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4"/>
  </p:notesMasterIdLst>
  <p:sldIdLst>
    <p:sldId id="256" r:id="rId3"/>
    <p:sldId id="275" r:id="rId5"/>
    <p:sldId id="257" r:id="rId6"/>
    <p:sldId id="274" r:id="rId7"/>
    <p:sldId id="258" r:id="rId8"/>
    <p:sldId id="259" r:id="rId9"/>
    <p:sldId id="260" r:id="rId10"/>
    <p:sldId id="261" r:id="rId11"/>
    <p:sldId id="262" r:id="rId12"/>
    <p:sldId id="263" r:id="rId13"/>
    <p:sldId id="276" r:id="rId14"/>
    <p:sldId id="277" r:id="rId15"/>
    <p:sldId id="295" r:id="rId16"/>
    <p:sldId id="296" r:id="rId17"/>
    <p:sldId id="297" r:id="rId18"/>
    <p:sldId id="298" r:id="rId19"/>
    <p:sldId id="265" r:id="rId20"/>
    <p:sldId id="266" r:id="rId21"/>
    <p:sldId id="267" r:id="rId22"/>
    <p:sldId id="268" r:id="rId23"/>
    <p:sldId id="278" r:id="rId24"/>
    <p:sldId id="279" r:id="rId25"/>
    <p:sldId id="281" r:id="rId26"/>
    <p:sldId id="282" r:id="rId27"/>
    <p:sldId id="284" r:id="rId28"/>
    <p:sldId id="285" r:id="rId29"/>
    <p:sldId id="292" r:id="rId30"/>
    <p:sldId id="293" r:id="rId31"/>
    <p:sldId id="294" r:id="rId32"/>
    <p:sldId id="270" r:id="rId33"/>
    <p:sldId id="271" r:id="rId34"/>
    <p:sldId id="286" r:id="rId35"/>
    <p:sldId id="287" r:id="rId36"/>
    <p:sldId id="299" r:id="rId37"/>
    <p:sldId id="300" r:id="rId38"/>
    <p:sldId id="301" r:id="rId39"/>
    <p:sldId id="302" r:id="rId40"/>
    <p:sldId id="303" r:id="rId41"/>
    <p:sldId id="288" r:id="rId42"/>
    <p:sldId id="273" r:id="rId43"/>
    <p:sldId id="289" r:id="rId44"/>
    <p:sldId id="290" r:id="rId45"/>
    <p:sldId id="291" r:id="rId46"/>
    <p:sldId id="269" r:id="rId47"/>
    <p:sldId id="304" r:id="rId48"/>
    <p:sldId id="319" r:id="rId49"/>
    <p:sldId id="320" r:id="rId50"/>
    <p:sldId id="321" r:id="rId51"/>
    <p:sldId id="310" r:id="rId52"/>
    <p:sldId id="311" r:id="rId53"/>
    <p:sldId id="312" r:id="rId54"/>
    <p:sldId id="313" r:id="rId55"/>
    <p:sldId id="307" r:id="rId56"/>
    <p:sldId id="315" r:id="rId57"/>
    <p:sldId id="308" r:id="rId58"/>
    <p:sldId id="309" r:id="rId59"/>
    <p:sldId id="316" r:id="rId60"/>
    <p:sldId id="317" r:id="rId61"/>
    <p:sldId id="322" r:id="rId62"/>
    <p:sldId id="318" r:id="rId63"/>
    <p:sldId id="272" r:id="rId64"/>
  </p:sldIdLst>
  <p:sldSz cx="12192000" cy="6858000"/>
  <p:notesSz cx="6858000" cy="9144000"/>
  <p:embeddedFontLst>
    <p:embeddedFont>
      <p:font typeface="Source Han Sans CN Bold Bold" panose="020B0800000000000000" charset="-122"/>
      <p:bold r:id="rId68"/>
    </p:embeddedFont>
    <p:embeddedFont>
      <p:font typeface="Source Han Sans CN Heavy Bold" panose="020B0A00000000000000" charset="-122"/>
      <p:bold r:id="rId69"/>
    </p:embeddedFont>
    <p:embeddedFont>
      <p:font typeface="Source Han Sans CN Regular" panose="020B0500000000000000" charset="-122"/>
      <p:regular r:id="rId70"/>
    </p:embeddedFont>
    <p:embeddedFont>
      <p:font typeface="Source Han Sans CN Normal" panose="020B0400000000000000" charset="-122"/>
      <p:regular r:id="rId71"/>
    </p:embeddedFont>
    <p:embeddedFont>
      <p:font typeface="OPPOSans H" panose="00020600040101010101" charset="-122"/>
      <p:regular r:id="rId72"/>
    </p:embeddedFont>
    <p:embeddedFont>
      <p:font typeface="OPPOSans B" panose="00020600040101010101" charset="-122"/>
      <p:regular r:id="rId73"/>
    </p:embeddedFont>
    <p:embeddedFont>
      <p:font typeface="等线" panose="02010600030101010101" charset="-122"/>
      <p:regular r:id="rId74"/>
    </p:embeddedFont>
    <p:embeddedFont>
      <p:font typeface="黑体" panose="02010609060101010101" pitchFamily="49" charset="-122"/>
      <p:regular r:id="rId7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6" d="100"/>
          <a:sy n="86" d="100"/>
        </p:scale>
        <p:origin x="708"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5" Type="http://schemas.openxmlformats.org/officeDocument/2006/relationships/font" Target="fonts/font8.fntdata"/><Relationship Id="rId74" Type="http://schemas.openxmlformats.org/officeDocument/2006/relationships/font" Target="fonts/font7.fntdata"/><Relationship Id="rId73" Type="http://schemas.openxmlformats.org/officeDocument/2006/relationships/font" Target="fonts/font6.fntdata"/><Relationship Id="rId72" Type="http://schemas.openxmlformats.org/officeDocument/2006/relationships/font" Target="fonts/font5.fntdata"/><Relationship Id="rId71" Type="http://schemas.openxmlformats.org/officeDocument/2006/relationships/font" Target="fonts/font4.fntdata"/><Relationship Id="rId70" Type="http://schemas.openxmlformats.org/officeDocument/2006/relationships/font" Target="fonts/font3.fntdata"/><Relationship Id="rId7" Type="http://schemas.openxmlformats.org/officeDocument/2006/relationships/slide" Target="slides/slide4.xml"/><Relationship Id="rId69" Type="http://schemas.openxmlformats.org/officeDocument/2006/relationships/font" Target="fonts/font2.fntdata"/><Relationship Id="rId68" Type="http://schemas.openxmlformats.org/officeDocument/2006/relationships/font" Target="fonts/font1.fntdata"/><Relationship Id="rId67" Type="http://schemas.openxmlformats.org/officeDocument/2006/relationships/tableStyles" Target="tableStyles.xml"/><Relationship Id="rId66" Type="http://schemas.openxmlformats.org/officeDocument/2006/relationships/viewProps" Target="viewProps.xml"/><Relationship Id="rId65" Type="http://schemas.openxmlformats.org/officeDocument/2006/relationships/presProps" Target="presProps.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劳动争议是指劳动者与用人单位因执行劳动法律、法规和履行劳动合同而发生的纠纷。 包括：
因确认劳动关系发生的争议。
因订立、履行、变更、解除和终止劳动合同发生的争议。
因除名、辞退和辞职、离职发生的争议。
因工作时间、休息休假、社会保险、福利、培训以及劳动保护发生的争议。
因劳动报酬、工伤医疗费、经济补偿或者赔偿金等发生的争议。
法律、法规规定的其他劳动争议。劳动争议的概念及范围劳动争议及其解决方式解决劳动争议应当根据事实,遵循合法、公正、及时、着重调解的原则,  依法保护当事人的合法权益。
发生劳动争议,劳动者可以与用人单位协商,也可以请工会或者第三方共同 与用人单位协商,达成和解协议。发生劳动争议,当事人不愿协商、协商不成或 者达成和解协议后不履行的,可以向调解组织申请调解；不愿调解、调解不成或 者达成调解协议后不履行的,可以向劳动争议仲裁委员会申请仲裁；对仲裁裁决 不服的，除法律另有规定的外，可以向人民法院提起诉讼。劳动争议的解决原则和方式</a:t>
            </a:r>
            <a:endParaRPr kumimoji="1"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汇报人时间PowerPoint design202XAiPPT202X谢谢大家</a:t>
            </a:r>
            <a:endParaRPr kumimoji="1"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4.png"/><Relationship Id="rId16" Type="http://schemas.openxmlformats.org/officeDocument/2006/relationships/notesSlide" Target="../notesSlides/notesSlide4.xml"/><Relationship Id="rId15" Type="http://schemas.openxmlformats.org/officeDocument/2006/relationships/slideLayout" Target="../slideLayouts/slideLayout2.xml"/><Relationship Id="rId14" Type="http://schemas.openxmlformats.org/officeDocument/2006/relationships/tags" Target="../tags/tag12.xml"/><Relationship Id="rId13" Type="http://schemas.openxmlformats.org/officeDocument/2006/relationships/tags" Target="../tags/tag1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1.jpe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1.jpe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4" Type="http://schemas.openxmlformats.org/officeDocument/2006/relationships/notesSlide" Target="../notesSlides/notesSlide61.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p:cNvPicPr>
            <a:picLocks noChangeAspect="1"/>
          </p:cNvPicPr>
          <p:nvPr/>
        </p:nvPicPr>
        <p:blipFill>
          <a:blip r:embed="rId1"/>
          <a:srcRect/>
          <a:stretch>
            <a:fillRect/>
          </a:stretch>
        </p:blipFill>
        <p:spPr>
          <a:xfrm>
            <a:off x="0" y="0"/>
            <a:ext cx="12192000" cy="6858000"/>
          </a:xfrm>
          <a:prstGeom prst="rect">
            <a:avLst/>
          </a:prstGeom>
          <a:noFill/>
          <a:ln>
            <a:noFill/>
          </a:ln>
        </p:spPr>
      </p:pic>
      <p:sp>
        <p:nvSpPr>
          <p:cNvPr id="3" name="标题 1"/>
          <p:cNvSpPr txBox="1"/>
          <p:nvPr/>
        </p:nvSpPr>
        <p:spPr>
          <a:xfrm>
            <a:off x="382688" y="327587"/>
            <a:ext cx="11426624" cy="6083300"/>
          </a:xfrm>
          <a:prstGeom prst="roundRect">
            <a:avLst>
              <a:gd name="adj" fmla="val 6437"/>
            </a:avLst>
          </a:prstGeom>
          <a:solidFill>
            <a:schemeClr val="bg1">
              <a:alpha val="70000"/>
            </a:schemeClr>
          </a:solidFill>
          <a:ln w="12700" cap="sq">
            <a:noFill/>
            <a:miter/>
          </a:ln>
          <a:effectLst>
            <a:outerShdw blurRad="101600" sx="101000" sy="101000" algn="ctr" rotWithShape="0">
              <a:schemeClr val="tx1">
                <a:lumMod val="85000"/>
                <a:lumOff val="1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731667" y="4981443"/>
            <a:ext cx="3666015" cy="643467"/>
          </a:xfrm>
          <a:prstGeom prst="round2SameRect">
            <a:avLst>
              <a:gd name="adj1" fmla="val 33121"/>
              <a:gd name="adj2" fmla="val 0"/>
            </a:avLst>
          </a:prstGeom>
          <a:gradFill>
            <a:gsLst>
              <a:gs pos="0">
                <a:schemeClr val="accent1">
                  <a:lumMod val="20000"/>
                  <a:lumOff val="80000"/>
                </a:schemeClr>
              </a:gs>
              <a:gs pos="100000">
                <a:schemeClr val="accent1">
                  <a:lumMod val="60000"/>
                  <a:lumOff val="40000"/>
                  <a:alpha val="85000"/>
                </a:schemeClr>
              </a:gs>
            </a:gsLst>
            <a:lin ang="5400000" scaled="0"/>
          </a:gradFill>
          <a:ln w="12700" cap="sq">
            <a:solidFill>
              <a:schemeClr val="accent1">
                <a:lumMod val="60000"/>
                <a:lumOff val="40000"/>
              </a:schemeClr>
            </a:solidFill>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a:off x="731670" y="4981444"/>
            <a:ext cx="1750392" cy="651614"/>
          </a:xfrm>
          <a:custGeom>
            <a:avLst/>
            <a:gdLst>
              <a:gd name="connsiteX0" fmla="*/ 213122 w 1929757"/>
              <a:gd name="connsiteY0" fmla="*/ 0 h 651614"/>
              <a:gd name="connsiteX1" fmla="*/ 1085352 w 1929757"/>
              <a:gd name="connsiteY1" fmla="*/ 0 h 651614"/>
              <a:gd name="connsiteX2" fmla="*/ 1471514 w 1929757"/>
              <a:gd name="connsiteY2" fmla="*/ 222648 h 651614"/>
              <a:gd name="connsiteX3" fmla="*/ 1811700 w 1929757"/>
              <a:gd name="connsiteY3" fmla="*/ 651565 h 651614"/>
              <a:gd name="connsiteX4" fmla="*/ 1929757 w 1929757"/>
              <a:gd name="connsiteY4" fmla="*/ 643465 h 651614"/>
              <a:gd name="connsiteX5" fmla="*/ 0 w 1929757"/>
              <a:gd name="connsiteY5" fmla="*/ 643466 h 651614"/>
              <a:gd name="connsiteX6" fmla="*/ 0 w 1929757"/>
              <a:gd name="connsiteY6" fmla="*/ 213122 h 651614"/>
              <a:gd name="connsiteX7" fmla="*/ 16748 w 1929757"/>
              <a:gd name="connsiteY7" fmla="*/ 130165 h 651614"/>
              <a:gd name="connsiteX8" fmla="*/ 62422 w 1929757"/>
              <a:gd name="connsiteY8" fmla="*/ 62422 h 651614"/>
              <a:gd name="connsiteX9" fmla="*/ 130165 w 1929757"/>
              <a:gd name="connsiteY9" fmla="*/ 16748 h 651614"/>
              <a:gd name="connsiteX10" fmla="*/ 213122 w 1929757"/>
              <a:gd name="connsiteY10" fmla="*/ 0 h 651614"/>
            </a:gdLst>
            <a:ahLst/>
            <a:cxnLst/>
            <a:rect l="l" t="t" r="r" b="b"/>
            <a:pathLst>
              <a:path w="1929757" h="651614">
                <a:moveTo>
                  <a:pt x="213122" y="0"/>
                </a:moveTo>
                <a:lnTo>
                  <a:pt x="1085352" y="0"/>
                </a:lnTo>
                <a:cubicBezTo>
                  <a:pt x="1203057" y="0"/>
                  <a:pt x="1421772" y="13926"/>
                  <a:pt x="1471514" y="222648"/>
                </a:cubicBezTo>
                <a:cubicBezTo>
                  <a:pt x="1553665" y="502405"/>
                  <a:pt x="1587466" y="586324"/>
                  <a:pt x="1811700" y="651565"/>
                </a:cubicBezTo>
                <a:cubicBezTo>
                  <a:pt x="1811541" y="652393"/>
                  <a:pt x="1929916" y="642637"/>
                  <a:pt x="1929757" y="643465"/>
                </a:cubicBezTo>
                <a:lnTo>
                  <a:pt x="0" y="643466"/>
                </a:lnTo>
                <a:lnTo>
                  <a:pt x="0" y="213122"/>
                </a:lnTo>
                <a:cubicBezTo>
                  <a:pt x="0" y="183696"/>
                  <a:pt x="5964" y="155663"/>
                  <a:pt x="16748" y="130165"/>
                </a:cubicBezTo>
                <a:lnTo>
                  <a:pt x="62422" y="62422"/>
                </a:lnTo>
                <a:lnTo>
                  <a:pt x="130165" y="16748"/>
                </a:lnTo>
                <a:cubicBezTo>
                  <a:pt x="155662" y="5964"/>
                  <a:pt x="183696" y="0"/>
                  <a:pt x="213122" y="0"/>
                </a:cubicBezTo>
                <a:close/>
              </a:path>
            </a:pathLst>
          </a:custGeom>
          <a:gradFill>
            <a:gsLst>
              <a:gs pos="19000">
                <a:schemeClr val="accent1">
                  <a:lumMod val="60000"/>
                  <a:lumOff val="40000"/>
                </a:schemeClr>
              </a:gs>
              <a:gs pos="75000">
                <a:schemeClr val="accent1"/>
              </a:gs>
            </a:gsLst>
            <a:lin ang="8100000" scaled="0"/>
          </a:gradFill>
          <a:ln w="3175" cap="sq">
            <a:noFill/>
            <a:miter/>
          </a:ln>
          <a:effectLst>
            <a:outerShdw blurRad="50800" dist="12700" algn="l" rotWithShape="0">
              <a:schemeClr val="tx1">
                <a:lumMod val="85000"/>
                <a:lumOff val="1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a:off x="705316" y="4981444"/>
            <a:ext cx="1750392" cy="651614"/>
          </a:xfrm>
          <a:custGeom>
            <a:avLst/>
            <a:gdLst>
              <a:gd name="connsiteX0" fmla="*/ 213122 w 1929757"/>
              <a:gd name="connsiteY0" fmla="*/ 0 h 651614"/>
              <a:gd name="connsiteX1" fmla="*/ 1085352 w 1929757"/>
              <a:gd name="connsiteY1" fmla="*/ 0 h 651614"/>
              <a:gd name="connsiteX2" fmla="*/ 1471514 w 1929757"/>
              <a:gd name="connsiteY2" fmla="*/ 222648 h 651614"/>
              <a:gd name="connsiteX3" fmla="*/ 1811700 w 1929757"/>
              <a:gd name="connsiteY3" fmla="*/ 651565 h 651614"/>
              <a:gd name="connsiteX4" fmla="*/ 1929757 w 1929757"/>
              <a:gd name="connsiteY4" fmla="*/ 643465 h 651614"/>
              <a:gd name="connsiteX5" fmla="*/ 0 w 1929757"/>
              <a:gd name="connsiteY5" fmla="*/ 643466 h 651614"/>
              <a:gd name="connsiteX6" fmla="*/ 0 w 1929757"/>
              <a:gd name="connsiteY6" fmla="*/ 213122 h 651614"/>
              <a:gd name="connsiteX7" fmla="*/ 16748 w 1929757"/>
              <a:gd name="connsiteY7" fmla="*/ 130165 h 651614"/>
              <a:gd name="connsiteX8" fmla="*/ 62422 w 1929757"/>
              <a:gd name="connsiteY8" fmla="*/ 62422 h 651614"/>
              <a:gd name="connsiteX9" fmla="*/ 130165 w 1929757"/>
              <a:gd name="connsiteY9" fmla="*/ 16748 h 651614"/>
              <a:gd name="connsiteX10" fmla="*/ 213122 w 1929757"/>
              <a:gd name="connsiteY10" fmla="*/ 0 h 651614"/>
            </a:gdLst>
            <a:ahLst/>
            <a:cxnLst/>
            <a:rect l="l" t="t" r="r" b="b"/>
            <a:pathLst>
              <a:path w="1929757" h="651614">
                <a:moveTo>
                  <a:pt x="213122" y="0"/>
                </a:moveTo>
                <a:lnTo>
                  <a:pt x="1085352" y="0"/>
                </a:lnTo>
                <a:cubicBezTo>
                  <a:pt x="1203057" y="0"/>
                  <a:pt x="1421772" y="13926"/>
                  <a:pt x="1471514" y="222648"/>
                </a:cubicBezTo>
                <a:cubicBezTo>
                  <a:pt x="1553665" y="502405"/>
                  <a:pt x="1587466" y="586324"/>
                  <a:pt x="1811700" y="651565"/>
                </a:cubicBezTo>
                <a:cubicBezTo>
                  <a:pt x="1811541" y="652393"/>
                  <a:pt x="1929916" y="642637"/>
                  <a:pt x="1929757" y="643465"/>
                </a:cubicBezTo>
                <a:lnTo>
                  <a:pt x="0" y="643466"/>
                </a:lnTo>
                <a:lnTo>
                  <a:pt x="0" y="213122"/>
                </a:lnTo>
                <a:cubicBezTo>
                  <a:pt x="0" y="183696"/>
                  <a:pt x="5964" y="155663"/>
                  <a:pt x="16748" y="130165"/>
                </a:cubicBezTo>
                <a:lnTo>
                  <a:pt x="62422" y="62422"/>
                </a:lnTo>
                <a:lnTo>
                  <a:pt x="130165" y="16748"/>
                </a:lnTo>
                <a:cubicBezTo>
                  <a:pt x="155662" y="5964"/>
                  <a:pt x="183696" y="0"/>
                  <a:pt x="213122" y="0"/>
                </a:cubicBezTo>
                <a:close/>
              </a:path>
            </a:pathLst>
          </a:custGeom>
          <a:gradFill>
            <a:gsLst>
              <a:gs pos="0">
                <a:schemeClr val="bg1"/>
              </a:gs>
              <a:gs pos="60000">
                <a:schemeClr val="accent1">
                  <a:alpha val="5000"/>
                </a:schemeClr>
              </a:gs>
            </a:gsLst>
            <a:path path="circle">
              <a:fillToRect l="100000" b="100000"/>
            </a:path>
            <a:tileRect t="-100000" r="-100000"/>
          </a:gradFill>
          <a:ln w="3175" cap="sq">
            <a:noFill/>
            <a:miter/>
          </a:ln>
          <a:effectLst/>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a:off x="815877" y="5048897"/>
            <a:ext cx="3458249" cy="511187"/>
          </a:xfrm>
          <a:prstGeom prst="rect">
            <a:avLst/>
          </a:prstGeom>
          <a:noFill/>
          <a:ln>
            <a:noFill/>
          </a:ln>
        </p:spPr>
        <p:txBody>
          <a:bodyPr vert="horz" wrap="square" lIns="0" tIns="0" rIns="0" bIns="0" rtlCol="0" anchor="t"/>
          <a:lstStyle/>
          <a:p>
            <a:pPr algn="ctr">
              <a:lnSpc>
                <a:spcPct val="130000"/>
              </a:lnSpc>
            </a:pPr>
            <a:r>
              <a:rPr kumimoji="1" lang="zh-CN" altLang="en-US" sz="2800" dirty="0">
                <a:ln w="6350">
                  <a:noFill/>
                </a:ln>
                <a:solidFill>
                  <a:srgbClr val="FFFFFF">
                    <a:alpha val="100000"/>
                  </a:srgbClr>
                </a:solidFill>
                <a:latin typeface="Source Han Sans CN Bold Bold" panose="020B0800000000000000" charset="-122"/>
                <a:ea typeface="Source Han Sans CN Bold Bold" panose="020B0800000000000000" charset="-122"/>
              </a:rPr>
              <a:t>               北京出版社</a:t>
            </a:r>
            <a:endParaRPr kumimoji="1" lang="zh-CN" altLang="en-US" dirty="0"/>
          </a:p>
        </p:txBody>
      </p:sp>
      <p:sp>
        <p:nvSpPr>
          <p:cNvPr id="16" name="标题 1"/>
          <p:cNvSpPr txBox="1"/>
          <p:nvPr/>
        </p:nvSpPr>
        <p:spPr>
          <a:xfrm>
            <a:off x="673100" y="4402723"/>
            <a:ext cx="3666015" cy="99360"/>
          </a:xfrm>
          <a:custGeom>
            <a:avLst/>
            <a:gdLst>
              <a:gd name="connsiteX0" fmla="*/ 49680 w 3666015"/>
              <a:gd name="connsiteY0" fmla="*/ 0 h 99360"/>
              <a:gd name="connsiteX1" fmla="*/ 646702 w 3666015"/>
              <a:gd name="connsiteY1" fmla="*/ 0 h 99360"/>
              <a:gd name="connsiteX2" fmla="*/ 681831 w 3666015"/>
              <a:gd name="connsiteY2" fmla="*/ 14551 h 99360"/>
              <a:gd name="connsiteX3" fmla="*/ 693083 w 3666015"/>
              <a:gd name="connsiteY3" fmla="*/ 41716 h 99360"/>
              <a:gd name="connsiteX4" fmla="*/ 3658050 w 3666015"/>
              <a:gd name="connsiteY4" fmla="*/ 41716 h 99360"/>
              <a:gd name="connsiteX5" fmla="*/ 3666015 w 3666015"/>
              <a:gd name="connsiteY5" fmla="*/ 49681 h 99360"/>
              <a:gd name="connsiteX6" fmla="*/ 3666014 w 3666015"/>
              <a:gd name="connsiteY6" fmla="*/ 49681 h 99360"/>
              <a:gd name="connsiteX7" fmla="*/ 3658049 w 3666015"/>
              <a:gd name="connsiteY7" fmla="*/ 57646 h 99360"/>
              <a:gd name="connsiteX8" fmla="*/ 693083 w 3666015"/>
              <a:gd name="connsiteY8" fmla="*/ 57645 h 99360"/>
              <a:gd name="connsiteX9" fmla="*/ 681831 w 3666015"/>
              <a:gd name="connsiteY9" fmla="*/ 84809 h 99360"/>
              <a:gd name="connsiteX10" fmla="*/ 646702 w 3666015"/>
              <a:gd name="connsiteY10" fmla="*/ 99360 h 99360"/>
              <a:gd name="connsiteX11" fmla="*/ 49680 w 3666015"/>
              <a:gd name="connsiteY11" fmla="*/ 99360 h 99360"/>
              <a:gd name="connsiteX12" fmla="*/ 0 w 3666015"/>
              <a:gd name="connsiteY12" fmla="*/ 49680 h 99360"/>
              <a:gd name="connsiteX13" fmla="*/ 49680 w 3666015"/>
              <a:gd name="connsiteY13" fmla="*/ 0 h 99360"/>
            </a:gdLst>
            <a:ahLst/>
            <a:cxnLst/>
            <a:rect l="l" t="t" r="r" b="b"/>
            <a:pathLst>
              <a:path w="3666015" h="99360">
                <a:moveTo>
                  <a:pt x="49680" y="0"/>
                </a:moveTo>
                <a:lnTo>
                  <a:pt x="646702" y="0"/>
                </a:lnTo>
                <a:cubicBezTo>
                  <a:pt x="660421" y="0"/>
                  <a:pt x="672841" y="5561"/>
                  <a:pt x="681831" y="14551"/>
                </a:cubicBezTo>
                <a:lnTo>
                  <a:pt x="693083" y="41716"/>
                </a:lnTo>
                <a:lnTo>
                  <a:pt x="3658050" y="41716"/>
                </a:lnTo>
                <a:cubicBezTo>
                  <a:pt x="3662449" y="41716"/>
                  <a:pt x="3666015" y="45282"/>
                  <a:pt x="3666015" y="49681"/>
                </a:cubicBezTo>
                <a:lnTo>
                  <a:pt x="3666014" y="49681"/>
                </a:lnTo>
                <a:cubicBezTo>
                  <a:pt x="3666014" y="54080"/>
                  <a:pt x="3662448" y="57646"/>
                  <a:pt x="3658049" y="57646"/>
                </a:cubicBezTo>
                <a:lnTo>
                  <a:pt x="693083" y="57645"/>
                </a:lnTo>
                <a:lnTo>
                  <a:pt x="681831" y="84809"/>
                </a:lnTo>
                <a:cubicBezTo>
                  <a:pt x="672841" y="93800"/>
                  <a:pt x="660421" y="99360"/>
                  <a:pt x="646702" y="99360"/>
                </a:cubicBezTo>
                <a:lnTo>
                  <a:pt x="49680" y="99360"/>
                </a:lnTo>
                <a:cubicBezTo>
                  <a:pt x="22242" y="99360"/>
                  <a:pt x="0" y="77118"/>
                  <a:pt x="0" y="49680"/>
                </a:cubicBezTo>
                <a:cubicBezTo>
                  <a:pt x="0" y="22242"/>
                  <a:pt x="22242" y="0"/>
                  <a:pt x="49680" y="0"/>
                </a:cubicBezTo>
                <a:close/>
              </a:path>
            </a:pathLst>
          </a:custGeom>
          <a:solidFill>
            <a:schemeClr val="accent1"/>
          </a:soli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7" name="标题 1"/>
          <p:cNvSpPr txBox="1"/>
          <p:nvPr/>
        </p:nvSpPr>
        <p:spPr>
          <a:xfrm>
            <a:off x="673100" y="1925541"/>
            <a:ext cx="5545168" cy="210132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a:off x="8868415"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9" name="标题 1"/>
          <p:cNvSpPr txBox="1"/>
          <p:nvPr/>
        </p:nvSpPr>
        <p:spPr>
          <a:xfrm>
            <a:off x="8868415"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0" name="标题 1"/>
          <p:cNvSpPr txBox="1"/>
          <p:nvPr/>
        </p:nvSpPr>
        <p:spPr>
          <a:xfrm>
            <a:off x="8868415"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1" name="标题 1"/>
          <p:cNvSpPr txBox="1"/>
          <p:nvPr/>
        </p:nvSpPr>
        <p:spPr>
          <a:xfrm flipH="1" flipV="1">
            <a:off x="9004177" y="5839748"/>
            <a:ext cx="262868" cy="25438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2" name="标题 1"/>
          <p:cNvSpPr txBox="1"/>
          <p:nvPr/>
        </p:nvSpPr>
        <p:spPr>
          <a:xfrm>
            <a:off x="9926462"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23" name="标题 1"/>
          <p:cNvSpPr txBox="1"/>
          <p:nvPr/>
        </p:nvSpPr>
        <p:spPr>
          <a:xfrm>
            <a:off x="9926462"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4" name="标题 1"/>
          <p:cNvSpPr txBox="1"/>
          <p:nvPr/>
        </p:nvSpPr>
        <p:spPr>
          <a:xfrm>
            <a:off x="9926462"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5" name="标题 1"/>
          <p:cNvSpPr txBox="1"/>
          <p:nvPr/>
        </p:nvSpPr>
        <p:spPr>
          <a:xfrm>
            <a:off x="10062224" y="5839748"/>
            <a:ext cx="262868" cy="254388"/>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6" name="标题 1"/>
          <p:cNvSpPr txBox="1"/>
          <p:nvPr/>
        </p:nvSpPr>
        <p:spPr>
          <a:xfrm>
            <a:off x="10984508"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27" name="标题 1"/>
          <p:cNvSpPr txBox="1"/>
          <p:nvPr/>
        </p:nvSpPr>
        <p:spPr>
          <a:xfrm>
            <a:off x="10984508"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8" name="标题 1"/>
          <p:cNvSpPr txBox="1"/>
          <p:nvPr/>
        </p:nvSpPr>
        <p:spPr>
          <a:xfrm>
            <a:off x="10984508"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9" name="标题 1"/>
          <p:cNvSpPr txBox="1"/>
          <p:nvPr/>
        </p:nvSpPr>
        <p:spPr>
          <a:xfrm>
            <a:off x="11120270" y="5839748"/>
            <a:ext cx="262868" cy="254388"/>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30" name="标题 1"/>
          <p:cNvSpPr txBox="1"/>
          <p:nvPr/>
        </p:nvSpPr>
        <p:spPr>
          <a:xfrm>
            <a:off x="1057442" y="6116804"/>
            <a:ext cx="6287421" cy="825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a:off x="663674" y="6006164"/>
            <a:ext cx="431956" cy="229536"/>
          </a:xfrm>
          <a:custGeom>
            <a:avLst/>
            <a:gdLst>
              <a:gd name="connsiteX0" fmla="*/ 258232 w 431956"/>
              <a:gd name="connsiteY0" fmla="*/ 0 h 229536"/>
              <a:gd name="connsiteX1" fmla="*/ 345094 w 431956"/>
              <a:gd name="connsiteY1" fmla="*/ 0 h 229536"/>
              <a:gd name="connsiteX2" fmla="*/ 431956 w 431956"/>
              <a:gd name="connsiteY2" fmla="*/ 114768 h 229536"/>
              <a:gd name="connsiteX3" fmla="*/ 345094 w 431956"/>
              <a:gd name="connsiteY3" fmla="*/ 229536 h 229536"/>
              <a:gd name="connsiteX4" fmla="*/ 258232 w 431956"/>
              <a:gd name="connsiteY4" fmla="*/ 229536 h 229536"/>
              <a:gd name="connsiteX5" fmla="*/ 345094 w 431956"/>
              <a:gd name="connsiteY5" fmla="*/ 114768 h 229536"/>
              <a:gd name="connsiteX6" fmla="*/ 129116 w 431956"/>
              <a:gd name="connsiteY6" fmla="*/ 0 h 229536"/>
              <a:gd name="connsiteX7" fmla="*/ 215978 w 431956"/>
              <a:gd name="connsiteY7" fmla="*/ 0 h 229536"/>
              <a:gd name="connsiteX8" fmla="*/ 302840 w 431956"/>
              <a:gd name="connsiteY8" fmla="*/ 114768 h 229536"/>
              <a:gd name="connsiteX9" fmla="*/ 215978 w 431956"/>
              <a:gd name="connsiteY9" fmla="*/ 229536 h 229536"/>
              <a:gd name="connsiteX10" fmla="*/ 129116 w 431956"/>
              <a:gd name="connsiteY10" fmla="*/ 229536 h 229536"/>
              <a:gd name="connsiteX11" fmla="*/ 215978 w 431956"/>
              <a:gd name="connsiteY11" fmla="*/ 114768 h 229536"/>
              <a:gd name="connsiteX12" fmla="*/ 0 w 431956"/>
              <a:gd name="connsiteY12" fmla="*/ 0 h 229536"/>
              <a:gd name="connsiteX13" fmla="*/ 86862 w 431956"/>
              <a:gd name="connsiteY13" fmla="*/ 0 h 229536"/>
              <a:gd name="connsiteX14" fmla="*/ 173724 w 431956"/>
              <a:gd name="connsiteY14" fmla="*/ 114768 h 229536"/>
              <a:gd name="connsiteX15" fmla="*/ 86862 w 431956"/>
              <a:gd name="connsiteY15" fmla="*/ 229536 h 229536"/>
              <a:gd name="connsiteX16" fmla="*/ 0 w 431956"/>
              <a:gd name="connsiteY16" fmla="*/ 229536 h 229536"/>
              <a:gd name="connsiteX17" fmla="*/ 86862 w 431956"/>
              <a:gd name="connsiteY17" fmla="*/ 114768 h 229536"/>
            </a:gdLst>
            <a:ahLst/>
            <a:cxnLst/>
            <a:rect l="l" t="t" r="r" b="b"/>
            <a:pathLst>
              <a:path w="431956" h="229536">
                <a:moveTo>
                  <a:pt x="258232" y="0"/>
                </a:moveTo>
                <a:lnTo>
                  <a:pt x="345094" y="0"/>
                </a:lnTo>
                <a:lnTo>
                  <a:pt x="431956" y="114768"/>
                </a:lnTo>
                <a:lnTo>
                  <a:pt x="345094" y="229536"/>
                </a:lnTo>
                <a:lnTo>
                  <a:pt x="258232" y="229536"/>
                </a:lnTo>
                <a:lnTo>
                  <a:pt x="345094" y="114768"/>
                </a:lnTo>
                <a:close/>
                <a:moveTo>
                  <a:pt x="129116" y="0"/>
                </a:moveTo>
                <a:lnTo>
                  <a:pt x="215978" y="0"/>
                </a:lnTo>
                <a:lnTo>
                  <a:pt x="302840" y="114768"/>
                </a:lnTo>
                <a:lnTo>
                  <a:pt x="215978" y="229536"/>
                </a:lnTo>
                <a:lnTo>
                  <a:pt x="129116" y="229536"/>
                </a:lnTo>
                <a:lnTo>
                  <a:pt x="215978" y="114768"/>
                </a:lnTo>
                <a:close/>
                <a:moveTo>
                  <a:pt x="0" y="0"/>
                </a:moveTo>
                <a:lnTo>
                  <a:pt x="86862" y="0"/>
                </a:lnTo>
                <a:lnTo>
                  <a:pt x="173724" y="114768"/>
                </a:lnTo>
                <a:lnTo>
                  <a:pt x="86862" y="229536"/>
                </a:lnTo>
                <a:lnTo>
                  <a:pt x="0" y="229536"/>
                </a:lnTo>
                <a:lnTo>
                  <a:pt x="86862" y="114768"/>
                </a:lnTo>
                <a:close/>
              </a:path>
            </a:pathLst>
          </a:custGeom>
          <a:solidFill>
            <a:schemeClr val="accent1"/>
          </a:solidFill>
          <a:ln w="12700" cap="sq">
            <a:noFill/>
            <a:miter/>
          </a:ln>
          <a:effectLst>
            <a:outerShdw blurRad="101600" dist="38100" dir="10800000" algn="r" rotWithShape="0">
              <a:schemeClr val="tx1">
                <a:lumMod val="85000"/>
                <a:lumOff val="15000"/>
                <a:alpha val="3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a:off x="6467440" y="1835105"/>
            <a:ext cx="5092700" cy="3459108"/>
          </a:xfrm>
          <a:prstGeom prst="roundRect">
            <a:avLst>
              <a:gd name="adj" fmla="val 2422"/>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a:off x="6426200" y="1858075"/>
            <a:ext cx="5092700" cy="3459108"/>
          </a:xfrm>
          <a:prstGeom prst="roundRect">
            <a:avLst>
              <a:gd name="adj" fmla="val 242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a:off x="888036" y="1918299"/>
            <a:ext cx="5117375" cy="2098388"/>
          </a:xfrm>
          <a:prstGeom prst="rect">
            <a:avLst/>
          </a:prstGeom>
          <a:noFill/>
          <a:ln>
            <a:noFill/>
          </a:ln>
        </p:spPr>
        <p:txBody>
          <a:bodyPr vert="horz" wrap="square" lIns="0" tIns="0" rIns="0" bIns="0" rtlCol="0" anchor="ctr"/>
          <a:lstStyle/>
          <a:p>
            <a:pPr algn="ctr">
              <a:lnSpc>
                <a:spcPct val="130000"/>
              </a:lnSpc>
            </a:pPr>
            <a:r>
              <a:rPr kumimoji="1" lang="zh-CN" altLang="en-US" sz="6600" dirty="0">
                <a:ln w="12700">
                  <a:noFill/>
                </a:ln>
                <a:solidFill>
                  <a:srgbClr val="FFFFFF">
                    <a:alpha val="100000"/>
                  </a:srgbClr>
                </a:solidFill>
                <a:latin typeface="Source Han Sans CN Bold Bold" panose="020B0800000000000000" charset="-122"/>
                <a:ea typeface="Source Han Sans CN Bold Bold" panose="020B0800000000000000" charset="-122"/>
              </a:rPr>
              <a:t>经济法</a:t>
            </a:r>
            <a:endParaRPr kumimoji="1" lang="zh-CN" altLang="en-US" sz="6600" dirty="0">
              <a:ln w="12700">
                <a:noFill/>
              </a:ln>
              <a:solidFill>
                <a:srgbClr val="FFFFFF">
                  <a:alpha val="100000"/>
                </a:srgbClr>
              </a:solidFill>
              <a:latin typeface="Source Han Sans CN Bold Bold" panose="020B0800000000000000" charset="-122"/>
              <a:ea typeface="Source Han Sans CN Bold Bold" panose="020B0800000000000000" charset="-122"/>
            </a:endParaRPr>
          </a:p>
        </p:txBody>
      </p:sp>
      <p:sp>
        <p:nvSpPr>
          <p:cNvPr id="35" name="标题 1"/>
          <p:cNvSpPr txBox="1"/>
          <p:nvPr/>
        </p:nvSpPr>
        <p:spPr>
          <a:xfrm>
            <a:off x="10825642" y="1285827"/>
            <a:ext cx="693258" cy="130222"/>
          </a:xfrm>
          <a:prstGeom prst="roundRect">
            <a:avLst>
              <a:gd name="adj" fmla="val 50000"/>
            </a:avLst>
          </a:prstGeom>
          <a:gradFill>
            <a:gsLst>
              <a:gs pos="10000">
                <a:schemeClr val="accent1"/>
              </a:gs>
              <a:gs pos="100000">
                <a:schemeClr val="accent1">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a:off x="9996622" y="1285827"/>
            <a:ext cx="693258" cy="130222"/>
          </a:xfrm>
          <a:prstGeom prst="roundRect">
            <a:avLst>
              <a:gd name="adj" fmla="val 50000"/>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flipH="1" flipV="1">
            <a:off x="7298333" y="6083166"/>
            <a:ext cx="78380" cy="7838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8" name="图片"/>
          <p:cNvPicPr>
            <a:picLocks noChangeAspect="1"/>
          </p:cNvPicPr>
          <p:nvPr/>
        </p:nvPicPr>
        <p:blipFill>
          <a:blip r:embed="rId2"/>
          <a:srcRect l="7365" t="19013" r="5995" b="23271"/>
          <a:stretch>
            <a:fillRect/>
          </a:stretch>
        </p:blipFill>
        <p:spPr>
          <a:xfrm>
            <a:off x="6510410" y="1925540"/>
            <a:ext cx="4920553" cy="3277880"/>
          </a:xfrm>
          <a:custGeom>
            <a:avLst/>
            <a:gdLst>
              <a:gd name="connsiteX0" fmla="*/ 0 w 4920553"/>
              <a:gd name="connsiteY0" fmla="*/ 0 h 3277880"/>
              <a:gd name="connsiteX1" fmla="*/ 4920553 w 4920553"/>
              <a:gd name="connsiteY1" fmla="*/ 0 h 3277880"/>
              <a:gd name="connsiteX2" fmla="*/ 4920553 w 4920553"/>
              <a:gd name="connsiteY2" fmla="*/ 3277880 h 3277880"/>
              <a:gd name="connsiteX3" fmla="*/ 0 w 4920553"/>
              <a:gd name="connsiteY3" fmla="*/ 3277880 h 3277880"/>
              <a:gd name="connsiteX4" fmla="*/ 0 w 4920553"/>
              <a:gd name="connsiteY4" fmla="*/ 0 h 3277880"/>
            </a:gdLst>
            <a:ahLst/>
            <a:cxnLst/>
            <a:rect l="l" t="t" r="r" b="b"/>
            <a:pathLst>
              <a:path w="4920553" h="3277880">
                <a:moveTo>
                  <a:pt x="0" y="0"/>
                </a:moveTo>
                <a:lnTo>
                  <a:pt x="4920553" y="0"/>
                </a:lnTo>
                <a:lnTo>
                  <a:pt x="4920553" y="3277880"/>
                </a:lnTo>
                <a:lnTo>
                  <a:pt x="0" y="3277880"/>
                </a:lnTo>
                <a:lnTo>
                  <a:pt x="0" y="0"/>
                </a:lnTo>
                <a:close/>
              </a:path>
            </a:pathLst>
          </a:custGeom>
          <a:noFill/>
          <a:ln>
            <a:noFill/>
          </a:ln>
        </p:spPr>
      </p:pic>
      <p:sp>
        <p:nvSpPr>
          <p:cNvPr id="39" name="标题 1"/>
          <p:cNvSpPr txBox="1"/>
          <p:nvPr/>
        </p:nvSpPr>
        <p:spPr>
          <a:xfrm>
            <a:off x="6510410" y="1925540"/>
            <a:ext cx="4920553" cy="3277880"/>
          </a:xfrm>
          <a:prstGeom prst="rect">
            <a:avLst/>
          </a:prstGeom>
          <a:gradFill>
            <a:gsLst>
              <a:gs pos="85000">
                <a:schemeClr val="bg1">
                  <a:alpha val="0"/>
                </a:schemeClr>
              </a:gs>
              <a:gs pos="100000">
                <a:schemeClr val="bg1">
                  <a:alpha val="6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41" name="标题 1"/>
          <p:cNvSpPr txBox="1"/>
          <p:nvPr/>
        </p:nvSpPr>
        <p:spPr>
          <a:xfrm rot="-10800000">
            <a:off x="10689880" y="4553805"/>
            <a:ext cx="927100" cy="839210"/>
          </a:xfrm>
          <a:prstGeom prst="diagStripe">
            <a:avLst>
              <a:gd name="adj" fmla="val 19733"/>
            </a:avLst>
          </a:prstGeom>
          <a:gradFill>
            <a:gsLst>
              <a:gs pos="0">
                <a:schemeClr val="accent2">
                  <a:lumMod val="75000"/>
                </a:schemeClr>
              </a:gs>
              <a:gs pos="59000">
                <a:schemeClr val="accent2"/>
              </a:gs>
            </a:gsLst>
            <a:lin ang="5400000" scaled="0"/>
          </a:gradFill>
          <a:ln w="12700" cap="sq">
            <a:noFill/>
            <a:miter/>
          </a:ln>
          <a:effectLst>
            <a:outerShdw blurRad="101600" dist="38100" dir="13500000" algn="br"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2" name="标题 1"/>
          <p:cNvSpPr txBox="1"/>
          <p:nvPr/>
        </p:nvSpPr>
        <p:spPr>
          <a:xfrm rot="5400000" flipH="1">
            <a:off x="11519198" y="4509755"/>
            <a:ext cx="138724" cy="56840"/>
          </a:xfrm>
          <a:prstGeom prst="triangle">
            <a:avLst>
              <a:gd name="adj" fmla="val 375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3" name="标题 1"/>
          <p:cNvSpPr txBox="1"/>
          <p:nvPr/>
        </p:nvSpPr>
        <p:spPr>
          <a:xfrm rot="10800000" flipH="1">
            <a:off x="10583863" y="5317093"/>
            <a:ext cx="190132" cy="75921"/>
          </a:xfrm>
          <a:prstGeom prst="triangle">
            <a:avLst>
              <a:gd name="adj" fmla="val 55501"/>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4" name="标题 1"/>
          <p:cNvSpPr txBox="1"/>
          <p:nvPr/>
        </p:nvSpPr>
        <p:spPr>
          <a:xfrm>
            <a:off x="6369360" y="1780949"/>
            <a:ext cx="927100" cy="839210"/>
          </a:xfrm>
          <a:prstGeom prst="diagStripe">
            <a:avLst>
              <a:gd name="adj" fmla="val 19733"/>
            </a:avLst>
          </a:prstGeom>
          <a:gradFill>
            <a:gsLst>
              <a:gs pos="61000">
                <a:schemeClr val="accent1"/>
              </a:gs>
              <a:gs pos="100000">
                <a:schemeClr val="accent1">
                  <a:lumMod val="60000"/>
                  <a:lumOff val="40000"/>
                </a:schemeClr>
              </a:gs>
            </a:gsLst>
            <a:lin ang="5400000" scaled="0"/>
          </a:gradFill>
          <a:ln w="12700" cap="sq">
            <a:noFill/>
            <a:miter/>
          </a:ln>
          <a:effectLst>
            <a:outerShdw blurRad="101600" dist="38100" dir="2700000" algn="tl"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5" name="标题 1"/>
          <p:cNvSpPr txBox="1"/>
          <p:nvPr/>
        </p:nvSpPr>
        <p:spPr>
          <a:xfrm>
            <a:off x="7231063" y="1780949"/>
            <a:ext cx="127000" cy="54156"/>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6" name="标题 1"/>
          <p:cNvSpPr txBox="1"/>
          <p:nvPr/>
        </p:nvSpPr>
        <p:spPr>
          <a:xfrm rot="16200000">
            <a:off x="6335622" y="2604170"/>
            <a:ext cx="127000" cy="54156"/>
          </a:xfrm>
          <a:prstGeom prst="triangle">
            <a:avLst>
              <a:gd name="adj" fmla="val 625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标题 1"/>
          <p:cNvSpPr txBox="1"/>
          <p:nvPr/>
        </p:nvSpPr>
        <p:spPr>
          <a:xfrm>
            <a:off x="803860" y="1984415"/>
            <a:ext cx="9503921" cy="3855276"/>
          </a:xfrm>
          <a:prstGeom prst="roundRect">
            <a:avLst>
              <a:gd name="adj" fmla="val 2930"/>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a:off x="948163" y="3008884"/>
            <a:ext cx="9082527" cy="2525141"/>
          </a:xfrm>
          <a:prstGeom prst="rect">
            <a:avLst/>
          </a:prstGeom>
          <a:noFill/>
          <a:ln>
            <a:noFill/>
          </a:ln>
        </p:spPr>
        <p:txBody>
          <a:bodyPr vert="horz" wrap="square" lIns="91440" tIns="45720" rIns="91440" bIns="45720" rtlCol="0" anchor="t"/>
          <a:lstStyle/>
          <a:p>
            <a:pPr>
              <a:lnSpc>
                <a:spcPct val="150000"/>
              </a:lnSpc>
            </a:pPr>
            <a:r>
              <a:rPr kumimoji="1" lang="en-US" altLang="zh-CN" dirty="0" err="1">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由用人单位与劳动者协商一致，并经用人单位与劳动者在劳动合同文本上签字或者盖章生效</a:t>
            </a:r>
            <a:r>
              <a:rPr kumimoji="1" lang="en-US" altLang="zh-CN"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dirty="0" err="1">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依法订立即生效,具有法律约束力。除非当事人对劳动合同生效有特殊约定,如约定须经公证或鉴证方可生效的劳动合同</a:t>
            </a:r>
            <a:r>
              <a:rPr kumimoji="1" lang="en-US" altLang="zh-CN"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dirty="0" err="1">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其生效时间为公证</a:t>
            </a:r>
            <a:r>
              <a:rPr kumimoji="1" lang="en-US" altLang="zh-CN"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dirty="0" err="1">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鉴证手续办理完毕之日</a:t>
            </a:r>
            <a:r>
              <a:rPr kumimoji="1" lang="en-US" altLang="zh-CN"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dirty="0"/>
          </a:p>
        </p:txBody>
      </p:sp>
      <p:sp>
        <p:nvSpPr>
          <p:cNvPr id="12" name="标题 1"/>
          <p:cNvSpPr txBox="1"/>
          <p:nvPr/>
        </p:nvSpPr>
        <p:spPr>
          <a:xfrm>
            <a:off x="912117" y="2435941"/>
            <a:ext cx="2678494" cy="646331"/>
          </a:xfrm>
          <a:prstGeom prst="rect">
            <a:avLst/>
          </a:prstGeom>
          <a:noFill/>
          <a:ln>
            <a:noFill/>
          </a:ln>
        </p:spPr>
        <p:txBody>
          <a:bodyPr vert="horz" wrap="square" lIns="91440" tIns="45720" rIns="91440" bIns="45720" rtlCol="0" anchor="ctr"/>
          <a:lstStyle/>
          <a:p>
            <a:pPr>
              <a:lnSpc>
                <a:spcPct val="110000"/>
              </a:lnSpc>
            </a:pPr>
            <a:r>
              <a:rPr kumimoji="1" lang="en-US" altLang="zh-CN" dirty="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  </a:t>
            </a:r>
            <a:r>
              <a:rPr kumimoji="1" lang="en-US" altLang="zh-CN" dirty="0" err="1">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劳动合同的生效</a:t>
            </a:r>
            <a:endParaRPr kumimoji="1" lang="zh-CN" altLang="en-US" dirty="0"/>
          </a:p>
        </p:txBody>
      </p:sp>
      <p:sp>
        <p:nvSpPr>
          <p:cNvPr id="13" name="标题 1"/>
          <p:cNvSpPr txBox="1"/>
          <p:nvPr/>
        </p:nvSpPr>
        <p:spPr>
          <a:xfrm>
            <a:off x="1996312" y="1556088"/>
            <a:ext cx="815043" cy="815406"/>
          </a:xfrm>
          <a:custGeom>
            <a:avLst/>
            <a:gdLst>
              <a:gd name="connsiteX0" fmla="*/ 1297676 w 2163261"/>
              <a:gd name="connsiteY0" fmla="*/ 2086117 h 2164219"/>
              <a:gd name="connsiteX1" fmla="*/ 2085143 w 2163261"/>
              <a:gd name="connsiteY1" fmla="*/ 1298651 h 2164219"/>
              <a:gd name="connsiteX2" fmla="*/ 2162610 w 2163261"/>
              <a:gd name="connsiteY2" fmla="*/ 1120329 h 2164219"/>
              <a:gd name="connsiteX3" fmla="*/ 1831911 w 2163261"/>
              <a:gd name="connsiteY3" fmla="*/ 303629 h 2164219"/>
              <a:gd name="connsiteX4" fmla="*/ 315079 w 2163261"/>
              <a:gd name="connsiteY4" fmla="*/ 319707 h 2164219"/>
              <a:gd name="connsiteX5" fmla="*/ 316906 w 2163261"/>
              <a:gd name="connsiteY5" fmla="*/ 1847502 h 2164219"/>
              <a:gd name="connsiteX6" fmla="*/ 1119354 w 2163261"/>
              <a:gd name="connsiteY6" fmla="*/ 2163585 h 2164219"/>
              <a:gd name="connsiteX7" fmla="*/ 1297676 w 2163261"/>
              <a:gd name="connsiteY7" fmla="*/ 2086117 h 2164219"/>
            </a:gdLst>
            <a:ahLst/>
            <a:cxnLst/>
            <a:rect l="l" t="t" r="r" b="b"/>
            <a:pathLst>
              <a:path w="2163261" h="2164219">
                <a:moveTo>
                  <a:pt x="1297676" y="2086117"/>
                </a:moveTo>
                <a:lnTo>
                  <a:pt x="2085143" y="1298651"/>
                </a:lnTo>
                <a:cubicBezTo>
                  <a:pt x="2132646" y="1251147"/>
                  <a:pt x="2160052" y="1187200"/>
                  <a:pt x="2162610" y="1120329"/>
                </a:cubicBezTo>
                <a:cubicBezTo>
                  <a:pt x="2172842" y="824709"/>
                  <a:pt x="2062487" y="525801"/>
                  <a:pt x="1831911" y="303629"/>
                </a:cubicBezTo>
                <a:cubicBezTo>
                  <a:pt x="1405108" y="-107461"/>
                  <a:pt x="733112" y="-100153"/>
                  <a:pt x="315079" y="319707"/>
                </a:cubicBezTo>
                <a:cubicBezTo>
                  <a:pt x="-105513" y="742126"/>
                  <a:pt x="-105147" y="1425815"/>
                  <a:pt x="316906" y="1847502"/>
                </a:cubicBezTo>
                <a:cubicBezTo>
                  <a:pt x="537616" y="2068212"/>
                  <a:pt x="829946" y="2173451"/>
                  <a:pt x="1119354" y="2163585"/>
                </a:cubicBezTo>
                <a:cubicBezTo>
                  <a:pt x="1186590" y="2161027"/>
                  <a:pt x="1250172" y="2133621"/>
                  <a:pt x="1297676" y="2086117"/>
                </a:cubicBezTo>
                <a:close/>
              </a:path>
            </a:pathLst>
          </a:custGeom>
          <a:solidFill>
            <a:schemeClr val="accent2">
              <a:alpha val="80000"/>
            </a:schemeClr>
          </a:solidFill>
          <a:ln w="3653" cap="flat">
            <a:noFill/>
            <a:miter/>
          </a:ln>
        </p:spPr>
        <p:txBody>
          <a:bodyPr vert="horz" wrap="square" lIns="91440" tIns="45720" rIns="91440" bIns="45720" rtlCol="0" anchor="ctr"/>
          <a:lstStyle/>
          <a:p>
            <a:pPr algn="l">
              <a:lnSpc>
                <a:spcPct val="110000"/>
              </a:lnSpc>
            </a:pPr>
            <a:endParaRPr kumimoji="1" lang="zh-CN" altLang="en-US"/>
          </a:p>
        </p:txBody>
      </p:sp>
      <p:sp>
        <p:nvSpPr>
          <p:cNvPr id="14" name="标题 1"/>
          <p:cNvSpPr txBox="1"/>
          <p:nvPr/>
        </p:nvSpPr>
        <p:spPr>
          <a:xfrm>
            <a:off x="1991564" y="1551341"/>
            <a:ext cx="824538" cy="824901"/>
          </a:xfrm>
          <a:custGeom>
            <a:avLst/>
            <a:gdLst>
              <a:gd name="connsiteX0" fmla="*/ 1292606 w 2188462"/>
              <a:gd name="connsiteY0" fmla="*/ 2123414 h 2189420"/>
              <a:gd name="connsiteX1" fmla="*/ 2122461 w 2188462"/>
              <a:gd name="connsiteY1" fmla="*/ 1293560 h 2189420"/>
              <a:gd name="connsiteX2" fmla="*/ 2187139 w 2188462"/>
              <a:gd name="connsiteY2" fmla="*/ 1149587 h 2189420"/>
              <a:gd name="connsiteX3" fmla="*/ 1850593 w 2188462"/>
              <a:gd name="connsiteY3" fmla="*/ 304385 h 2189420"/>
              <a:gd name="connsiteX4" fmla="*/ 318779 w 2188462"/>
              <a:gd name="connsiteY4" fmla="*/ 323386 h 2189420"/>
              <a:gd name="connsiteX5" fmla="*/ 320606 w 2188462"/>
              <a:gd name="connsiteY5" fmla="*/ 1869086 h 2189420"/>
              <a:gd name="connsiteX6" fmla="*/ 1148633 w 2188462"/>
              <a:gd name="connsiteY6" fmla="*/ 2188092 h 2189420"/>
              <a:gd name="connsiteX7" fmla="*/ 1292606 w 2188462"/>
              <a:gd name="connsiteY7" fmla="*/ 2123414 h 2189420"/>
            </a:gdLst>
            <a:ahLst/>
            <a:cxnLst/>
            <a:rect l="l" t="t" r="r" b="b"/>
            <a:pathLst>
              <a:path w="2188462" h="2189420">
                <a:moveTo>
                  <a:pt x="1292606" y="2123414"/>
                </a:moveTo>
                <a:lnTo>
                  <a:pt x="2122461" y="1293560"/>
                </a:lnTo>
                <a:cubicBezTo>
                  <a:pt x="2160829" y="1255191"/>
                  <a:pt x="2184216" y="1203668"/>
                  <a:pt x="2187139" y="1149587"/>
                </a:cubicBezTo>
                <a:cubicBezTo>
                  <a:pt x="2202121" y="844101"/>
                  <a:pt x="2089939" y="533865"/>
                  <a:pt x="1850593" y="304385"/>
                </a:cubicBezTo>
                <a:cubicBezTo>
                  <a:pt x="1418674" y="-108898"/>
                  <a:pt x="740466" y="-100128"/>
                  <a:pt x="318779" y="323386"/>
                </a:cubicBezTo>
                <a:cubicBezTo>
                  <a:pt x="-106928" y="750920"/>
                  <a:pt x="-106198" y="1442283"/>
                  <a:pt x="320606" y="1869086"/>
                </a:cubicBezTo>
                <a:cubicBezTo>
                  <a:pt x="548258" y="2096739"/>
                  <a:pt x="850821" y="2202709"/>
                  <a:pt x="1148633" y="2188092"/>
                </a:cubicBezTo>
                <a:cubicBezTo>
                  <a:pt x="1203080" y="2185535"/>
                  <a:pt x="1254238" y="2162148"/>
                  <a:pt x="1292606" y="2123414"/>
                </a:cubicBezTo>
                <a:close/>
              </a:path>
            </a:pathLst>
          </a:custGeom>
          <a:gradFill>
            <a:gsLst>
              <a:gs pos="36000">
                <a:schemeClr val="accent1"/>
              </a:gs>
              <a:gs pos="100000">
                <a:schemeClr val="accent1">
                  <a:lumMod val="40000"/>
                  <a:lumOff val="60000"/>
                </a:schemeClr>
              </a:gs>
            </a:gsLst>
            <a:path path="circle">
              <a:fillToRect r="100000" b="100000"/>
            </a:path>
            <a:tileRect l="-100000" t="-100000"/>
          </a:gradFill>
          <a:ln w="3653" cap="flat">
            <a:noFill/>
            <a:miter/>
          </a:ln>
          <a:effectLst/>
        </p:spPr>
        <p:txBody>
          <a:bodyPr vert="horz" wrap="square" lIns="91440" tIns="45720" rIns="91440" bIns="45720" rtlCol="0" anchor="ctr"/>
          <a:lstStyle/>
          <a:p>
            <a:pPr algn="l">
              <a:lnSpc>
                <a:spcPct val="110000"/>
              </a:lnSpc>
            </a:pPr>
            <a:endParaRPr kumimoji="1" lang="zh-CN" altLang="en-US"/>
          </a:p>
        </p:txBody>
      </p:sp>
      <p:sp>
        <p:nvSpPr>
          <p:cNvPr id="15" name="标题 1"/>
          <p:cNvSpPr txBox="1"/>
          <p:nvPr/>
        </p:nvSpPr>
        <p:spPr>
          <a:xfrm>
            <a:off x="2463394" y="2053778"/>
            <a:ext cx="312660" cy="312800"/>
          </a:xfrm>
          <a:custGeom>
            <a:avLst/>
            <a:gdLst>
              <a:gd name="connsiteX0" fmla="*/ 308409 w 829854"/>
              <a:gd name="connsiteY0" fmla="*/ 308409 h 830220"/>
              <a:gd name="connsiteX1" fmla="*/ 0 w 829854"/>
              <a:gd name="connsiteY1" fmla="*/ 830220 h 830220"/>
              <a:gd name="connsiteX2" fmla="*/ 829854 w 829854"/>
              <a:gd name="connsiteY2" fmla="*/ 0 h 830220"/>
              <a:gd name="connsiteX3" fmla="*/ 308409 w 829854"/>
              <a:gd name="connsiteY3" fmla="*/ 308409 h 830220"/>
            </a:gdLst>
            <a:ahLst/>
            <a:cxnLst/>
            <a:rect l="l" t="t" r="r" b="b"/>
            <a:pathLst>
              <a:path w="829854" h="830220">
                <a:moveTo>
                  <a:pt x="308409" y="308409"/>
                </a:moveTo>
                <a:cubicBezTo>
                  <a:pt x="66505" y="550313"/>
                  <a:pt x="124606" y="705614"/>
                  <a:pt x="0" y="830220"/>
                </a:cubicBezTo>
                <a:lnTo>
                  <a:pt x="829854" y="0"/>
                </a:lnTo>
                <a:cubicBezTo>
                  <a:pt x="705614" y="124606"/>
                  <a:pt x="549948" y="66505"/>
                  <a:pt x="308409" y="308409"/>
                </a:cubicBezTo>
                <a:close/>
              </a:path>
            </a:pathLst>
          </a:custGeom>
          <a:gradFill>
            <a:gsLst>
              <a:gs pos="32000">
                <a:schemeClr val="accent1">
                  <a:lumMod val="60000"/>
                  <a:lumOff val="40000"/>
                </a:schemeClr>
              </a:gs>
              <a:gs pos="47000">
                <a:schemeClr val="accent1"/>
              </a:gs>
              <a:gs pos="63000">
                <a:schemeClr val="accent1">
                  <a:lumMod val="60000"/>
                  <a:lumOff val="40000"/>
                </a:schemeClr>
              </a:gs>
            </a:gsLst>
            <a:lin ang="2700000" scaled="0"/>
          </a:gradFill>
          <a:ln w="3653" cap="flat">
            <a:noFill/>
            <a:miter/>
          </a:ln>
        </p:spPr>
        <p:txBody>
          <a:bodyPr vert="horz" wrap="square" lIns="91440" tIns="45720" rIns="91440" bIns="45720" rtlCol="0" anchor="ctr"/>
          <a:lstStyle/>
          <a:p>
            <a:pPr algn="l">
              <a:lnSpc>
                <a:spcPct val="110000"/>
              </a:lnSpc>
            </a:pPr>
            <a:endParaRPr kumimoji="1" lang="zh-CN" altLang="en-US"/>
          </a:p>
        </p:txBody>
      </p:sp>
      <p:sp>
        <p:nvSpPr>
          <p:cNvPr id="16" name="标题 1"/>
          <p:cNvSpPr txBox="1"/>
          <p:nvPr/>
        </p:nvSpPr>
        <p:spPr>
          <a:xfrm>
            <a:off x="1996312" y="1732959"/>
            <a:ext cx="815043" cy="461665"/>
          </a:xfrm>
          <a:prstGeom prst="rect">
            <a:avLst/>
          </a:prstGeom>
          <a:noFill/>
          <a:ln>
            <a:noFill/>
          </a:ln>
        </p:spPr>
        <p:txBody>
          <a:bodyPr vert="horz" wrap="square" lIns="91440" tIns="45720" rIns="91440" bIns="45720" rtlCol="0" anchor="t"/>
          <a:lstStyle/>
          <a:p>
            <a:pPr algn="ctr">
              <a:lnSpc>
                <a:spcPct val="110000"/>
              </a:lnSpc>
            </a:pPr>
            <a:r>
              <a:rPr kumimoji="1" lang="en-US" altLang="zh-CN" sz="2400">
                <a:ln w="12700">
                  <a:noFill/>
                </a:ln>
                <a:solidFill>
                  <a:srgbClr val="FFFFFF">
                    <a:alpha val="100000"/>
                  </a:srgbClr>
                </a:solidFill>
                <a:latin typeface="OPPOSans H" panose="00020600040101010101" charset="-122"/>
                <a:ea typeface="OPPOSans H" panose="00020600040101010101" charset="-122"/>
                <a:cs typeface="OPPOSans H" panose="00020600040101010101" charset="-122"/>
              </a:rPr>
              <a:t>01</a:t>
            </a:r>
            <a:endParaRPr kumimoji="1" lang="zh-CN" altLang="en-US"/>
          </a:p>
        </p:txBody>
      </p:sp>
      <p:sp>
        <p:nvSpPr>
          <p:cNvPr id="24"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25" name="标题 1"/>
          <p:cNvSpPr txBox="1"/>
          <p:nvPr/>
        </p:nvSpPr>
        <p:spPr>
          <a:xfrm>
            <a:off x="803860" y="926594"/>
            <a:ext cx="7780158" cy="432000"/>
          </a:xfrm>
          <a:prstGeom prst="rect">
            <a:avLst/>
          </a:prstGeom>
          <a:noFill/>
          <a:ln cap="sq">
            <a:noFill/>
          </a:ln>
        </p:spPr>
        <p:txBody>
          <a:bodyPr vert="horz" wrap="square" lIns="0" tIns="0" rIns="0" bIns="0" rtlCol="0" anchor="ctr"/>
          <a:lstStyle/>
          <a:p>
            <a:pPr algn="l">
              <a:lnSpc>
                <a:spcPct val="150000"/>
              </a:lnSpc>
            </a:pP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（五）</a:t>
            </a:r>
            <a:r>
              <a:rPr kumimoji="1" lang="en-US" altLang="zh-CN" sz="32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劳动合同的效力</a:t>
            </a:r>
            <a:endParaRPr kumimoji="1" lang="zh-CN" altLang="en-US" dirty="0"/>
          </a:p>
        </p:txBody>
      </p:sp>
      <p:sp>
        <p:nvSpPr>
          <p:cNvPr id="26"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2" name="标题 1"/>
          <p:cNvSpPr txBox="1"/>
          <p:nvPr/>
        </p:nvSpPr>
        <p:spPr>
          <a:xfrm>
            <a:off x="526575" y="198360"/>
            <a:ext cx="7780158" cy="432000"/>
          </a:xfrm>
          <a:prstGeom prst="rect">
            <a:avLst/>
          </a:prstGeom>
          <a:noFill/>
          <a:ln cap="sq">
            <a:noFill/>
          </a:ln>
        </p:spPr>
        <p:txBody>
          <a:bodyPr vert="horz" wrap="square" lIns="0" tIns="0" rIns="0" bIns="0" rtlCol="0" anchor="ctr"/>
          <a:lstStyle/>
          <a:p>
            <a:pPr algn="l">
              <a:lnSpc>
                <a:spcPct val="150000"/>
              </a:lnSpc>
            </a:pP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二、</a:t>
            </a:r>
            <a:r>
              <a:rPr kumimoji="1" lang="en-US" altLang="zh-CN" sz="32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劳动合同的订立</a:t>
            </a:r>
            <a:endParaRPr kumimoji="1"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595745" y="1984415"/>
            <a:ext cx="10046641" cy="3625809"/>
          </a:xfrm>
          <a:prstGeom prst="roundRect">
            <a:avLst>
              <a:gd name="adj" fmla="val 2930"/>
            </a:avLst>
          </a:prstGeom>
          <a:noFill/>
          <a:ln w="1905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810593" y="2660751"/>
            <a:ext cx="9670371" cy="2887993"/>
          </a:xfrm>
          <a:prstGeom prst="rect">
            <a:avLst/>
          </a:prstGeom>
          <a:noFill/>
          <a:ln>
            <a:noFill/>
          </a:ln>
        </p:spPr>
        <p:txBody>
          <a:bodyPr vert="horz" wrap="square" lIns="91440" tIns="45720" rIns="91440" bIns="45720" rtlCol="0" anchor="t"/>
          <a:lstStyle/>
          <a:p>
            <a:pPr>
              <a:lnSpc>
                <a:spcPct val="150000"/>
              </a:lnSpc>
            </a:pPr>
            <a:r>
              <a:rPr kumimoji="1" lang="en-US" altLang="zh-CN" sz="16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指劳动合同虽然已经成立，但因违反平等、自愿、公平、诚信等原则和法律、行政法规的强制性规定而被确认为无效的劳动合同</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6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劳动合同法》规定下列劳动合同无效或者部分无效</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1</a:t>
            </a: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以欺诈、胁迫的手段或者乘人之危，使对方在违背真实意思的情况下订立或者变更劳动合同的</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2</a:t>
            </a: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用人单位免除自己的法定责任、排除劳动者权利的</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3</a:t>
            </a: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违反法律、行政法规强制性规定的</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600" dirty="0"/>
          </a:p>
        </p:txBody>
      </p:sp>
      <p:sp>
        <p:nvSpPr>
          <p:cNvPr id="5" name="标题 1"/>
          <p:cNvSpPr txBox="1"/>
          <p:nvPr/>
        </p:nvSpPr>
        <p:spPr>
          <a:xfrm>
            <a:off x="2688898" y="2043412"/>
            <a:ext cx="2913919" cy="646331"/>
          </a:xfrm>
          <a:prstGeom prst="rect">
            <a:avLst/>
          </a:prstGeom>
          <a:noFill/>
          <a:ln>
            <a:noFill/>
          </a:ln>
        </p:spPr>
        <p:txBody>
          <a:bodyPr vert="horz" wrap="square" lIns="91440" tIns="45720" rIns="91440" bIns="45720" rtlCol="0" anchor="ctr"/>
          <a:lstStyle/>
          <a:p>
            <a:pPr algn="ctr">
              <a:lnSpc>
                <a:spcPct val="110000"/>
              </a:lnSpc>
            </a:pPr>
            <a:r>
              <a:rPr kumimoji="1" lang="en-US" altLang="zh-CN" dirty="0" err="1">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无效劳动合同</a:t>
            </a:r>
            <a:endParaRPr kumimoji="1" lang="zh-CN" altLang="en-US" dirty="0"/>
          </a:p>
        </p:txBody>
      </p:sp>
      <p:sp>
        <p:nvSpPr>
          <p:cNvPr id="6" name="标题 1"/>
          <p:cNvSpPr txBox="1"/>
          <p:nvPr/>
        </p:nvSpPr>
        <p:spPr>
          <a:xfrm>
            <a:off x="1611337" y="1468160"/>
            <a:ext cx="815043" cy="815406"/>
          </a:xfrm>
          <a:custGeom>
            <a:avLst/>
            <a:gdLst>
              <a:gd name="connsiteX0" fmla="*/ 1297676 w 2163261"/>
              <a:gd name="connsiteY0" fmla="*/ 2086117 h 2164219"/>
              <a:gd name="connsiteX1" fmla="*/ 2085143 w 2163261"/>
              <a:gd name="connsiteY1" fmla="*/ 1298651 h 2164219"/>
              <a:gd name="connsiteX2" fmla="*/ 2162610 w 2163261"/>
              <a:gd name="connsiteY2" fmla="*/ 1120329 h 2164219"/>
              <a:gd name="connsiteX3" fmla="*/ 1831911 w 2163261"/>
              <a:gd name="connsiteY3" fmla="*/ 303629 h 2164219"/>
              <a:gd name="connsiteX4" fmla="*/ 315079 w 2163261"/>
              <a:gd name="connsiteY4" fmla="*/ 319707 h 2164219"/>
              <a:gd name="connsiteX5" fmla="*/ 316906 w 2163261"/>
              <a:gd name="connsiteY5" fmla="*/ 1847502 h 2164219"/>
              <a:gd name="connsiteX6" fmla="*/ 1119354 w 2163261"/>
              <a:gd name="connsiteY6" fmla="*/ 2163585 h 2164219"/>
              <a:gd name="connsiteX7" fmla="*/ 1297676 w 2163261"/>
              <a:gd name="connsiteY7" fmla="*/ 2086117 h 2164219"/>
            </a:gdLst>
            <a:ahLst/>
            <a:cxnLst/>
            <a:rect l="l" t="t" r="r" b="b"/>
            <a:pathLst>
              <a:path w="2163261" h="2164219">
                <a:moveTo>
                  <a:pt x="1297676" y="2086117"/>
                </a:moveTo>
                <a:lnTo>
                  <a:pt x="2085143" y="1298651"/>
                </a:lnTo>
                <a:cubicBezTo>
                  <a:pt x="2132646" y="1251147"/>
                  <a:pt x="2160052" y="1187200"/>
                  <a:pt x="2162610" y="1120329"/>
                </a:cubicBezTo>
                <a:cubicBezTo>
                  <a:pt x="2172842" y="824709"/>
                  <a:pt x="2062487" y="525801"/>
                  <a:pt x="1831911" y="303629"/>
                </a:cubicBezTo>
                <a:cubicBezTo>
                  <a:pt x="1405108" y="-107461"/>
                  <a:pt x="733112" y="-100153"/>
                  <a:pt x="315079" y="319707"/>
                </a:cubicBezTo>
                <a:cubicBezTo>
                  <a:pt x="-105513" y="742126"/>
                  <a:pt x="-105147" y="1425815"/>
                  <a:pt x="316906" y="1847502"/>
                </a:cubicBezTo>
                <a:cubicBezTo>
                  <a:pt x="537616" y="2068212"/>
                  <a:pt x="829946" y="2173451"/>
                  <a:pt x="1119354" y="2163585"/>
                </a:cubicBezTo>
                <a:cubicBezTo>
                  <a:pt x="1186590" y="2161027"/>
                  <a:pt x="1250172" y="2133621"/>
                  <a:pt x="1297676" y="2086117"/>
                </a:cubicBezTo>
                <a:close/>
              </a:path>
            </a:pathLst>
          </a:custGeom>
          <a:solidFill>
            <a:schemeClr val="accent4">
              <a:alpha val="80000"/>
            </a:schemeClr>
          </a:solidFill>
          <a:ln w="3653" cap="flat">
            <a:noFill/>
            <a:miter/>
          </a:ln>
        </p:spPr>
        <p:txBody>
          <a:bodyPr vert="horz" wrap="square" lIns="91440" tIns="45720" rIns="91440" bIns="45720" rtlCol="0" anchor="ctr"/>
          <a:lstStyle/>
          <a:p>
            <a:pPr algn="l">
              <a:lnSpc>
                <a:spcPct val="110000"/>
              </a:lnSpc>
            </a:pPr>
            <a:endParaRPr kumimoji="1" lang="zh-CN" altLang="en-US"/>
          </a:p>
        </p:txBody>
      </p:sp>
      <p:sp>
        <p:nvSpPr>
          <p:cNvPr id="7" name="标题 1"/>
          <p:cNvSpPr txBox="1"/>
          <p:nvPr/>
        </p:nvSpPr>
        <p:spPr>
          <a:xfrm>
            <a:off x="1607433" y="1468160"/>
            <a:ext cx="824538" cy="824901"/>
          </a:xfrm>
          <a:custGeom>
            <a:avLst/>
            <a:gdLst>
              <a:gd name="connsiteX0" fmla="*/ 1292606 w 2188462"/>
              <a:gd name="connsiteY0" fmla="*/ 2123414 h 2189420"/>
              <a:gd name="connsiteX1" fmla="*/ 2122461 w 2188462"/>
              <a:gd name="connsiteY1" fmla="*/ 1293560 h 2189420"/>
              <a:gd name="connsiteX2" fmla="*/ 2187139 w 2188462"/>
              <a:gd name="connsiteY2" fmla="*/ 1149587 h 2189420"/>
              <a:gd name="connsiteX3" fmla="*/ 1850593 w 2188462"/>
              <a:gd name="connsiteY3" fmla="*/ 304385 h 2189420"/>
              <a:gd name="connsiteX4" fmla="*/ 318779 w 2188462"/>
              <a:gd name="connsiteY4" fmla="*/ 323386 h 2189420"/>
              <a:gd name="connsiteX5" fmla="*/ 320606 w 2188462"/>
              <a:gd name="connsiteY5" fmla="*/ 1869086 h 2189420"/>
              <a:gd name="connsiteX6" fmla="*/ 1148633 w 2188462"/>
              <a:gd name="connsiteY6" fmla="*/ 2188092 h 2189420"/>
              <a:gd name="connsiteX7" fmla="*/ 1292606 w 2188462"/>
              <a:gd name="connsiteY7" fmla="*/ 2123414 h 2189420"/>
            </a:gdLst>
            <a:ahLst/>
            <a:cxnLst/>
            <a:rect l="l" t="t" r="r" b="b"/>
            <a:pathLst>
              <a:path w="2188462" h="2189420">
                <a:moveTo>
                  <a:pt x="1292606" y="2123414"/>
                </a:moveTo>
                <a:lnTo>
                  <a:pt x="2122461" y="1293560"/>
                </a:lnTo>
                <a:cubicBezTo>
                  <a:pt x="2160829" y="1255191"/>
                  <a:pt x="2184216" y="1203668"/>
                  <a:pt x="2187139" y="1149587"/>
                </a:cubicBezTo>
                <a:cubicBezTo>
                  <a:pt x="2202121" y="844101"/>
                  <a:pt x="2089939" y="533865"/>
                  <a:pt x="1850593" y="304385"/>
                </a:cubicBezTo>
                <a:cubicBezTo>
                  <a:pt x="1418674" y="-108898"/>
                  <a:pt x="740466" y="-100128"/>
                  <a:pt x="318779" y="323386"/>
                </a:cubicBezTo>
                <a:cubicBezTo>
                  <a:pt x="-106928" y="750920"/>
                  <a:pt x="-106198" y="1442283"/>
                  <a:pt x="320606" y="1869086"/>
                </a:cubicBezTo>
                <a:cubicBezTo>
                  <a:pt x="548258" y="2096739"/>
                  <a:pt x="850821" y="2202709"/>
                  <a:pt x="1148633" y="2188092"/>
                </a:cubicBezTo>
                <a:cubicBezTo>
                  <a:pt x="1203080" y="2185535"/>
                  <a:pt x="1254238" y="2162148"/>
                  <a:pt x="1292606" y="2123414"/>
                </a:cubicBezTo>
                <a:close/>
              </a:path>
            </a:pathLst>
          </a:custGeom>
          <a:gradFill>
            <a:gsLst>
              <a:gs pos="36000">
                <a:schemeClr val="accent1"/>
              </a:gs>
              <a:gs pos="100000">
                <a:schemeClr val="accent1">
                  <a:lumMod val="40000"/>
                  <a:lumOff val="60000"/>
                </a:schemeClr>
              </a:gs>
            </a:gsLst>
            <a:path path="circle">
              <a:fillToRect r="100000" b="100000"/>
            </a:path>
            <a:tileRect l="-100000" t="-100000"/>
          </a:gradFill>
          <a:ln w="3653" cap="flat">
            <a:noFill/>
            <a:miter/>
          </a:ln>
        </p:spPr>
        <p:txBody>
          <a:bodyPr vert="horz" wrap="square" lIns="91440" tIns="45720" rIns="91440" bIns="45720" rtlCol="0" anchor="ctr"/>
          <a:lstStyle/>
          <a:p>
            <a:pPr algn="l">
              <a:lnSpc>
                <a:spcPct val="110000"/>
              </a:lnSpc>
            </a:pPr>
            <a:endParaRPr kumimoji="1" lang="zh-CN" altLang="en-US"/>
          </a:p>
        </p:txBody>
      </p:sp>
      <p:sp>
        <p:nvSpPr>
          <p:cNvPr id="8" name="标题 1"/>
          <p:cNvSpPr txBox="1"/>
          <p:nvPr/>
        </p:nvSpPr>
        <p:spPr>
          <a:xfrm>
            <a:off x="2109816" y="1949646"/>
            <a:ext cx="312660" cy="312800"/>
          </a:xfrm>
          <a:custGeom>
            <a:avLst/>
            <a:gdLst>
              <a:gd name="connsiteX0" fmla="*/ 308409 w 829854"/>
              <a:gd name="connsiteY0" fmla="*/ 308409 h 830220"/>
              <a:gd name="connsiteX1" fmla="*/ 0 w 829854"/>
              <a:gd name="connsiteY1" fmla="*/ 830220 h 830220"/>
              <a:gd name="connsiteX2" fmla="*/ 829854 w 829854"/>
              <a:gd name="connsiteY2" fmla="*/ 0 h 830220"/>
              <a:gd name="connsiteX3" fmla="*/ 308409 w 829854"/>
              <a:gd name="connsiteY3" fmla="*/ 308409 h 830220"/>
            </a:gdLst>
            <a:ahLst/>
            <a:cxnLst/>
            <a:rect l="l" t="t" r="r" b="b"/>
            <a:pathLst>
              <a:path w="829854" h="830220">
                <a:moveTo>
                  <a:pt x="308409" y="308409"/>
                </a:moveTo>
                <a:cubicBezTo>
                  <a:pt x="66505" y="550313"/>
                  <a:pt x="124606" y="705614"/>
                  <a:pt x="0" y="830220"/>
                </a:cubicBezTo>
                <a:lnTo>
                  <a:pt x="829854" y="0"/>
                </a:lnTo>
                <a:cubicBezTo>
                  <a:pt x="705614" y="124606"/>
                  <a:pt x="549948" y="66505"/>
                  <a:pt x="308409" y="308409"/>
                </a:cubicBezTo>
                <a:close/>
              </a:path>
            </a:pathLst>
          </a:custGeom>
          <a:gradFill>
            <a:gsLst>
              <a:gs pos="32000">
                <a:schemeClr val="accent1">
                  <a:lumMod val="60000"/>
                  <a:lumOff val="40000"/>
                </a:schemeClr>
              </a:gs>
              <a:gs pos="47000">
                <a:schemeClr val="accent1"/>
              </a:gs>
              <a:gs pos="63000">
                <a:schemeClr val="accent1">
                  <a:lumMod val="60000"/>
                  <a:lumOff val="40000"/>
                </a:schemeClr>
              </a:gs>
            </a:gsLst>
            <a:lin ang="2700000" scaled="0"/>
          </a:gradFill>
          <a:ln w="3653" cap="flat">
            <a:noFill/>
            <a:miter/>
          </a:ln>
        </p:spPr>
        <p:txBody>
          <a:bodyPr vert="horz" wrap="square" lIns="91440" tIns="45720" rIns="91440" bIns="45720" rtlCol="0" anchor="ctr"/>
          <a:lstStyle/>
          <a:p>
            <a:pPr algn="l">
              <a:lnSpc>
                <a:spcPct val="110000"/>
              </a:lnSpc>
            </a:pPr>
            <a:endParaRPr kumimoji="1" lang="zh-CN" altLang="en-US" dirty="0"/>
          </a:p>
        </p:txBody>
      </p:sp>
      <p:sp>
        <p:nvSpPr>
          <p:cNvPr id="9" name="标题 1"/>
          <p:cNvSpPr txBox="1"/>
          <p:nvPr/>
        </p:nvSpPr>
        <p:spPr>
          <a:xfrm>
            <a:off x="1584042" y="1551341"/>
            <a:ext cx="815043" cy="461665"/>
          </a:xfrm>
          <a:prstGeom prst="rect">
            <a:avLst/>
          </a:prstGeom>
          <a:noFill/>
          <a:ln>
            <a:noFill/>
          </a:ln>
        </p:spPr>
        <p:txBody>
          <a:bodyPr vert="horz" wrap="square" lIns="91440" tIns="45720" rIns="91440" bIns="45720" rtlCol="0" anchor="t"/>
          <a:lstStyle/>
          <a:p>
            <a:pPr algn="ctr">
              <a:lnSpc>
                <a:spcPct val="110000"/>
              </a:lnSpc>
            </a:pPr>
            <a:r>
              <a:rPr kumimoji="1" lang="en-US" altLang="zh-CN" sz="2400" dirty="0">
                <a:ln w="12700">
                  <a:noFill/>
                </a:ln>
                <a:solidFill>
                  <a:srgbClr val="FFFFFF">
                    <a:alpha val="100000"/>
                  </a:srgbClr>
                </a:solidFill>
                <a:latin typeface="OPPOSans H" panose="00020600040101010101" charset="-122"/>
                <a:ea typeface="OPPOSans H" panose="00020600040101010101" charset="-122"/>
                <a:cs typeface="OPPOSans H" panose="00020600040101010101" charset="-122"/>
              </a:rPr>
              <a:t>02</a:t>
            </a:r>
            <a:endParaRPr kumimoji="1" lang="zh-CN" altLang="en-US" dirty="0"/>
          </a:p>
        </p:txBody>
      </p:sp>
      <p:sp>
        <p:nvSpPr>
          <p:cNvPr id="24"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25" name="标题 1"/>
          <p:cNvSpPr txBox="1"/>
          <p:nvPr/>
        </p:nvSpPr>
        <p:spPr>
          <a:xfrm>
            <a:off x="727465" y="839286"/>
            <a:ext cx="7780158" cy="432000"/>
          </a:xfrm>
          <a:prstGeom prst="rect">
            <a:avLst/>
          </a:prstGeom>
          <a:noFill/>
          <a:ln cap="sq">
            <a:noFill/>
          </a:ln>
        </p:spPr>
        <p:txBody>
          <a:bodyPr vert="horz" wrap="square" lIns="0" tIns="0" rIns="0" bIns="0" rtlCol="0" anchor="ctr"/>
          <a:lstStyle/>
          <a:p>
            <a:pPr algn="l">
              <a:lnSpc>
                <a:spcPct val="150000"/>
              </a:lnSpc>
            </a:pP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（五）</a:t>
            </a:r>
            <a:r>
              <a:rPr kumimoji="1" lang="en-US" altLang="zh-CN" sz="32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劳动合同的效力</a:t>
            </a:r>
            <a:endParaRPr kumimoji="1" lang="zh-CN" altLang="en-US" dirty="0"/>
          </a:p>
        </p:txBody>
      </p:sp>
      <p:sp>
        <p:nvSpPr>
          <p:cNvPr id="26"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0" name="标题 1"/>
          <p:cNvSpPr txBox="1"/>
          <p:nvPr/>
        </p:nvSpPr>
        <p:spPr>
          <a:xfrm>
            <a:off x="810593" y="236733"/>
            <a:ext cx="7780158" cy="432000"/>
          </a:xfrm>
          <a:prstGeom prst="rect">
            <a:avLst/>
          </a:prstGeom>
          <a:noFill/>
          <a:ln cap="sq">
            <a:noFill/>
          </a:ln>
        </p:spPr>
        <p:txBody>
          <a:bodyPr vert="horz" wrap="square" lIns="0" tIns="0" rIns="0" bIns="0" rtlCol="0" anchor="ctr"/>
          <a:lstStyle/>
          <a:p>
            <a:pPr algn="l">
              <a:lnSpc>
                <a:spcPct val="150000"/>
              </a:lnSpc>
            </a:pP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二、</a:t>
            </a:r>
            <a:r>
              <a:rPr kumimoji="1" lang="en-US" altLang="zh-CN" sz="32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劳动合同的订立</a:t>
            </a:r>
            <a:endParaRPr kumimoji="1"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7" name="标题 1"/>
          <p:cNvSpPr txBox="1"/>
          <p:nvPr/>
        </p:nvSpPr>
        <p:spPr>
          <a:xfrm>
            <a:off x="1233055" y="1984415"/>
            <a:ext cx="10155084" cy="3625809"/>
          </a:xfrm>
          <a:prstGeom prst="roundRect">
            <a:avLst>
              <a:gd name="adj" fmla="val 2930"/>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a:off x="1496291" y="2731501"/>
            <a:ext cx="9747547" cy="2802526"/>
          </a:xfrm>
          <a:prstGeom prst="rect">
            <a:avLst/>
          </a:prstGeom>
          <a:noFill/>
          <a:ln>
            <a:noFill/>
          </a:ln>
        </p:spPr>
        <p:txBody>
          <a:bodyPr vert="horz" wrap="square" lIns="91440" tIns="45720" rIns="91440" bIns="45720" rtlCol="0" anchor="t"/>
          <a:lstStyle/>
          <a:p>
            <a:pPr>
              <a:lnSpc>
                <a:spcPct val="150000"/>
              </a:lnSpc>
            </a:pPr>
            <a:r>
              <a:rPr kumimoji="1" lang="en-US" altLang="zh-CN" sz="1600" dirty="0" err="1">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无效劳动合同又分为全部无效和部分无效两种。无效的劳动合同，从订立起</a:t>
            </a:r>
            <a:r>
              <a:rPr kumimoji="1" lang="en-US" altLang="zh-CN" sz="1600"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600" dirty="0" err="1">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就没有法律约束力。确认劳动合同部分无效的，如果不影响其余部分的效力，其余部分仍然有效</a:t>
            </a:r>
            <a:r>
              <a:rPr kumimoji="1" lang="en-US" altLang="zh-CN" sz="1600"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600" dirty="0" err="1">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对劳动合同的无效或者部分无效有争议的，由劳动争议仲裁机构或者人民法院确认。劳动合同被确认无效</a:t>
            </a:r>
            <a:r>
              <a:rPr kumimoji="1" lang="en-US" altLang="zh-CN" sz="1600"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600" dirty="0" err="1">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劳动者已付出劳动的</a:t>
            </a:r>
            <a:r>
              <a:rPr kumimoji="1" lang="en-US" altLang="zh-CN" sz="1600"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600" dirty="0" err="1">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用人单位应当向劳动者支付劳动报酬。劳动报酬的数额，参照本单位相同或者相近岗位劳动者的劳动报酬确定</a:t>
            </a:r>
            <a:r>
              <a:rPr kumimoji="1" lang="en-US" altLang="zh-CN" sz="1600"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600" dirty="0"/>
          </a:p>
        </p:txBody>
      </p:sp>
      <p:sp>
        <p:nvSpPr>
          <p:cNvPr id="19" name="标题 1"/>
          <p:cNvSpPr txBox="1"/>
          <p:nvPr/>
        </p:nvSpPr>
        <p:spPr>
          <a:xfrm>
            <a:off x="5144005" y="2006817"/>
            <a:ext cx="2901219" cy="646331"/>
          </a:xfrm>
          <a:prstGeom prst="rect">
            <a:avLst/>
          </a:prstGeom>
          <a:noFill/>
          <a:ln>
            <a:noFill/>
          </a:ln>
        </p:spPr>
        <p:txBody>
          <a:bodyPr vert="horz" wrap="square" lIns="91440" tIns="45720" rIns="91440" bIns="45720" rtlCol="0" anchor="ctr"/>
          <a:lstStyle/>
          <a:p>
            <a:pPr algn="ctr">
              <a:lnSpc>
                <a:spcPct val="110000"/>
              </a:lnSpc>
            </a:pPr>
            <a:r>
              <a:rPr kumimoji="1" lang="en-US" altLang="zh-CN" sz="1600" dirty="0" err="1">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无效劳动合同的法律后果</a:t>
            </a:r>
            <a:endParaRPr kumimoji="1" lang="zh-CN" altLang="en-US" dirty="0"/>
          </a:p>
        </p:txBody>
      </p:sp>
      <p:sp>
        <p:nvSpPr>
          <p:cNvPr id="20" name="标题 1"/>
          <p:cNvSpPr txBox="1"/>
          <p:nvPr/>
        </p:nvSpPr>
        <p:spPr>
          <a:xfrm>
            <a:off x="2516894" y="1599114"/>
            <a:ext cx="815043" cy="815406"/>
          </a:xfrm>
          <a:custGeom>
            <a:avLst/>
            <a:gdLst>
              <a:gd name="connsiteX0" fmla="*/ 1297676 w 2163261"/>
              <a:gd name="connsiteY0" fmla="*/ 2086117 h 2164219"/>
              <a:gd name="connsiteX1" fmla="*/ 2085143 w 2163261"/>
              <a:gd name="connsiteY1" fmla="*/ 1298651 h 2164219"/>
              <a:gd name="connsiteX2" fmla="*/ 2162610 w 2163261"/>
              <a:gd name="connsiteY2" fmla="*/ 1120329 h 2164219"/>
              <a:gd name="connsiteX3" fmla="*/ 1831911 w 2163261"/>
              <a:gd name="connsiteY3" fmla="*/ 303629 h 2164219"/>
              <a:gd name="connsiteX4" fmla="*/ 315079 w 2163261"/>
              <a:gd name="connsiteY4" fmla="*/ 319707 h 2164219"/>
              <a:gd name="connsiteX5" fmla="*/ 316906 w 2163261"/>
              <a:gd name="connsiteY5" fmla="*/ 1847502 h 2164219"/>
              <a:gd name="connsiteX6" fmla="*/ 1119354 w 2163261"/>
              <a:gd name="connsiteY6" fmla="*/ 2163585 h 2164219"/>
              <a:gd name="connsiteX7" fmla="*/ 1297676 w 2163261"/>
              <a:gd name="connsiteY7" fmla="*/ 2086117 h 2164219"/>
            </a:gdLst>
            <a:ahLst/>
            <a:cxnLst/>
            <a:rect l="l" t="t" r="r" b="b"/>
            <a:pathLst>
              <a:path w="2163261" h="2164219">
                <a:moveTo>
                  <a:pt x="1297676" y="2086117"/>
                </a:moveTo>
                <a:lnTo>
                  <a:pt x="2085143" y="1298651"/>
                </a:lnTo>
                <a:cubicBezTo>
                  <a:pt x="2132646" y="1251147"/>
                  <a:pt x="2160052" y="1187200"/>
                  <a:pt x="2162610" y="1120329"/>
                </a:cubicBezTo>
                <a:cubicBezTo>
                  <a:pt x="2172842" y="824709"/>
                  <a:pt x="2062487" y="525801"/>
                  <a:pt x="1831911" y="303629"/>
                </a:cubicBezTo>
                <a:cubicBezTo>
                  <a:pt x="1405108" y="-107461"/>
                  <a:pt x="733112" y="-100153"/>
                  <a:pt x="315079" y="319707"/>
                </a:cubicBezTo>
                <a:cubicBezTo>
                  <a:pt x="-105513" y="742126"/>
                  <a:pt x="-105147" y="1425815"/>
                  <a:pt x="316906" y="1847502"/>
                </a:cubicBezTo>
                <a:cubicBezTo>
                  <a:pt x="537616" y="2068212"/>
                  <a:pt x="829946" y="2173451"/>
                  <a:pt x="1119354" y="2163585"/>
                </a:cubicBezTo>
                <a:cubicBezTo>
                  <a:pt x="1186590" y="2161027"/>
                  <a:pt x="1250172" y="2133621"/>
                  <a:pt x="1297676" y="2086117"/>
                </a:cubicBezTo>
                <a:close/>
              </a:path>
            </a:pathLst>
          </a:custGeom>
          <a:solidFill>
            <a:schemeClr val="accent2">
              <a:alpha val="80000"/>
            </a:schemeClr>
          </a:solidFill>
          <a:ln w="3653" cap="flat">
            <a:noFill/>
            <a:miter/>
          </a:ln>
        </p:spPr>
        <p:txBody>
          <a:bodyPr vert="horz" wrap="square" lIns="91440" tIns="45720" rIns="91440" bIns="45720" rtlCol="0" anchor="ctr"/>
          <a:lstStyle/>
          <a:p>
            <a:pPr algn="l">
              <a:lnSpc>
                <a:spcPct val="110000"/>
              </a:lnSpc>
            </a:pPr>
            <a:endParaRPr kumimoji="1" lang="zh-CN" altLang="en-US"/>
          </a:p>
        </p:txBody>
      </p:sp>
      <p:sp>
        <p:nvSpPr>
          <p:cNvPr id="21" name="标题 1"/>
          <p:cNvSpPr txBox="1"/>
          <p:nvPr/>
        </p:nvSpPr>
        <p:spPr>
          <a:xfrm>
            <a:off x="2516963" y="1584381"/>
            <a:ext cx="824538" cy="824901"/>
          </a:xfrm>
          <a:custGeom>
            <a:avLst/>
            <a:gdLst>
              <a:gd name="connsiteX0" fmla="*/ 1292606 w 2188462"/>
              <a:gd name="connsiteY0" fmla="*/ 2123414 h 2189420"/>
              <a:gd name="connsiteX1" fmla="*/ 2122461 w 2188462"/>
              <a:gd name="connsiteY1" fmla="*/ 1293560 h 2189420"/>
              <a:gd name="connsiteX2" fmla="*/ 2187139 w 2188462"/>
              <a:gd name="connsiteY2" fmla="*/ 1149587 h 2189420"/>
              <a:gd name="connsiteX3" fmla="*/ 1850593 w 2188462"/>
              <a:gd name="connsiteY3" fmla="*/ 304385 h 2189420"/>
              <a:gd name="connsiteX4" fmla="*/ 318779 w 2188462"/>
              <a:gd name="connsiteY4" fmla="*/ 323386 h 2189420"/>
              <a:gd name="connsiteX5" fmla="*/ 320606 w 2188462"/>
              <a:gd name="connsiteY5" fmla="*/ 1869086 h 2189420"/>
              <a:gd name="connsiteX6" fmla="*/ 1148633 w 2188462"/>
              <a:gd name="connsiteY6" fmla="*/ 2188092 h 2189420"/>
              <a:gd name="connsiteX7" fmla="*/ 1292606 w 2188462"/>
              <a:gd name="connsiteY7" fmla="*/ 2123414 h 2189420"/>
            </a:gdLst>
            <a:ahLst/>
            <a:cxnLst/>
            <a:rect l="l" t="t" r="r" b="b"/>
            <a:pathLst>
              <a:path w="2188462" h="2189420">
                <a:moveTo>
                  <a:pt x="1292606" y="2123414"/>
                </a:moveTo>
                <a:lnTo>
                  <a:pt x="2122461" y="1293560"/>
                </a:lnTo>
                <a:cubicBezTo>
                  <a:pt x="2160829" y="1255191"/>
                  <a:pt x="2184216" y="1203668"/>
                  <a:pt x="2187139" y="1149587"/>
                </a:cubicBezTo>
                <a:cubicBezTo>
                  <a:pt x="2202121" y="844101"/>
                  <a:pt x="2089939" y="533865"/>
                  <a:pt x="1850593" y="304385"/>
                </a:cubicBezTo>
                <a:cubicBezTo>
                  <a:pt x="1418674" y="-108898"/>
                  <a:pt x="740466" y="-100128"/>
                  <a:pt x="318779" y="323386"/>
                </a:cubicBezTo>
                <a:cubicBezTo>
                  <a:pt x="-106928" y="750920"/>
                  <a:pt x="-106198" y="1442283"/>
                  <a:pt x="320606" y="1869086"/>
                </a:cubicBezTo>
                <a:cubicBezTo>
                  <a:pt x="548258" y="2096739"/>
                  <a:pt x="850821" y="2202709"/>
                  <a:pt x="1148633" y="2188092"/>
                </a:cubicBezTo>
                <a:cubicBezTo>
                  <a:pt x="1203080" y="2185535"/>
                  <a:pt x="1254238" y="2162148"/>
                  <a:pt x="1292606" y="2123414"/>
                </a:cubicBezTo>
                <a:close/>
              </a:path>
            </a:pathLst>
          </a:custGeom>
          <a:gradFill>
            <a:gsLst>
              <a:gs pos="36000">
                <a:schemeClr val="accent1"/>
              </a:gs>
              <a:gs pos="100000">
                <a:schemeClr val="accent1">
                  <a:lumMod val="40000"/>
                  <a:lumOff val="60000"/>
                </a:schemeClr>
              </a:gs>
            </a:gsLst>
            <a:path path="circle">
              <a:fillToRect r="100000" b="100000"/>
            </a:path>
            <a:tileRect l="-100000" t="-100000"/>
          </a:gradFill>
          <a:ln w="3653" cap="flat">
            <a:noFill/>
            <a:miter/>
          </a:ln>
          <a:effectLst/>
        </p:spPr>
        <p:txBody>
          <a:bodyPr vert="horz" wrap="square" lIns="91440" tIns="45720" rIns="91440" bIns="45720" rtlCol="0" anchor="ctr"/>
          <a:lstStyle/>
          <a:p>
            <a:pPr algn="l">
              <a:lnSpc>
                <a:spcPct val="110000"/>
              </a:lnSpc>
            </a:pPr>
            <a:endParaRPr kumimoji="1" lang="zh-CN" altLang="en-US"/>
          </a:p>
        </p:txBody>
      </p:sp>
      <p:sp>
        <p:nvSpPr>
          <p:cNvPr id="22" name="标题 1"/>
          <p:cNvSpPr txBox="1"/>
          <p:nvPr/>
        </p:nvSpPr>
        <p:spPr>
          <a:xfrm>
            <a:off x="3003558" y="2062768"/>
            <a:ext cx="312660" cy="312800"/>
          </a:xfrm>
          <a:custGeom>
            <a:avLst/>
            <a:gdLst>
              <a:gd name="connsiteX0" fmla="*/ 308409 w 829854"/>
              <a:gd name="connsiteY0" fmla="*/ 308409 h 830220"/>
              <a:gd name="connsiteX1" fmla="*/ 0 w 829854"/>
              <a:gd name="connsiteY1" fmla="*/ 830220 h 830220"/>
              <a:gd name="connsiteX2" fmla="*/ 829854 w 829854"/>
              <a:gd name="connsiteY2" fmla="*/ 0 h 830220"/>
              <a:gd name="connsiteX3" fmla="*/ 308409 w 829854"/>
              <a:gd name="connsiteY3" fmla="*/ 308409 h 830220"/>
            </a:gdLst>
            <a:ahLst/>
            <a:cxnLst/>
            <a:rect l="l" t="t" r="r" b="b"/>
            <a:pathLst>
              <a:path w="829854" h="830220">
                <a:moveTo>
                  <a:pt x="308409" y="308409"/>
                </a:moveTo>
                <a:cubicBezTo>
                  <a:pt x="66505" y="550313"/>
                  <a:pt x="124606" y="705614"/>
                  <a:pt x="0" y="830220"/>
                </a:cubicBezTo>
                <a:lnTo>
                  <a:pt x="829854" y="0"/>
                </a:lnTo>
                <a:cubicBezTo>
                  <a:pt x="705614" y="124606"/>
                  <a:pt x="549948" y="66505"/>
                  <a:pt x="308409" y="308409"/>
                </a:cubicBezTo>
                <a:close/>
              </a:path>
            </a:pathLst>
          </a:custGeom>
          <a:gradFill>
            <a:gsLst>
              <a:gs pos="32000">
                <a:schemeClr val="accent1">
                  <a:lumMod val="60000"/>
                  <a:lumOff val="40000"/>
                </a:schemeClr>
              </a:gs>
              <a:gs pos="47000">
                <a:schemeClr val="accent1"/>
              </a:gs>
              <a:gs pos="63000">
                <a:schemeClr val="accent1">
                  <a:lumMod val="60000"/>
                  <a:lumOff val="40000"/>
                </a:schemeClr>
              </a:gs>
            </a:gsLst>
            <a:lin ang="2700000" scaled="0"/>
          </a:gradFill>
          <a:ln w="3653" cap="flat">
            <a:noFill/>
            <a:miter/>
          </a:ln>
        </p:spPr>
        <p:txBody>
          <a:bodyPr vert="horz" wrap="square" lIns="91440" tIns="45720" rIns="91440" bIns="45720" rtlCol="0" anchor="ctr"/>
          <a:lstStyle/>
          <a:p>
            <a:pPr algn="l">
              <a:lnSpc>
                <a:spcPct val="110000"/>
              </a:lnSpc>
            </a:pPr>
            <a:endParaRPr kumimoji="1" lang="zh-CN" altLang="en-US"/>
          </a:p>
        </p:txBody>
      </p:sp>
      <p:sp>
        <p:nvSpPr>
          <p:cNvPr id="23" name="标题 1"/>
          <p:cNvSpPr txBox="1"/>
          <p:nvPr/>
        </p:nvSpPr>
        <p:spPr>
          <a:xfrm>
            <a:off x="2507330" y="1719404"/>
            <a:ext cx="815043" cy="461665"/>
          </a:xfrm>
          <a:prstGeom prst="rect">
            <a:avLst/>
          </a:prstGeom>
          <a:noFill/>
          <a:ln>
            <a:noFill/>
          </a:ln>
        </p:spPr>
        <p:txBody>
          <a:bodyPr vert="horz" wrap="square" lIns="91440" tIns="45720" rIns="91440" bIns="45720" rtlCol="0" anchor="t"/>
          <a:lstStyle/>
          <a:p>
            <a:pPr algn="ctr">
              <a:lnSpc>
                <a:spcPct val="110000"/>
              </a:lnSpc>
            </a:pPr>
            <a:r>
              <a:rPr kumimoji="1" lang="en-US" altLang="zh-CN" sz="2400" dirty="0">
                <a:ln w="12700">
                  <a:noFill/>
                </a:ln>
                <a:solidFill>
                  <a:srgbClr val="FFFFFF">
                    <a:alpha val="100000"/>
                  </a:srgbClr>
                </a:solidFill>
                <a:latin typeface="OPPOSans H" panose="00020600040101010101" charset="-122"/>
                <a:ea typeface="OPPOSans H" panose="00020600040101010101" charset="-122"/>
                <a:cs typeface="OPPOSans H" panose="00020600040101010101" charset="-122"/>
              </a:rPr>
              <a:t>03</a:t>
            </a:r>
            <a:endParaRPr kumimoji="1" lang="zh-CN" altLang="en-US" dirty="0"/>
          </a:p>
        </p:txBody>
      </p:sp>
      <p:sp>
        <p:nvSpPr>
          <p:cNvPr id="24"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25" name="标题 1"/>
          <p:cNvSpPr txBox="1"/>
          <p:nvPr/>
        </p:nvSpPr>
        <p:spPr>
          <a:xfrm>
            <a:off x="775957" y="852696"/>
            <a:ext cx="7780158" cy="432000"/>
          </a:xfrm>
          <a:prstGeom prst="rect">
            <a:avLst/>
          </a:prstGeom>
          <a:noFill/>
          <a:ln cap="sq">
            <a:noFill/>
          </a:ln>
        </p:spPr>
        <p:txBody>
          <a:bodyPr vert="horz" wrap="square" lIns="0" tIns="0" rIns="0" bIns="0" rtlCol="0" anchor="ctr"/>
          <a:lstStyle/>
          <a:p>
            <a:pPr algn="l">
              <a:lnSpc>
                <a:spcPct val="150000"/>
              </a:lnSpc>
            </a:pP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（五）</a:t>
            </a:r>
            <a:r>
              <a:rPr kumimoji="1" lang="en-US" altLang="zh-CN" sz="32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劳动合同的效力</a:t>
            </a:r>
            <a:endParaRPr kumimoji="1" lang="zh-CN" altLang="en-US" dirty="0"/>
          </a:p>
        </p:txBody>
      </p:sp>
      <p:sp>
        <p:nvSpPr>
          <p:cNvPr id="26"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3" name="标题 1"/>
          <p:cNvSpPr txBox="1"/>
          <p:nvPr/>
        </p:nvSpPr>
        <p:spPr>
          <a:xfrm>
            <a:off x="623557" y="227685"/>
            <a:ext cx="7780158" cy="432000"/>
          </a:xfrm>
          <a:prstGeom prst="rect">
            <a:avLst/>
          </a:prstGeom>
          <a:noFill/>
          <a:ln cap="sq">
            <a:noFill/>
          </a:ln>
        </p:spPr>
        <p:txBody>
          <a:bodyPr vert="horz" wrap="square" lIns="0" tIns="0" rIns="0" bIns="0" rtlCol="0" anchor="ctr"/>
          <a:lstStyle/>
          <a:p>
            <a:pPr algn="l">
              <a:lnSpc>
                <a:spcPct val="150000"/>
              </a:lnSpc>
            </a:pP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二、</a:t>
            </a:r>
            <a:r>
              <a:rPr kumimoji="1" lang="en-US" altLang="zh-CN" sz="32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劳动合同的订立</a:t>
            </a:r>
            <a:endParaRPr kumimoji="1"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741218" y="1905115"/>
            <a:ext cx="11000509" cy="4551103"/>
          </a:xfrm>
          <a:prstGeom prst="roundRect">
            <a:avLst>
              <a:gd name="adj" fmla="val 9620"/>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dirty="0"/>
          </a:p>
        </p:txBody>
      </p:sp>
      <p:sp>
        <p:nvSpPr>
          <p:cNvPr id="14" name="标题 1"/>
          <p:cNvSpPr txBox="1"/>
          <p:nvPr/>
        </p:nvSpPr>
        <p:spPr>
          <a:xfrm>
            <a:off x="872135" y="959930"/>
            <a:ext cx="1364580" cy="829134"/>
          </a:xfrm>
          <a:custGeom>
            <a:avLst/>
            <a:gdLst>
              <a:gd name="connsiteX0" fmla="*/ 98961 w 2564026"/>
              <a:gd name="connsiteY0" fmla="*/ 0 h 1382700"/>
              <a:gd name="connsiteX1" fmla="*/ 1668879 w 2564026"/>
              <a:gd name="connsiteY1" fmla="*/ 0 h 1382700"/>
              <a:gd name="connsiteX2" fmla="*/ 1690872 w 2564026"/>
              <a:gd name="connsiteY2" fmla="*/ 4440 h 1382700"/>
              <a:gd name="connsiteX3" fmla="*/ 1711613 w 2564026"/>
              <a:gd name="connsiteY3" fmla="*/ 2994 h 1382700"/>
              <a:gd name="connsiteX4" fmla="*/ 1748861 w 2564026"/>
              <a:gd name="connsiteY4" fmla="*/ 15519 h 1382700"/>
              <a:gd name="connsiteX5" fmla="*/ 2514529 w 2564026"/>
              <a:gd name="connsiteY5" fmla="*/ 457578 h 1382700"/>
              <a:gd name="connsiteX6" fmla="*/ 2550752 w 2564026"/>
              <a:gd name="connsiteY6" fmla="*/ 592762 h 1382700"/>
              <a:gd name="connsiteX7" fmla="*/ 2135363 w 2564026"/>
              <a:gd name="connsiteY7" fmla="*/ 1312237 h 1382700"/>
              <a:gd name="connsiteX8" fmla="*/ 2123557 w 2564026"/>
              <a:gd name="connsiteY8" fmla="*/ 1325621 h 1382700"/>
              <a:gd name="connsiteX9" fmla="*/ 2104615 w 2564026"/>
              <a:gd name="connsiteY9" fmla="*/ 1353715 h 1382700"/>
              <a:gd name="connsiteX10" fmla="*/ 2034639 w 2564026"/>
              <a:gd name="connsiteY10" fmla="*/ 1382700 h 1382700"/>
              <a:gd name="connsiteX11" fmla="*/ 98961 w 2564026"/>
              <a:gd name="connsiteY11" fmla="*/ 1382700 h 1382700"/>
              <a:gd name="connsiteX12" fmla="*/ 0 w 2564026"/>
              <a:gd name="connsiteY12" fmla="*/ 1283739 h 1382700"/>
              <a:gd name="connsiteX13" fmla="*/ 0 w 2564026"/>
              <a:gd name="connsiteY13" fmla="*/ 929739 h 1382700"/>
              <a:gd name="connsiteX14" fmla="*/ 0 w 2564026"/>
              <a:gd name="connsiteY14" fmla="*/ 452961 h 1382700"/>
              <a:gd name="connsiteX15" fmla="*/ 0 w 2564026"/>
              <a:gd name="connsiteY15" fmla="*/ 98961 h 1382700"/>
              <a:gd name="connsiteX16" fmla="*/ 98961 w 2564026"/>
              <a:gd name="connsiteY16" fmla="*/ 0 h 1382700"/>
            </a:gdLst>
            <a:ahLst/>
            <a:cxnLst/>
            <a:rect l="l" t="t" r="r" b="b"/>
            <a:pathLst>
              <a:path w="2564026" h="1382700">
                <a:moveTo>
                  <a:pt x="98961" y="0"/>
                </a:moveTo>
                <a:lnTo>
                  <a:pt x="1668879" y="0"/>
                </a:lnTo>
                <a:lnTo>
                  <a:pt x="1690872" y="4440"/>
                </a:lnTo>
                <a:lnTo>
                  <a:pt x="1711613" y="2994"/>
                </a:lnTo>
                <a:cubicBezTo>
                  <a:pt x="1724370" y="4577"/>
                  <a:pt x="1737028" y="8687"/>
                  <a:pt x="1748861" y="15519"/>
                </a:cubicBezTo>
                <a:lnTo>
                  <a:pt x="2514529" y="457578"/>
                </a:lnTo>
                <a:cubicBezTo>
                  <a:pt x="2561862" y="484906"/>
                  <a:pt x="2578079" y="545429"/>
                  <a:pt x="2550752" y="592762"/>
                </a:cubicBezTo>
                <a:lnTo>
                  <a:pt x="2135363" y="1312237"/>
                </a:lnTo>
                <a:lnTo>
                  <a:pt x="2123557" y="1325621"/>
                </a:lnTo>
                <a:lnTo>
                  <a:pt x="2104615" y="1353715"/>
                </a:lnTo>
                <a:cubicBezTo>
                  <a:pt x="2086707" y="1371624"/>
                  <a:pt x="2061967" y="1382700"/>
                  <a:pt x="2034639" y="1382700"/>
                </a:cubicBezTo>
                <a:lnTo>
                  <a:pt x="98961" y="1382700"/>
                </a:lnTo>
                <a:cubicBezTo>
                  <a:pt x="44306" y="1382700"/>
                  <a:pt x="0" y="1338394"/>
                  <a:pt x="0" y="1283739"/>
                </a:cubicBezTo>
                <a:lnTo>
                  <a:pt x="0" y="929739"/>
                </a:lnTo>
                <a:lnTo>
                  <a:pt x="0" y="452961"/>
                </a:lnTo>
                <a:lnTo>
                  <a:pt x="0" y="98961"/>
                </a:lnTo>
                <a:cubicBezTo>
                  <a:pt x="0" y="44306"/>
                  <a:pt x="44306" y="0"/>
                  <a:pt x="98961" y="0"/>
                </a:cubicBez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983765" y="1977930"/>
            <a:ext cx="10515508" cy="4076385"/>
          </a:xfrm>
          <a:prstGeom prst="rect">
            <a:avLst/>
          </a:prstGeom>
          <a:noFill/>
          <a:ln>
            <a:noFill/>
          </a:ln>
        </p:spPr>
        <p:txBody>
          <a:bodyPr vert="horz" wrap="square" lIns="0" tIns="0" rIns="0" bIns="0" rtlCol="0" anchor="t"/>
          <a:lstStyle/>
          <a:p>
            <a:pPr>
              <a:lnSpc>
                <a:spcPct val="140000"/>
              </a:lnSpc>
            </a:pPr>
            <a:r>
              <a:rPr kumimoji="1" lang="en-US" altLang="zh-CN" b="1" dirty="0"/>
              <a:t>【</a:t>
            </a:r>
            <a:r>
              <a:rPr kumimoji="1" lang="zh-CN" altLang="en-US" b="1" dirty="0"/>
              <a:t>基本案情</a:t>
            </a:r>
            <a:r>
              <a:rPr kumimoji="1" lang="en-US" altLang="zh-CN" b="1" dirty="0"/>
              <a:t>】</a:t>
            </a:r>
            <a:endParaRPr kumimoji="1" lang="en-US" altLang="zh-CN" b="1" dirty="0"/>
          </a:p>
          <a:p>
            <a:pPr algn="l">
              <a:lnSpc>
                <a:spcPct val="140000"/>
              </a:lnSpc>
            </a:pPr>
            <a:r>
              <a:rPr kumimoji="1" lang="zh-CN" altLang="en-US" dirty="0"/>
              <a:t>　　</a:t>
            </a:r>
            <a:r>
              <a:rPr kumimoji="1" lang="en-US" altLang="zh-CN" dirty="0"/>
              <a:t>2022</a:t>
            </a:r>
            <a:r>
              <a:rPr kumimoji="1" lang="zh-CN" altLang="en-US" dirty="0"/>
              <a:t>年</a:t>
            </a:r>
            <a:r>
              <a:rPr kumimoji="1" lang="en-US" altLang="zh-CN" dirty="0"/>
              <a:t>3</a:t>
            </a:r>
            <a:r>
              <a:rPr kumimoji="1" lang="zh-CN" altLang="en-US" dirty="0"/>
              <a:t>月李某入职某药材公司从事总监工作，双方签订书面劳动合同。</a:t>
            </a:r>
            <a:r>
              <a:rPr kumimoji="1" lang="en-US" altLang="zh-CN" dirty="0"/>
              <a:t>2022</a:t>
            </a:r>
            <a:r>
              <a:rPr kumimoji="1" lang="zh-CN" altLang="en-US" dirty="0"/>
              <a:t>年</a:t>
            </a:r>
            <a:r>
              <a:rPr kumimoji="1" lang="en-US" altLang="zh-CN" dirty="0"/>
              <a:t>5</a:t>
            </a:r>
            <a:r>
              <a:rPr kumimoji="1" lang="zh-CN" altLang="en-US" dirty="0"/>
              <a:t>月，李某因个人原因离职。后公司接到公安局通知，李某提交的某大学研究生学历、某大学双本科学历、一级建造师执业资格证书均为伪造。李某在入职时提供的</a:t>
            </a:r>
            <a:r>
              <a:rPr kumimoji="1" lang="en-US" altLang="zh-CN" dirty="0"/>
              <a:t>《</a:t>
            </a:r>
            <a:r>
              <a:rPr kumimoji="1" lang="zh-CN" altLang="en-US" dirty="0"/>
              <a:t>员工入职声明</a:t>
            </a:r>
            <a:r>
              <a:rPr kumimoji="1" lang="en-US" altLang="zh-CN" dirty="0"/>
              <a:t>》</a:t>
            </a:r>
            <a:r>
              <a:rPr kumimoji="1" lang="zh-CN" altLang="en-US" dirty="0"/>
              <a:t>中承诺：本人自身情况包括但不限于本人的身份证件、学历、学位、技能水平、所获证照、工作经历等材料真实，若本人就上述情形做虚假陈述，则视为本人欺诈订立劳动合同</a:t>
            </a:r>
            <a:r>
              <a:rPr kumimoji="1" lang="en-US" altLang="zh-CN" dirty="0"/>
              <a:t>……</a:t>
            </a:r>
            <a:r>
              <a:rPr kumimoji="1" lang="zh-CN" altLang="en-US" dirty="0"/>
              <a:t>因本人的不实陈述给公司造成的损害，由本人承担，并依法做出相应经济赔偿。公司向仲裁委员会提起仲裁，请求：</a:t>
            </a:r>
            <a:r>
              <a:rPr kumimoji="1" lang="en-US" altLang="zh-CN" dirty="0"/>
              <a:t>1</a:t>
            </a:r>
            <a:r>
              <a:rPr kumimoji="1" lang="zh-CN" altLang="en-US" dirty="0"/>
              <a:t>、因李某提供虚假学历证明，请求确认双方劳动合同无效；</a:t>
            </a:r>
            <a:r>
              <a:rPr kumimoji="1" lang="en-US" altLang="zh-CN" dirty="0"/>
              <a:t>2</a:t>
            </a:r>
            <a:r>
              <a:rPr kumimoji="1" lang="zh-CN" altLang="en-US" dirty="0"/>
              <a:t>、李某退还工资、差旅费等费用</a:t>
            </a:r>
            <a:r>
              <a:rPr kumimoji="1" lang="en-US" altLang="zh-CN" dirty="0"/>
              <a:t>110000</a:t>
            </a:r>
            <a:r>
              <a:rPr kumimoji="1" lang="zh-CN" altLang="en-US" dirty="0"/>
              <a:t>元。仲裁委作出裁决：</a:t>
            </a:r>
            <a:r>
              <a:rPr kumimoji="1" lang="en-US" altLang="zh-CN" dirty="0"/>
              <a:t>1</a:t>
            </a:r>
            <a:r>
              <a:rPr kumimoji="1" lang="zh-CN" altLang="en-US" dirty="0"/>
              <a:t>、双方之间的劳动合同无效；</a:t>
            </a:r>
            <a:r>
              <a:rPr kumimoji="1" lang="en-US" altLang="zh-CN" dirty="0"/>
              <a:t>2</a:t>
            </a:r>
            <a:r>
              <a:rPr kumimoji="1" lang="zh-CN" altLang="en-US" dirty="0"/>
              <a:t>、驳回公司的其他仲裁请求。某药材公司不服仲裁裁决，向人民法院提起诉讼。</a:t>
            </a:r>
            <a:endParaRPr kumimoji="1" lang="en-US" altLang="zh-CN" dirty="0"/>
          </a:p>
          <a:p>
            <a:pPr algn="l">
              <a:lnSpc>
                <a:spcPct val="140000"/>
              </a:lnSpc>
            </a:pPr>
            <a:r>
              <a:rPr kumimoji="1" lang="en-US" altLang="zh-CN" dirty="0"/>
              <a:t>【</a:t>
            </a:r>
            <a:r>
              <a:rPr kumimoji="1" lang="zh-CN" altLang="en-US" dirty="0"/>
              <a:t>原告诉讼请求</a:t>
            </a:r>
            <a:r>
              <a:rPr kumimoji="1" lang="en-US" altLang="zh-CN" dirty="0"/>
              <a:t>】1.</a:t>
            </a:r>
            <a:r>
              <a:rPr kumimoji="1" lang="zh-CN" altLang="en-US" dirty="0"/>
              <a:t>依法确认双方之间的劳动合同无效；</a:t>
            </a:r>
            <a:r>
              <a:rPr kumimoji="1" lang="en-US" altLang="zh-CN" dirty="0"/>
              <a:t>2.</a:t>
            </a:r>
            <a:r>
              <a:rPr kumimoji="1" lang="zh-CN" altLang="en-US" dirty="0"/>
              <a:t>判决李某返还公司已支付员工费用</a:t>
            </a:r>
            <a:r>
              <a:rPr kumimoji="1" lang="en-US" altLang="zh-CN" dirty="0"/>
              <a:t>110000</a:t>
            </a:r>
            <a:r>
              <a:rPr kumimoji="1" lang="zh-CN" altLang="en-US" dirty="0"/>
              <a:t>元；</a:t>
            </a:r>
            <a:r>
              <a:rPr kumimoji="1" lang="en-US" altLang="zh-CN" dirty="0"/>
              <a:t>3.</a:t>
            </a:r>
            <a:r>
              <a:rPr kumimoji="1" lang="zh-CN" altLang="en-US" dirty="0"/>
              <a:t>本案诉讼费用由李某承担。</a:t>
            </a:r>
            <a:endParaRPr kumimoji="1" lang="zh-CN" altLang="en-US" dirty="0"/>
          </a:p>
        </p:txBody>
      </p:sp>
      <p:sp>
        <p:nvSpPr>
          <p:cNvPr id="17" name="标题 1"/>
          <p:cNvSpPr txBox="1"/>
          <p:nvPr/>
        </p:nvSpPr>
        <p:spPr>
          <a:xfrm>
            <a:off x="983765" y="944800"/>
            <a:ext cx="888561" cy="684737"/>
          </a:xfrm>
          <a:prstGeom prst="rect">
            <a:avLst/>
          </a:prstGeom>
          <a:noFill/>
          <a:ln>
            <a:noFill/>
          </a:ln>
        </p:spPr>
        <p:txBody>
          <a:bodyPr vert="horz" wrap="square" lIns="0" tIns="0" rIns="0" bIns="0" rtlCol="0" anchor="ctr"/>
          <a:lstStyle/>
          <a:p>
            <a:pPr algn="ctr">
              <a:lnSpc>
                <a:spcPct val="110000"/>
              </a:lnSpc>
            </a:pPr>
            <a:endParaRPr kumimoji="1" lang="zh-CN" altLang="en-US" dirty="0"/>
          </a:p>
        </p:txBody>
      </p:sp>
      <p:sp>
        <p:nvSpPr>
          <p:cNvPr id="18"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3" name="标题 1"/>
          <p:cNvSpPr txBox="1"/>
          <p:nvPr/>
        </p:nvSpPr>
        <p:spPr>
          <a:xfrm>
            <a:off x="2497193" y="803685"/>
            <a:ext cx="9002079" cy="1038970"/>
          </a:xfrm>
          <a:prstGeom prst="rect">
            <a:avLst/>
          </a:prstGeom>
          <a:noFill/>
          <a:ln>
            <a:noFill/>
          </a:ln>
        </p:spPr>
        <p:txBody>
          <a:bodyPr vert="horz" wrap="square" lIns="0" tIns="0" rIns="0" bIns="0" rtlCol="0" anchor="b"/>
          <a:lstStyle/>
          <a:p>
            <a:pPr algn="l">
              <a:lnSpc>
                <a:spcPct val="110000"/>
              </a:lnSpc>
            </a:pPr>
            <a:r>
              <a:rPr kumimoji="1" lang="zh-CN" altLang="en-US" dirty="0">
                <a:ln w="12700">
                  <a:noFill/>
                </a:ln>
                <a:solidFill>
                  <a:srgbClr val="0154A9">
                    <a:alpha val="100000"/>
                  </a:srgbClr>
                </a:solidFill>
                <a:latin typeface="Source Han Sans CN Bold Bold" panose="020B0800000000000000" charset="-122"/>
                <a:ea typeface="Source Han Sans CN Bold Bold" panose="020B0800000000000000" charset="-122"/>
              </a:rPr>
              <a:t>案例分析：劳动者提供虚假学历证明导致劳动合同无效</a:t>
            </a:r>
            <a:endParaRPr kumimoji="1" lang="zh-CN" altLang="en-US" dirty="0"/>
          </a:p>
        </p:txBody>
      </p:sp>
    </p:spTree>
  </p:cSld>
  <p:clrMapOvr>
    <a:overrideClrMapping bg1="lt1" tx1="dk1" bg2="lt2" tx2="dk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942155" y="1905115"/>
            <a:ext cx="10799572" cy="4765849"/>
          </a:xfrm>
          <a:prstGeom prst="roundRect">
            <a:avLst>
              <a:gd name="adj" fmla="val 9620"/>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dirty="0"/>
          </a:p>
        </p:txBody>
      </p:sp>
      <p:sp>
        <p:nvSpPr>
          <p:cNvPr id="14" name="标题 1"/>
          <p:cNvSpPr txBox="1"/>
          <p:nvPr/>
        </p:nvSpPr>
        <p:spPr>
          <a:xfrm>
            <a:off x="872135" y="959930"/>
            <a:ext cx="1364580" cy="829134"/>
          </a:xfrm>
          <a:custGeom>
            <a:avLst/>
            <a:gdLst>
              <a:gd name="connsiteX0" fmla="*/ 98961 w 2564026"/>
              <a:gd name="connsiteY0" fmla="*/ 0 h 1382700"/>
              <a:gd name="connsiteX1" fmla="*/ 1668879 w 2564026"/>
              <a:gd name="connsiteY1" fmla="*/ 0 h 1382700"/>
              <a:gd name="connsiteX2" fmla="*/ 1690872 w 2564026"/>
              <a:gd name="connsiteY2" fmla="*/ 4440 h 1382700"/>
              <a:gd name="connsiteX3" fmla="*/ 1711613 w 2564026"/>
              <a:gd name="connsiteY3" fmla="*/ 2994 h 1382700"/>
              <a:gd name="connsiteX4" fmla="*/ 1748861 w 2564026"/>
              <a:gd name="connsiteY4" fmla="*/ 15519 h 1382700"/>
              <a:gd name="connsiteX5" fmla="*/ 2514529 w 2564026"/>
              <a:gd name="connsiteY5" fmla="*/ 457578 h 1382700"/>
              <a:gd name="connsiteX6" fmla="*/ 2550752 w 2564026"/>
              <a:gd name="connsiteY6" fmla="*/ 592762 h 1382700"/>
              <a:gd name="connsiteX7" fmla="*/ 2135363 w 2564026"/>
              <a:gd name="connsiteY7" fmla="*/ 1312237 h 1382700"/>
              <a:gd name="connsiteX8" fmla="*/ 2123557 w 2564026"/>
              <a:gd name="connsiteY8" fmla="*/ 1325621 h 1382700"/>
              <a:gd name="connsiteX9" fmla="*/ 2104615 w 2564026"/>
              <a:gd name="connsiteY9" fmla="*/ 1353715 h 1382700"/>
              <a:gd name="connsiteX10" fmla="*/ 2034639 w 2564026"/>
              <a:gd name="connsiteY10" fmla="*/ 1382700 h 1382700"/>
              <a:gd name="connsiteX11" fmla="*/ 98961 w 2564026"/>
              <a:gd name="connsiteY11" fmla="*/ 1382700 h 1382700"/>
              <a:gd name="connsiteX12" fmla="*/ 0 w 2564026"/>
              <a:gd name="connsiteY12" fmla="*/ 1283739 h 1382700"/>
              <a:gd name="connsiteX13" fmla="*/ 0 w 2564026"/>
              <a:gd name="connsiteY13" fmla="*/ 929739 h 1382700"/>
              <a:gd name="connsiteX14" fmla="*/ 0 w 2564026"/>
              <a:gd name="connsiteY14" fmla="*/ 452961 h 1382700"/>
              <a:gd name="connsiteX15" fmla="*/ 0 w 2564026"/>
              <a:gd name="connsiteY15" fmla="*/ 98961 h 1382700"/>
              <a:gd name="connsiteX16" fmla="*/ 98961 w 2564026"/>
              <a:gd name="connsiteY16" fmla="*/ 0 h 1382700"/>
            </a:gdLst>
            <a:ahLst/>
            <a:cxnLst/>
            <a:rect l="l" t="t" r="r" b="b"/>
            <a:pathLst>
              <a:path w="2564026" h="1382700">
                <a:moveTo>
                  <a:pt x="98961" y="0"/>
                </a:moveTo>
                <a:lnTo>
                  <a:pt x="1668879" y="0"/>
                </a:lnTo>
                <a:lnTo>
                  <a:pt x="1690872" y="4440"/>
                </a:lnTo>
                <a:lnTo>
                  <a:pt x="1711613" y="2994"/>
                </a:lnTo>
                <a:cubicBezTo>
                  <a:pt x="1724370" y="4577"/>
                  <a:pt x="1737028" y="8687"/>
                  <a:pt x="1748861" y="15519"/>
                </a:cubicBezTo>
                <a:lnTo>
                  <a:pt x="2514529" y="457578"/>
                </a:lnTo>
                <a:cubicBezTo>
                  <a:pt x="2561862" y="484906"/>
                  <a:pt x="2578079" y="545429"/>
                  <a:pt x="2550752" y="592762"/>
                </a:cubicBezTo>
                <a:lnTo>
                  <a:pt x="2135363" y="1312237"/>
                </a:lnTo>
                <a:lnTo>
                  <a:pt x="2123557" y="1325621"/>
                </a:lnTo>
                <a:lnTo>
                  <a:pt x="2104615" y="1353715"/>
                </a:lnTo>
                <a:cubicBezTo>
                  <a:pt x="2086707" y="1371624"/>
                  <a:pt x="2061967" y="1382700"/>
                  <a:pt x="2034639" y="1382700"/>
                </a:cubicBezTo>
                <a:lnTo>
                  <a:pt x="98961" y="1382700"/>
                </a:lnTo>
                <a:cubicBezTo>
                  <a:pt x="44306" y="1382700"/>
                  <a:pt x="0" y="1338394"/>
                  <a:pt x="0" y="1283739"/>
                </a:cubicBezTo>
                <a:lnTo>
                  <a:pt x="0" y="929739"/>
                </a:lnTo>
                <a:lnTo>
                  <a:pt x="0" y="452961"/>
                </a:lnTo>
                <a:lnTo>
                  <a:pt x="0" y="98961"/>
                </a:lnTo>
                <a:cubicBezTo>
                  <a:pt x="0" y="44306"/>
                  <a:pt x="44306" y="0"/>
                  <a:pt x="98961" y="0"/>
                </a:cubicBez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1212273" y="1977930"/>
            <a:ext cx="10287000" cy="4402088"/>
          </a:xfrm>
          <a:prstGeom prst="rect">
            <a:avLst/>
          </a:prstGeom>
          <a:noFill/>
          <a:ln>
            <a:noFill/>
          </a:ln>
        </p:spPr>
        <p:txBody>
          <a:bodyPr vert="horz" wrap="square" lIns="0" tIns="0" rIns="0" bIns="0" rtlCol="0" anchor="t"/>
          <a:lstStyle/>
          <a:p>
            <a:pPr>
              <a:lnSpc>
                <a:spcPct val="140000"/>
              </a:lnSpc>
            </a:pPr>
            <a:r>
              <a:rPr kumimoji="1" lang="en-US" altLang="zh-CN" b="1" dirty="0"/>
              <a:t>【</a:t>
            </a:r>
            <a:r>
              <a:rPr kumimoji="1" lang="zh-CN" altLang="en-US" b="1" dirty="0"/>
              <a:t>裁判结果</a:t>
            </a:r>
            <a:r>
              <a:rPr kumimoji="1" lang="en-US" altLang="zh-CN" b="1" dirty="0"/>
              <a:t>】</a:t>
            </a:r>
            <a:endParaRPr kumimoji="1" lang="en-US" altLang="zh-CN" b="1" dirty="0"/>
          </a:p>
          <a:p>
            <a:pPr>
              <a:lnSpc>
                <a:spcPct val="140000"/>
              </a:lnSpc>
            </a:pPr>
            <a:r>
              <a:rPr kumimoji="1" lang="en-US" altLang="zh-CN" b="1" dirty="0"/>
              <a:t>        </a:t>
            </a:r>
            <a:r>
              <a:rPr kumimoji="1" lang="zh-CN" altLang="en-US" dirty="0"/>
              <a:t>一审法院判决：一、李某与某药材公司</a:t>
            </a:r>
            <a:r>
              <a:rPr kumimoji="1" lang="en-US" altLang="zh-CN" dirty="0"/>
              <a:t>2022</a:t>
            </a:r>
            <a:r>
              <a:rPr kumimoji="1" lang="zh-CN" altLang="en-US" dirty="0"/>
              <a:t>年</a:t>
            </a:r>
            <a:r>
              <a:rPr kumimoji="1" lang="en-US" altLang="zh-CN" dirty="0"/>
              <a:t>3</a:t>
            </a:r>
            <a:r>
              <a:rPr kumimoji="1" lang="zh-CN" altLang="en-US" dirty="0"/>
              <a:t>月签订的劳动合同无效；二、李某于本判决生效后十日内返还某公司工资</a:t>
            </a:r>
            <a:r>
              <a:rPr kumimoji="1" lang="en-US" altLang="zh-CN" dirty="0"/>
              <a:t>86734</a:t>
            </a:r>
            <a:r>
              <a:rPr kumimoji="1" lang="zh-CN" altLang="en-US" dirty="0"/>
              <a:t>元。三、驳回某公司其他诉讼请求。</a:t>
            </a:r>
            <a:endParaRPr kumimoji="1" lang="en-US" altLang="zh-CN" dirty="0"/>
          </a:p>
          <a:p>
            <a:pPr>
              <a:lnSpc>
                <a:spcPct val="140000"/>
              </a:lnSpc>
            </a:pPr>
            <a:r>
              <a:rPr kumimoji="1" lang="en-US" altLang="zh-CN" dirty="0"/>
              <a:t>        </a:t>
            </a:r>
            <a:r>
              <a:rPr kumimoji="1" lang="zh-CN" altLang="en-US" dirty="0"/>
              <a:t>李某不服一审判决，提起上诉。二审中双方达成民事调解协议。</a:t>
            </a:r>
            <a:endParaRPr kumimoji="1" lang="en-US" altLang="zh-CN" dirty="0"/>
          </a:p>
          <a:p>
            <a:pPr>
              <a:lnSpc>
                <a:spcPct val="140000"/>
              </a:lnSpc>
            </a:pPr>
            <a:r>
              <a:rPr kumimoji="1" lang="zh-CN" altLang="en-US" dirty="0"/>
              <a:t>　　</a:t>
            </a:r>
            <a:endParaRPr kumimoji="1" lang="zh-CN" altLang="en-US" dirty="0"/>
          </a:p>
        </p:txBody>
      </p:sp>
      <p:sp>
        <p:nvSpPr>
          <p:cNvPr id="17" name="标题 1"/>
          <p:cNvSpPr txBox="1"/>
          <p:nvPr/>
        </p:nvSpPr>
        <p:spPr>
          <a:xfrm>
            <a:off x="983765" y="944800"/>
            <a:ext cx="888561" cy="684737"/>
          </a:xfrm>
          <a:prstGeom prst="rect">
            <a:avLst/>
          </a:prstGeom>
          <a:noFill/>
          <a:ln>
            <a:noFill/>
          </a:ln>
        </p:spPr>
        <p:txBody>
          <a:bodyPr vert="horz" wrap="square" lIns="0" tIns="0" rIns="0" bIns="0" rtlCol="0" anchor="ctr"/>
          <a:lstStyle/>
          <a:p>
            <a:pPr algn="ctr">
              <a:lnSpc>
                <a:spcPct val="110000"/>
              </a:lnSpc>
            </a:pPr>
            <a:endParaRPr kumimoji="1" lang="zh-CN" altLang="en-US" dirty="0"/>
          </a:p>
        </p:txBody>
      </p:sp>
      <p:sp>
        <p:nvSpPr>
          <p:cNvPr id="18"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3" name="标题 1"/>
          <p:cNvSpPr txBox="1"/>
          <p:nvPr/>
        </p:nvSpPr>
        <p:spPr>
          <a:xfrm>
            <a:off x="2497194" y="803685"/>
            <a:ext cx="5432954" cy="699426"/>
          </a:xfrm>
          <a:prstGeom prst="rect">
            <a:avLst/>
          </a:prstGeom>
          <a:noFill/>
          <a:ln>
            <a:noFill/>
          </a:ln>
        </p:spPr>
        <p:txBody>
          <a:bodyPr vert="horz" wrap="square" lIns="0" tIns="0" rIns="0" bIns="0" rtlCol="0" anchor="b"/>
          <a:lstStyle/>
          <a:p>
            <a:pPr algn="l">
              <a:lnSpc>
                <a:spcPct val="110000"/>
              </a:lnSpc>
            </a:pPr>
            <a:r>
              <a:rPr kumimoji="1" lang="zh-CN" altLang="en-US" dirty="0">
                <a:ln w="12700">
                  <a:noFill/>
                </a:ln>
                <a:solidFill>
                  <a:srgbClr val="0154A9">
                    <a:alpha val="100000"/>
                  </a:srgbClr>
                </a:solidFill>
                <a:latin typeface="Source Han Sans CN Bold Bold" panose="020B0800000000000000" charset="-122"/>
                <a:ea typeface="Source Han Sans CN Bold Bold" panose="020B0800000000000000" charset="-122"/>
              </a:rPr>
              <a:t>案例分析</a:t>
            </a:r>
            <a:endParaRPr kumimoji="1"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942155" y="1905115"/>
            <a:ext cx="10799572" cy="4765849"/>
          </a:xfrm>
          <a:prstGeom prst="roundRect">
            <a:avLst>
              <a:gd name="adj" fmla="val 9620"/>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dirty="0"/>
          </a:p>
        </p:txBody>
      </p:sp>
      <p:sp>
        <p:nvSpPr>
          <p:cNvPr id="14" name="标题 1"/>
          <p:cNvSpPr txBox="1"/>
          <p:nvPr/>
        </p:nvSpPr>
        <p:spPr>
          <a:xfrm>
            <a:off x="872135" y="959930"/>
            <a:ext cx="1364580" cy="829134"/>
          </a:xfrm>
          <a:custGeom>
            <a:avLst/>
            <a:gdLst>
              <a:gd name="connsiteX0" fmla="*/ 98961 w 2564026"/>
              <a:gd name="connsiteY0" fmla="*/ 0 h 1382700"/>
              <a:gd name="connsiteX1" fmla="*/ 1668879 w 2564026"/>
              <a:gd name="connsiteY1" fmla="*/ 0 h 1382700"/>
              <a:gd name="connsiteX2" fmla="*/ 1690872 w 2564026"/>
              <a:gd name="connsiteY2" fmla="*/ 4440 h 1382700"/>
              <a:gd name="connsiteX3" fmla="*/ 1711613 w 2564026"/>
              <a:gd name="connsiteY3" fmla="*/ 2994 h 1382700"/>
              <a:gd name="connsiteX4" fmla="*/ 1748861 w 2564026"/>
              <a:gd name="connsiteY4" fmla="*/ 15519 h 1382700"/>
              <a:gd name="connsiteX5" fmla="*/ 2514529 w 2564026"/>
              <a:gd name="connsiteY5" fmla="*/ 457578 h 1382700"/>
              <a:gd name="connsiteX6" fmla="*/ 2550752 w 2564026"/>
              <a:gd name="connsiteY6" fmla="*/ 592762 h 1382700"/>
              <a:gd name="connsiteX7" fmla="*/ 2135363 w 2564026"/>
              <a:gd name="connsiteY7" fmla="*/ 1312237 h 1382700"/>
              <a:gd name="connsiteX8" fmla="*/ 2123557 w 2564026"/>
              <a:gd name="connsiteY8" fmla="*/ 1325621 h 1382700"/>
              <a:gd name="connsiteX9" fmla="*/ 2104615 w 2564026"/>
              <a:gd name="connsiteY9" fmla="*/ 1353715 h 1382700"/>
              <a:gd name="connsiteX10" fmla="*/ 2034639 w 2564026"/>
              <a:gd name="connsiteY10" fmla="*/ 1382700 h 1382700"/>
              <a:gd name="connsiteX11" fmla="*/ 98961 w 2564026"/>
              <a:gd name="connsiteY11" fmla="*/ 1382700 h 1382700"/>
              <a:gd name="connsiteX12" fmla="*/ 0 w 2564026"/>
              <a:gd name="connsiteY12" fmla="*/ 1283739 h 1382700"/>
              <a:gd name="connsiteX13" fmla="*/ 0 w 2564026"/>
              <a:gd name="connsiteY13" fmla="*/ 929739 h 1382700"/>
              <a:gd name="connsiteX14" fmla="*/ 0 w 2564026"/>
              <a:gd name="connsiteY14" fmla="*/ 452961 h 1382700"/>
              <a:gd name="connsiteX15" fmla="*/ 0 w 2564026"/>
              <a:gd name="connsiteY15" fmla="*/ 98961 h 1382700"/>
              <a:gd name="connsiteX16" fmla="*/ 98961 w 2564026"/>
              <a:gd name="connsiteY16" fmla="*/ 0 h 1382700"/>
            </a:gdLst>
            <a:ahLst/>
            <a:cxnLst/>
            <a:rect l="l" t="t" r="r" b="b"/>
            <a:pathLst>
              <a:path w="2564026" h="1382700">
                <a:moveTo>
                  <a:pt x="98961" y="0"/>
                </a:moveTo>
                <a:lnTo>
                  <a:pt x="1668879" y="0"/>
                </a:lnTo>
                <a:lnTo>
                  <a:pt x="1690872" y="4440"/>
                </a:lnTo>
                <a:lnTo>
                  <a:pt x="1711613" y="2994"/>
                </a:lnTo>
                <a:cubicBezTo>
                  <a:pt x="1724370" y="4577"/>
                  <a:pt x="1737028" y="8687"/>
                  <a:pt x="1748861" y="15519"/>
                </a:cubicBezTo>
                <a:lnTo>
                  <a:pt x="2514529" y="457578"/>
                </a:lnTo>
                <a:cubicBezTo>
                  <a:pt x="2561862" y="484906"/>
                  <a:pt x="2578079" y="545429"/>
                  <a:pt x="2550752" y="592762"/>
                </a:cubicBezTo>
                <a:lnTo>
                  <a:pt x="2135363" y="1312237"/>
                </a:lnTo>
                <a:lnTo>
                  <a:pt x="2123557" y="1325621"/>
                </a:lnTo>
                <a:lnTo>
                  <a:pt x="2104615" y="1353715"/>
                </a:lnTo>
                <a:cubicBezTo>
                  <a:pt x="2086707" y="1371624"/>
                  <a:pt x="2061967" y="1382700"/>
                  <a:pt x="2034639" y="1382700"/>
                </a:cubicBezTo>
                <a:lnTo>
                  <a:pt x="98961" y="1382700"/>
                </a:lnTo>
                <a:cubicBezTo>
                  <a:pt x="44306" y="1382700"/>
                  <a:pt x="0" y="1338394"/>
                  <a:pt x="0" y="1283739"/>
                </a:cubicBezTo>
                <a:lnTo>
                  <a:pt x="0" y="929739"/>
                </a:lnTo>
                <a:lnTo>
                  <a:pt x="0" y="452961"/>
                </a:lnTo>
                <a:lnTo>
                  <a:pt x="0" y="98961"/>
                </a:lnTo>
                <a:cubicBezTo>
                  <a:pt x="0" y="44306"/>
                  <a:pt x="44306" y="0"/>
                  <a:pt x="98961" y="0"/>
                </a:cubicBez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1212273" y="1977930"/>
            <a:ext cx="10287000" cy="4402088"/>
          </a:xfrm>
          <a:prstGeom prst="rect">
            <a:avLst/>
          </a:prstGeom>
          <a:noFill/>
          <a:ln>
            <a:noFill/>
          </a:ln>
        </p:spPr>
        <p:txBody>
          <a:bodyPr vert="horz" wrap="square" lIns="0" tIns="0" rIns="0" bIns="0" rtlCol="0" anchor="t"/>
          <a:lstStyle/>
          <a:p>
            <a:pPr>
              <a:lnSpc>
                <a:spcPct val="140000"/>
              </a:lnSpc>
            </a:pPr>
            <a:r>
              <a:rPr kumimoji="1" lang="en-US" altLang="zh-CN" b="1" dirty="0"/>
              <a:t>【</a:t>
            </a:r>
            <a:r>
              <a:rPr kumimoji="1" lang="zh-CN" altLang="en-US" b="1" dirty="0"/>
              <a:t>案例分析</a:t>
            </a:r>
            <a:r>
              <a:rPr kumimoji="1" lang="en-US" altLang="zh-CN" b="1" dirty="0"/>
              <a:t>】</a:t>
            </a:r>
            <a:endParaRPr kumimoji="1" lang="en-US" altLang="zh-CN" b="1" dirty="0"/>
          </a:p>
          <a:p>
            <a:pPr>
              <a:lnSpc>
                <a:spcPct val="140000"/>
              </a:lnSpc>
            </a:pPr>
            <a:r>
              <a:rPr kumimoji="1" lang="zh-CN" altLang="en-US" dirty="0"/>
              <a:t>　　争议焦点一为李某与某药材公司之间签订的劳动合同效力问题。李某入职时提交的某大学研究生学历、某大学本科学历、一级建造师执业资格证书均系造假证书，而李某职位为工程部总监，上述证件对该职位的应聘条件而言系核心条件要求，李某的上述行为构成欺诈，依据</a:t>
            </a:r>
            <a:r>
              <a:rPr kumimoji="1" lang="en-US" altLang="zh-CN" dirty="0"/>
              <a:t>《</a:t>
            </a:r>
            <a:r>
              <a:rPr kumimoji="1" lang="zh-CN" altLang="en-US" dirty="0"/>
              <a:t>中华人民共和国劳动合同法</a:t>
            </a:r>
            <a:r>
              <a:rPr kumimoji="1" lang="en-US" altLang="zh-CN" dirty="0"/>
              <a:t>》</a:t>
            </a:r>
            <a:r>
              <a:rPr kumimoji="1" lang="zh-CN" altLang="en-US" dirty="0"/>
              <a:t>第二十六条第一款第一项之规定，劳动合同无效或者部分无效：“以欺诈、胁迫的手段或者乘人之危，使对方在违背真实意思的情况下订立或者变更劳动合同的”，本案双方当事人之间的劳动合同无效。</a:t>
            </a:r>
            <a:endParaRPr kumimoji="1" lang="zh-CN" altLang="en-US" dirty="0"/>
          </a:p>
        </p:txBody>
      </p:sp>
      <p:sp>
        <p:nvSpPr>
          <p:cNvPr id="17" name="标题 1"/>
          <p:cNvSpPr txBox="1"/>
          <p:nvPr/>
        </p:nvSpPr>
        <p:spPr>
          <a:xfrm>
            <a:off x="983765" y="944800"/>
            <a:ext cx="888561" cy="684737"/>
          </a:xfrm>
          <a:prstGeom prst="rect">
            <a:avLst/>
          </a:prstGeom>
          <a:noFill/>
          <a:ln>
            <a:noFill/>
          </a:ln>
        </p:spPr>
        <p:txBody>
          <a:bodyPr vert="horz" wrap="square" lIns="0" tIns="0" rIns="0" bIns="0" rtlCol="0" anchor="ctr"/>
          <a:lstStyle/>
          <a:p>
            <a:pPr algn="ctr">
              <a:lnSpc>
                <a:spcPct val="110000"/>
              </a:lnSpc>
            </a:pPr>
            <a:endParaRPr kumimoji="1" lang="zh-CN" altLang="en-US" dirty="0"/>
          </a:p>
        </p:txBody>
      </p:sp>
      <p:sp>
        <p:nvSpPr>
          <p:cNvPr id="18"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3" name="标题 1"/>
          <p:cNvSpPr txBox="1"/>
          <p:nvPr/>
        </p:nvSpPr>
        <p:spPr>
          <a:xfrm>
            <a:off x="2497194" y="803685"/>
            <a:ext cx="5432954" cy="699426"/>
          </a:xfrm>
          <a:prstGeom prst="rect">
            <a:avLst/>
          </a:prstGeom>
          <a:noFill/>
          <a:ln>
            <a:noFill/>
          </a:ln>
        </p:spPr>
        <p:txBody>
          <a:bodyPr vert="horz" wrap="square" lIns="0" tIns="0" rIns="0" bIns="0" rtlCol="0" anchor="b"/>
          <a:lstStyle/>
          <a:p>
            <a:pPr algn="l">
              <a:lnSpc>
                <a:spcPct val="110000"/>
              </a:lnSpc>
            </a:pPr>
            <a:r>
              <a:rPr kumimoji="1" lang="zh-CN" altLang="en-US" dirty="0">
                <a:ln w="12700">
                  <a:noFill/>
                </a:ln>
                <a:solidFill>
                  <a:srgbClr val="0154A9">
                    <a:alpha val="100000"/>
                  </a:srgbClr>
                </a:solidFill>
                <a:latin typeface="Source Han Sans CN Bold Bold" panose="020B0800000000000000" charset="-122"/>
                <a:ea typeface="Source Han Sans CN Bold Bold" panose="020B0800000000000000" charset="-122"/>
              </a:rPr>
              <a:t>案例分析</a:t>
            </a:r>
            <a:endParaRPr kumimoji="1"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942155" y="1905115"/>
            <a:ext cx="10799572" cy="4765849"/>
          </a:xfrm>
          <a:prstGeom prst="roundRect">
            <a:avLst>
              <a:gd name="adj" fmla="val 9620"/>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dirty="0"/>
          </a:p>
        </p:txBody>
      </p:sp>
      <p:sp>
        <p:nvSpPr>
          <p:cNvPr id="14" name="标题 1"/>
          <p:cNvSpPr txBox="1"/>
          <p:nvPr/>
        </p:nvSpPr>
        <p:spPr>
          <a:xfrm>
            <a:off x="872135" y="959930"/>
            <a:ext cx="1364580" cy="829134"/>
          </a:xfrm>
          <a:custGeom>
            <a:avLst/>
            <a:gdLst>
              <a:gd name="connsiteX0" fmla="*/ 98961 w 2564026"/>
              <a:gd name="connsiteY0" fmla="*/ 0 h 1382700"/>
              <a:gd name="connsiteX1" fmla="*/ 1668879 w 2564026"/>
              <a:gd name="connsiteY1" fmla="*/ 0 h 1382700"/>
              <a:gd name="connsiteX2" fmla="*/ 1690872 w 2564026"/>
              <a:gd name="connsiteY2" fmla="*/ 4440 h 1382700"/>
              <a:gd name="connsiteX3" fmla="*/ 1711613 w 2564026"/>
              <a:gd name="connsiteY3" fmla="*/ 2994 h 1382700"/>
              <a:gd name="connsiteX4" fmla="*/ 1748861 w 2564026"/>
              <a:gd name="connsiteY4" fmla="*/ 15519 h 1382700"/>
              <a:gd name="connsiteX5" fmla="*/ 2514529 w 2564026"/>
              <a:gd name="connsiteY5" fmla="*/ 457578 h 1382700"/>
              <a:gd name="connsiteX6" fmla="*/ 2550752 w 2564026"/>
              <a:gd name="connsiteY6" fmla="*/ 592762 h 1382700"/>
              <a:gd name="connsiteX7" fmla="*/ 2135363 w 2564026"/>
              <a:gd name="connsiteY7" fmla="*/ 1312237 h 1382700"/>
              <a:gd name="connsiteX8" fmla="*/ 2123557 w 2564026"/>
              <a:gd name="connsiteY8" fmla="*/ 1325621 h 1382700"/>
              <a:gd name="connsiteX9" fmla="*/ 2104615 w 2564026"/>
              <a:gd name="connsiteY9" fmla="*/ 1353715 h 1382700"/>
              <a:gd name="connsiteX10" fmla="*/ 2034639 w 2564026"/>
              <a:gd name="connsiteY10" fmla="*/ 1382700 h 1382700"/>
              <a:gd name="connsiteX11" fmla="*/ 98961 w 2564026"/>
              <a:gd name="connsiteY11" fmla="*/ 1382700 h 1382700"/>
              <a:gd name="connsiteX12" fmla="*/ 0 w 2564026"/>
              <a:gd name="connsiteY12" fmla="*/ 1283739 h 1382700"/>
              <a:gd name="connsiteX13" fmla="*/ 0 w 2564026"/>
              <a:gd name="connsiteY13" fmla="*/ 929739 h 1382700"/>
              <a:gd name="connsiteX14" fmla="*/ 0 w 2564026"/>
              <a:gd name="connsiteY14" fmla="*/ 452961 h 1382700"/>
              <a:gd name="connsiteX15" fmla="*/ 0 w 2564026"/>
              <a:gd name="connsiteY15" fmla="*/ 98961 h 1382700"/>
              <a:gd name="connsiteX16" fmla="*/ 98961 w 2564026"/>
              <a:gd name="connsiteY16" fmla="*/ 0 h 1382700"/>
            </a:gdLst>
            <a:ahLst/>
            <a:cxnLst/>
            <a:rect l="l" t="t" r="r" b="b"/>
            <a:pathLst>
              <a:path w="2564026" h="1382700">
                <a:moveTo>
                  <a:pt x="98961" y="0"/>
                </a:moveTo>
                <a:lnTo>
                  <a:pt x="1668879" y="0"/>
                </a:lnTo>
                <a:lnTo>
                  <a:pt x="1690872" y="4440"/>
                </a:lnTo>
                <a:lnTo>
                  <a:pt x="1711613" y="2994"/>
                </a:lnTo>
                <a:cubicBezTo>
                  <a:pt x="1724370" y="4577"/>
                  <a:pt x="1737028" y="8687"/>
                  <a:pt x="1748861" y="15519"/>
                </a:cubicBezTo>
                <a:lnTo>
                  <a:pt x="2514529" y="457578"/>
                </a:lnTo>
                <a:cubicBezTo>
                  <a:pt x="2561862" y="484906"/>
                  <a:pt x="2578079" y="545429"/>
                  <a:pt x="2550752" y="592762"/>
                </a:cubicBezTo>
                <a:lnTo>
                  <a:pt x="2135363" y="1312237"/>
                </a:lnTo>
                <a:lnTo>
                  <a:pt x="2123557" y="1325621"/>
                </a:lnTo>
                <a:lnTo>
                  <a:pt x="2104615" y="1353715"/>
                </a:lnTo>
                <a:cubicBezTo>
                  <a:pt x="2086707" y="1371624"/>
                  <a:pt x="2061967" y="1382700"/>
                  <a:pt x="2034639" y="1382700"/>
                </a:cubicBezTo>
                <a:lnTo>
                  <a:pt x="98961" y="1382700"/>
                </a:lnTo>
                <a:cubicBezTo>
                  <a:pt x="44306" y="1382700"/>
                  <a:pt x="0" y="1338394"/>
                  <a:pt x="0" y="1283739"/>
                </a:cubicBezTo>
                <a:lnTo>
                  <a:pt x="0" y="929739"/>
                </a:lnTo>
                <a:lnTo>
                  <a:pt x="0" y="452961"/>
                </a:lnTo>
                <a:lnTo>
                  <a:pt x="0" y="98961"/>
                </a:lnTo>
                <a:cubicBezTo>
                  <a:pt x="0" y="44306"/>
                  <a:pt x="44306" y="0"/>
                  <a:pt x="98961" y="0"/>
                </a:cubicBez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1212273" y="1977930"/>
            <a:ext cx="10287000" cy="4402088"/>
          </a:xfrm>
          <a:prstGeom prst="rect">
            <a:avLst/>
          </a:prstGeom>
          <a:noFill/>
          <a:ln>
            <a:noFill/>
          </a:ln>
        </p:spPr>
        <p:txBody>
          <a:bodyPr vert="horz" wrap="square" lIns="0" tIns="0" rIns="0" bIns="0" rtlCol="0" anchor="t"/>
          <a:lstStyle/>
          <a:p>
            <a:pPr>
              <a:lnSpc>
                <a:spcPct val="140000"/>
              </a:lnSpc>
            </a:pPr>
            <a:r>
              <a:rPr kumimoji="1" lang="en-US" altLang="zh-CN" b="1" dirty="0"/>
              <a:t>【</a:t>
            </a:r>
            <a:r>
              <a:rPr kumimoji="1" lang="zh-CN" altLang="en-US" b="1" dirty="0"/>
              <a:t>案例分析</a:t>
            </a:r>
            <a:r>
              <a:rPr kumimoji="1" lang="en-US" altLang="zh-CN" b="1" dirty="0"/>
              <a:t>】</a:t>
            </a:r>
            <a:endParaRPr kumimoji="1" lang="en-US" altLang="zh-CN" b="1" dirty="0"/>
          </a:p>
          <a:p>
            <a:pPr>
              <a:lnSpc>
                <a:spcPct val="140000"/>
              </a:lnSpc>
            </a:pPr>
            <a:r>
              <a:rPr kumimoji="1" lang="zh-CN" altLang="en-US" dirty="0"/>
              <a:t>　　争议焦点二为某药材公司要求李某返还员工费用问题。关于李某入职后的工资，李某在公司的职位为工程部总监，该职位的取得与李某取得的学历证书和执业资格证据密切相关，其提供虚假学历证明和虚假职业资格证明的行为属于欺诈行为，违反社会基本准则，违反诚信之社会主义核心价值观，其因此获得的不当利益应予返还。综合考虑李某在公司工作提供的劳务价值来看，其在公司工作仅两个月即自动离职，未有证据证实其提供的劳动价值与其获得的高额回报成正比，对这两个月的劳动价值，酌情参照山东省</a:t>
            </a:r>
            <a:r>
              <a:rPr kumimoji="1" lang="en-US" altLang="zh-CN" dirty="0"/>
              <a:t>2021</a:t>
            </a:r>
            <a:r>
              <a:rPr kumimoji="1" lang="zh-CN" altLang="en-US" dirty="0"/>
              <a:t>年度全省全口径城镇单位就业人员平均工资数额</a:t>
            </a:r>
            <a:r>
              <a:rPr kumimoji="1" lang="en-US" altLang="zh-CN" dirty="0"/>
              <a:t>6633</a:t>
            </a:r>
            <a:r>
              <a:rPr kumimoji="1" lang="zh-CN" altLang="en-US" dirty="0"/>
              <a:t>元予以认定，公司支付给李某的月工资标准为</a:t>
            </a:r>
            <a:r>
              <a:rPr kumimoji="1" lang="en-US" altLang="zh-CN" dirty="0"/>
              <a:t>50000</a:t>
            </a:r>
            <a:r>
              <a:rPr kumimoji="1" lang="zh-CN" altLang="en-US" dirty="0"/>
              <a:t>元，李某应退还公司工资</a:t>
            </a:r>
            <a:r>
              <a:rPr kumimoji="1" lang="en-US" altLang="zh-CN" dirty="0"/>
              <a:t>86734</a:t>
            </a:r>
            <a:r>
              <a:rPr kumimoji="1" lang="zh-CN" altLang="en-US" dirty="0"/>
              <a:t>元。关于公司诉求的差旅费系工作时的正常支出，对该诉求不予支持。</a:t>
            </a:r>
            <a:endParaRPr kumimoji="1" lang="zh-CN" altLang="en-US" dirty="0"/>
          </a:p>
        </p:txBody>
      </p:sp>
      <p:sp>
        <p:nvSpPr>
          <p:cNvPr id="17" name="标题 1"/>
          <p:cNvSpPr txBox="1"/>
          <p:nvPr/>
        </p:nvSpPr>
        <p:spPr>
          <a:xfrm>
            <a:off x="983765" y="944800"/>
            <a:ext cx="888561" cy="684737"/>
          </a:xfrm>
          <a:prstGeom prst="rect">
            <a:avLst/>
          </a:prstGeom>
          <a:noFill/>
          <a:ln>
            <a:noFill/>
          </a:ln>
        </p:spPr>
        <p:txBody>
          <a:bodyPr vert="horz" wrap="square" lIns="0" tIns="0" rIns="0" bIns="0" rtlCol="0" anchor="ctr"/>
          <a:lstStyle/>
          <a:p>
            <a:pPr algn="ctr">
              <a:lnSpc>
                <a:spcPct val="110000"/>
              </a:lnSpc>
            </a:pPr>
            <a:endParaRPr kumimoji="1" lang="zh-CN" altLang="en-US" dirty="0"/>
          </a:p>
        </p:txBody>
      </p:sp>
      <p:sp>
        <p:nvSpPr>
          <p:cNvPr id="18"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3" name="标题 1"/>
          <p:cNvSpPr txBox="1"/>
          <p:nvPr/>
        </p:nvSpPr>
        <p:spPr>
          <a:xfrm>
            <a:off x="2497194" y="803685"/>
            <a:ext cx="5432954" cy="699426"/>
          </a:xfrm>
          <a:prstGeom prst="rect">
            <a:avLst/>
          </a:prstGeom>
          <a:noFill/>
          <a:ln>
            <a:noFill/>
          </a:ln>
        </p:spPr>
        <p:txBody>
          <a:bodyPr vert="horz" wrap="square" lIns="0" tIns="0" rIns="0" bIns="0" rtlCol="0" anchor="b"/>
          <a:lstStyle/>
          <a:p>
            <a:pPr algn="l">
              <a:lnSpc>
                <a:spcPct val="110000"/>
              </a:lnSpc>
            </a:pPr>
            <a:r>
              <a:rPr kumimoji="1" lang="zh-CN" altLang="en-US" dirty="0">
                <a:ln w="12700">
                  <a:noFill/>
                </a:ln>
                <a:solidFill>
                  <a:srgbClr val="0154A9">
                    <a:alpha val="100000"/>
                  </a:srgbClr>
                </a:solidFill>
                <a:latin typeface="Source Han Sans CN Bold Bold" panose="020B0800000000000000" charset="-122"/>
                <a:ea typeface="Source Han Sans CN Bold Bold" panose="020B0800000000000000" charset="-122"/>
              </a:rPr>
              <a:t>案例分析</a:t>
            </a:r>
            <a:endParaRPr kumimoji="1"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33618"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dirty="0"/>
          </a:p>
        </p:txBody>
      </p:sp>
      <p:sp>
        <p:nvSpPr>
          <p:cNvPr id="3" name="标题 1"/>
          <p:cNvSpPr txBox="1"/>
          <p:nvPr/>
        </p:nvSpPr>
        <p:spPr>
          <a:xfrm>
            <a:off x="-22412" y="5804149"/>
            <a:ext cx="12248030" cy="1053851"/>
          </a:xfrm>
          <a:custGeom>
            <a:avLst/>
            <a:gdLst>
              <a:gd name="connsiteX0" fmla="*/ 0 w 12191999"/>
              <a:gd name="connsiteY0" fmla="*/ 0 h 1053835"/>
              <a:gd name="connsiteX1" fmla="*/ 84912 w 12191999"/>
              <a:gd name="connsiteY1" fmla="*/ 44439 h 1053835"/>
              <a:gd name="connsiteX2" fmla="*/ 6096001 w 12191999"/>
              <a:gd name="connsiteY2" fmla="*/ 918960 h 1053835"/>
              <a:gd name="connsiteX3" fmla="*/ 12107089 w 12191999"/>
              <a:gd name="connsiteY3" fmla="*/ 44439 h 1053835"/>
              <a:gd name="connsiteX4" fmla="*/ 12191999 w 12191999"/>
              <a:gd name="connsiteY4" fmla="*/ 1 h 1053835"/>
              <a:gd name="connsiteX5" fmla="*/ 12191999 w 12191999"/>
              <a:gd name="connsiteY5" fmla="*/ 1053835 h 1053835"/>
              <a:gd name="connsiteX6" fmla="*/ 0 w 12191999"/>
              <a:gd name="connsiteY6" fmla="*/ 1053835 h 1053835"/>
            </a:gdLst>
            <a:ahLst/>
            <a:cxnLst/>
            <a:rect l="l" t="t" r="r" b="b"/>
            <a:pathLst>
              <a:path w="12191999" h="1053835">
                <a:moveTo>
                  <a:pt x="0" y="0"/>
                </a:moveTo>
                <a:lnTo>
                  <a:pt x="84912" y="44439"/>
                </a:lnTo>
                <a:cubicBezTo>
                  <a:pt x="1182612" y="562756"/>
                  <a:pt x="3462028" y="918960"/>
                  <a:pt x="6096001" y="918960"/>
                </a:cubicBezTo>
                <a:cubicBezTo>
                  <a:pt x="8729972" y="918960"/>
                  <a:pt x="11009388" y="562756"/>
                  <a:pt x="12107089" y="44439"/>
                </a:cubicBezTo>
                <a:lnTo>
                  <a:pt x="12191999" y="1"/>
                </a:lnTo>
                <a:lnTo>
                  <a:pt x="12191999" y="1053835"/>
                </a:lnTo>
                <a:lnTo>
                  <a:pt x="0" y="1053835"/>
                </a:lnTo>
                <a:close/>
              </a:path>
            </a:pathLst>
          </a:custGeom>
          <a:solidFill>
            <a:srgbClr val="FFFFFF">
              <a:alpha val="100000"/>
            </a:srgbClr>
          </a:solidFill>
          <a:ln w="254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4" name="标题 1"/>
          <p:cNvSpPr txBox="1"/>
          <p:nvPr/>
        </p:nvSpPr>
        <p:spPr>
          <a:xfrm>
            <a:off x="-22412" y="5826078"/>
            <a:ext cx="12248030" cy="1031922"/>
          </a:xfrm>
          <a:custGeom>
            <a:avLst/>
            <a:gdLst>
              <a:gd name="connsiteX0" fmla="*/ 0 w 12191999"/>
              <a:gd name="connsiteY0" fmla="*/ 0 h 1031906"/>
              <a:gd name="connsiteX1" fmla="*/ 97612 w 12191999"/>
              <a:gd name="connsiteY1" fmla="*/ 51085 h 1031906"/>
              <a:gd name="connsiteX2" fmla="*/ 6108700 w 12191999"/>
              <a:gd name="connsiteY2" fmla="*/ 925606 h 1031906"/>
              <a:gd name="connsiteX3" fmla="*/ 12119789 w 12191999"/>
              <a:gd name="connsiteY3" fmla="*/ 51085 h 1031906"/>
              <a:gd name="connsiteX4" fmla="*/ 12191999 w 12191999"/>
              <a:gd name="connsiteY4" fmla="*/ 13293 h 1031906"/>
              <a:gd name="connsiteX5" fmla="*/ 12191999 w 12191999"/>
              <a:gd name="connsiteY5" fmla="*/ 1031906 h 1031906"/>
              <a:gd name="connsiteX6" fmla="*/ 0 w 12191999"/>
              <a:gd name="connsiteY6" fmla="*/ 1031906 h 1031906"/>
            </a:gdLst>
            <a:ahLst/>
            <a:cxnLst/>
            <a:rect l="l" t="t" r="r" b="b"/>
            <a:pathLst>
              <a:path w="12191999" h="1031906">
                <a:moveTo>
                  <a:pt x="0" y="0"/>
                </a:moveTo>
                <a:lnTo>
                  <a:pt x="97612" y="51085"/>
                </a:lnTo>
                <a:cubicBezTo>
                  <a:pt x="1195312" y="569402"/>
                  <a:pt x="3474728" y="925606"/>
                  <a:pt x="6108700" y="925606"/>
                </a:cubicBezTo>
                <a:cubicBezTo>
                  <a:pt x="8742672" y="925606"/>
                  <a:pt x="11022088" y="569402"/>
                  <a:pt x="12119789" y="51085"/>
                </a:cubicBezTo>
                <a:lnTo>
                  <a:pt x="12191999" y="13293"/>
                </a:lnTo>
                <a:lnTo>
                  <a:pt x="12191999" y="1031906"/>
                </a:lnTo>
                <a:lnTo>
                  <a:pt x="0" y="1031906"/>
                </a:lnTo>
                <a:close/>
              </a:path>
            </a:pathLst>
          </a:custGeom>
          <a:solidFill>
            <a:schemeClr val="accent1"/>
          </a:solidFill>
          <a:ln w="254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5" name="标题 1"/>
          <p:cNvSpPr txBox="1"/>
          <p:nvPr/>
        </p:nvSpPr>
        <p:spPr>
          <a:xfrm>
            <a:off x="9076450" y="2567673"/>
            <a:ext cx="2584359" cy="1962830"/>
          </a:xfrm>
          <a:prstGeom prst="rect">
            <a:avLst/>
          </a:prstGeom>
          <a:noFill/>
          <a:ln>
            <a:noFill/>
          </a:ln>
        </p:spPr>
        <p:txBody>
          <a:bodyPr vert="horz" wrap="square" lIns="0" tIns="0" rIns="0" bIns="0" rtlCol="0" anchor="t"/>
          <a:lstStyle/>
          <a:p>
            <a:pPr algn="ctr">
              <a:lnSpc>
                <a:spcPct val="150000"/>
              </a:lnSpc>
            </a:pPr>
            <a:r>
              <a:rPr kumimoji="1" lang="en-US" altLang="zh-CN" dirty="0" err="1">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工作内容和工作地点</a:t>
            </a:r>
            <a:endParaRPr kumimoji="1" lang="zh-CN" altLang="en-US" dirty="0"/>
          </a:p>
        </p:txBody>
      </p:sp>
      <p:sp>
        <p:nvSpPr>
          <p:cNvPr id="6" name="标题 1"/>
          <p:cNvSpPr txBox="1"/>
          <p:nvPr/>
        </p:nvSpPr>
        <p:spPr>
          <a:xfrm>
            <a:off x="647280" y="3769953"/>
            <a:ext cx="1749668" cy="438829"/>
          </a:xfrm>
          <a:prstGeom prst="roundRect">
            <a:avLst>
              <a:gd name="adj" fmla="val 50000"/>
            </a:avLst>
          </a:prstGeom>
          <a:solidFill>
            <a:schemeClr val="accent1"/>
          </a:soli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a:off x="358441" y="4352739"/>
            <a:ext cx="2584359" cy="1962830"/>
          </a:xfrm>
          <a:prstGeom prst="rect">
            <a:avLst/>
          </a:prstGeom>
          <a:noFill/>
          <a:ln>
            <a:noFill/>
          </a:ln>
        </p:spPr>
        <p:txBody>
          <a:bodyPr vert="horz" wrap="square" lIns="0" tIns="0" rIns="0" bIns="0" rtlCol="0" anchor="t"/>
          <a:lstStyle/>
          <a:p>
            <a:pPr algn="ctr">
              <a:lnSpc>
                <a:spcPct val="150000"/>
              </a:lnSpc>
            </a:pPr>
            <a:r>
              <a:rPr kumimoji="1" lang="en-US" altLang="zh-CN" dirty="0" err="1">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工作时间和休息休假</a:t>
            </a:r>
            <a:endParaRPr kumimoji="1" lang="zh-CN" altLang="en-US" dirty="0"/>
          </a:p>
        </p:txBody>
      </p:sp>
      <p:sp>
        <p:nvSpPr>
          <p:cNvPr id="8" name="标题 1"/>
          <p:cNvSpPr txBox="1"/>
          <p:nvPr/>
        </p:nvSpPr>
        <p:spPr>
          <a:xfrm>
            <a:off x="3253574" y="3751411"/>
            <a:ext cx="1749668" cy="438829"/>
          </a:xfrm>
          <a:prstGeom prst="roundRect">
            <a:avLst>
              <a:gd name="adj" fmla="val 50000"/>
            </a:avLst>
          </a:prstGeom>
          <a:solidFill>
            <a:schemeClr val="accent1"/>
          </a:solidFill>
          <a:ln w="12700" cap="sq">
            <a:noFill/>
            <a:miter/>
          </a:ln>
          <a:effectLst/>
        </p:spPr>
        <p:txBody>
          <a:bodyPr vert="horz" wrap="square" lIns="91440" tIns="45720" rIns="91440" bIns="45720" rtlCol="0" anchor="ctr"/>
          <a:lstStyle/>
          <a:p>
            <a:pPr algn="ctr">
              <a:lnSpc>
                <a:spcPct val="110000"/>
              </a:lnSpc>
            </a:pPr>
            <a:endParaRPr kumimoji="1" lang="zh-CN" altLang="en-US" dirty="0"/>
          </a:p>
        </p:txBody>
      </p:sp>
      <p:sp>
        <p:nvSpPr>
          <p:cNvPr id="9" name="标题 1"/>
          <p:cNvSpPr txBox="1"/>
          <p:nvPr/>
        </p:nvSpPr>
        <p:spPr>
          <a:xfrm>
            <a:off x="2738498" y="4402819"/>
            <a:ext cx="2584359" cy="1962830"/>
          </a:xfrm>
          <a:prstGeom prst="rect">
            <a:avLst/>
          </a:prstGeom>
          <a:noFill/>
          <a:ln>
            <a:noFill/>
          </a:ln>
        </p:spPr>
        <p:txBody>
          <a:bodyPr vert="horz" wrap="square" lIns="0" tIns="0" rIns="0" bIns="0" rtlCol="0" anchor="t"/>
          <a:lstStyle/>
          <a:p>
            <a:pPr algn="ctr">
              <a:lnSpc>
                <a:spcPct val="150000"/>
              </a:lnSpc>
            </a:pPr>
            <a:r>
              <a:rPr kumimoji="1" lang="en-US" altLang="zh-CN" dirty="0" err="1">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劳动报酬</a:t>
            </a:r>
            <a:endParaRPr kumimoji="1" lang="zh-CN" altLang="en-US" dirty="0"/>
          </a:p>
        </p:txBody>
      </p:sp>
      <p:sp>
        <p:nvSpPr>
          <p:cNvPr id="10" name="标题 1"/>
          <p:cNvSpPr txBox="1"/>
          <p:nvPr/>
        </p:nvSpPr>
        <p:spPr>
          <a:xfrm>
            <a:off x="5659367" y="3757968"/>
            <a:ext cx="1749668" cy="438829"/>
          </a:xfrm>
          <a:prstGeom prst="roundRect">
            <a:avLst>
              <a:gd name="adj" fmla="val 50000"/>
            </a:avLst>
          </a:prstGeom>
          <a:solidFill>
            <a:schemeClr val="accent1"/>
          </a:soli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a:off x="5265924" y="4359835"/>
            <a:ext cx="2584359" cy="1962830"/>
          </a:xfrm>
          <a:prstGeom prst="rect">
            <a:avLst/>
          </a:prstGeom>
          <a:noFill/>
          <a:ln>
            <a:noFill/>
          </a:ln>
        </p:spPr>
        <p:txBody>
          <a:bodyPr vert="horz" wrap="square" lIns="0" tIns="0" rIns="0" bIns="0" rtlCol="0" anchor="t"/>
          <a:lstStyle/>
          <a:p>
            <a:pPr algn="ctr">
              <a:lnSpc>
                <a:spcPct val="150000"/>
              </a:lnSpc>
            </a:pPr>
            <a:r>
              <a:rPr kumimoji="1" lang="en-US" altLang="zh-CN" dirty="0" err="1">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社会保险</a:t>
            </a:r>
            <a:endParaRPr kumimoji="1" lang="zh-CN" altLang="en-US" dirty="0"/>
          </a:p>
        </p:txBody>
      </p:sp>
      <p:sp>
        <p:nvSpPr>
          <p:cNvPr id="12" name="标题 1"/>
          <p:cNvSpPr txBox="1"/>
          <p:nvPr/>
        </p:nvSpPr>
        <p:spPr>
          <a:xfrm>
            <a:off x="8078820" y="3716432"/>
            <a:ext cx="1749668" cy="438829"/>
          </a:xfrm>
          <a:prstGeom prst="roundRect">
            <a:avLst>
              <a:gd name="adj" fmla="val 50000"/>
            </a:avLst>
          </a:prstGeom>
          <a:solidFill>
            <a:schemeClr val="accent1"/>
          </a:soli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1221873" y="3771128"/>
            <a:ext cx="500742" cy="438828"/>
          </a:xfrm>
          <a:prstGeom prst="rect">
            <a:avLst/>
          </a:prstGeom>
          <a:noFill/>
          <a:ln>
            <a:noFill/>
          </a:ln>
        </p:spPr>
        <p:txBody>
          <a:bodyPr vert="horz" wrap="square" lIns="0" tIns="0" rIns="0" bIns="0" rtlCol="0" anchor="ctr"/>
          <a:lstStyle/>
          <a:p>
            <a:pPr algn="ctr">
              <a:lnSpc>
                <a:spcPct val="100000"/>
              </a:lnSpc>
            </a:pPr>
            <a:r>
              <a:rPr kumimoji="1" lang="en-US" altLang="zh-CN" sz="1800" dirty="0">
                <a:ln w="12700">
                  <a:noFill/>
                </a:ln>
                <a:solidFill>
                  <a:srgbClr val="FFFFFF">
                    <a:alpha val="100000"/>
                  </a:srgbClr>
                </a:solidFill>
                <a:latin typeface="OPPOSans H" panose="00020600040101010101" charset="-122"/>
                <a:ea typeface="OPPOSans H" panose="00020600040101010101" charset="-122"/>
                <a:cs typeface="OPPOSans H" panose="00020600040101010101" charset="-122"/>
              </a:rPr>
              <a:t>05</a:t>
            </a:r>
            <a:endParaRPr kumimoji="1" lang="zh-CN" altLang="en-US" dirty="0"/>
          </a:p>
        </p:txBody>
      </p:sp>
      <p:sp>
        <p:nvSpPr>
          <p:cNvPr id="14" name="标题 1"/>
          <p:cNvSpPr txBox="1"/>
          <p:nvPr/>
        </p:nvSpPr>
        <p:spPr>
          <a:xfrm>
            <a:off x="3871810" y="3757304"/>
            <a:ext cx="500742" cy="438828"/>
          </a:xfrm>
          <a:prstGeom prst="rect">
            <a:avLst/>
          </a:prstGeom>
          <a:noFill/>
          <a:ln>
            <a:noFill/>
          </a:ln>
        </p:spPr>
        <p:txBody>
          <a:bodyPr vert="horz" wrap="square" lIns="0" tIns="0" rIns="0" bIns="0" rtlCol="0" anchor="ctr"/>
          <a:lstStyle/>
          <a:p>
            <a:pPr algn="ctr">
              <a:lnSpc>
                <a:spcPct val="100000"/>
              </a:lnSpc>
            </a:pPr>
            <a:r>
              <a:rPr kumimoji="1" lang="en-US" altLang="zh-CN" sz="1800" dirty="0">
                <a:ln w="12700">
                  <a:noFill/>
                </a:ln>
                <a:solidFill>
                  <a:srgbClr val="FFFFFF">
                    <a:alpha val="100000"/>
                  </a:srgbClr>
                </a:solidFill>
                <a:latin typeface="OPPOSans H" panose="00020600040101010101" charset="-122"/>
                <a:ea typeface="OPPOSans H" panose="00020600040101010101" charset="-122"/>
                <a:cs typeface="OPPOSans H" panose="00020600040101010101" charset="-122"/>
              </a:rPr>
              <a:t>06</a:t>
            </a:r>
            <a:endParaRPr kumimoji="1" lang="zh-CN" altLang="en-US" dirty="0"/>
          </a:p>
        </p:txBody>
      </p:sp>
      <p:sp>
        <p:nvSpPr>
          <p:cNvPr id="15" name="标题 1"/>
          <p:cNvSpPr txBox="1"/>
          <p:nvPr/>
        </p:nvSpPr>
        <p:spPr>
          <a:xfrm>
            <a:off x="6312981" y="3748840"/>
            <a:ext cx="500742" cy="438828"/>
          </a:xfrm>
          <a:prstGeom prst="rect">
            <a:avLst/>
          </a:prstGeom>
          <a:noFill/>
          <a:ln>
            <a:noFill/>
          </a:ln>
        </p:spPr>
        <p:txBody>
          <a:bodyPr vert="horz" wrap="square" lIns="0" tIns="0" rIns="0" bIns="0" rtlCol="0" anchor="ctr"/>
          <a:lstStyle/>
          <a:p>
            <a:pPr algn="ctr">
              <a:lnSpc>
                <a:spcPct val="100000"/>
              </a:lnSpc>
            </a:pPr>
            <a:r>
              <a:rPr kumimoji="1" lang="en-US" altLang="zh-CN" sz="1800" dirty="0">
                <a:ln w="12700">
                  <a:noFill/>
                </a:ln>
                <a:solidFill>
                  <a:srgbClr val="FFFFFF">
                    <a:alpha val="100000"/>
                  </a:srgbClr>
                </a:solidFill>
                <a:latin typeface="OPPOSans H" panose="00020600040101010101" charset="-122"/>
                <a:ea typeface="OPPOSans H" panose="00020600040101010101" charset="-122"/>
                <a:cs typeface="OPPOSans H" panose="00020600040101010101" charset="-122"/>
              </a:rPr>
              <a:t>07</a:t>
            </a:r>
            <a:endParaRPr kumimoji="1" lang="zh-CN" altLang="en-US" dirty="0"/>
          </a:p>
        </p:txBody>
      </p:sp>
      <p:sp>
        <p:nvSpPr>
          <p:cNvPr id="16" name="标题 1"/>
          <p:cNvSpPr txBox="1"/>
          <p:nvPr/>
        </p:nvSpPr>
        <p:spPr>
          <a:xfrm>
            <a:off x="8657191" y="3730786"/>
            <a:ext cx="500742" cy="438828"/>
          </a:xfrm>
          <a:prstGeom prst="rect">
            <a:avLst/>
          </a:prstGeom>
          <a:noFill/>
          <a:ln>
            <a:noFill/>
          </a:ln>
        </p:spPr>
        <p:txBody>
          <a:bodyPr vert="horz" wrap="square" lIns="0" tIns="0" rIns="0" bIns="0" rtlCol="0" anchor="ctr"/>
          <a:lstStyle/>
          <a:p>
            <a:pPr algn="ctr">
              <a:lnSpc>
                <a:spcPct val="100000"/>
              </a:lnSpc>
            </a:pPr>
            <a:r>
              <a:rPr kumimoji="1" lang="en-US" altLang="zh-CN" sz="1800" dirty="0">
                <a:ln w="12700">
                  <a:noFill/>
                </a:ln>
                <a:solidFill>
                  <a:srgbClr val="FFFFFF">
                    <a:alpha val="100000"/>
                  </a:srgbClr>
                </a:solidFill>
                <a:latin typeface="OPPOSans H" panose="00020600040101010101" charset="-122"/>
                <a:ea typeface="OPPOSans H" panose="00020600040101010101" charset="-122"/>
                <a:cs typeface="OPPOSans H" panose="00020600040101010101" charset="-122"/>
              </a:rPr>
              <a:t>08</a:t>
            </a:r>
            <a:endParaRPr kumimoji="1" lang="zh-CN" altLang="en-US" dirty="0"/>
          </a:p>
        </p:txBody>
      </p:sp>
      <p:sp>
        <p:nvSpPr>
          <p:cNvPr id="18" name="标题 1"/>
          <p:cNvSpPr txBox="1"/>
          <p:nvPr/>
        </p:nvSpPr>
        <p:spPr>
          <a:xfrm>
            <a:off x="1193132" y="1879164"/>
            <a:ext cx="1749668" cy="438829"/>
          </a:xfrm>
          <a:prstGeom prst="roundRect">
            <a:avLst>
              <a:gd name="adj" fmla="val 50000"/>
            </a:avLst>
          </a:prstGeom>
          <a:solidFill>
            <a:schemeClr val="accent1"/>
          </a:soli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19" name="标题 1"/>
          <p:cNvSpPr txBox="1"/>
          <p:nvPr/>
        </p:nvSpPr>
        <p:spPr>
          <a:xfrm>
            <a:off x="720121" y="2490160"/>
            <a:ext cx="2812028" cy="1962830"/>
          </a:xfrm>
          <a:prstGeom prst="rect">
            <a:avLst/>
          </a:prstGeom>
          <a:noFill/>
          <a:ln>
            <a:noFill/>
          </a:ln>
        </p:spPr>
        <p:txBody>
          <a:bodyPr vert="horz" wrap="square" lIns="0" tIns="0" rIns="0" bIns="0" rtlCol="0" anchor="t"/>
          <a:lstStyle/>
          <a:p>
            <a:pPr algn="ctr">
              <a:lnSpc>
                <a:spcPct val="150000"/>
              </a:lnSpc>
            </a:pPr>
            <a:r>
              <a:rPr kumimoji="1" lang="en-US" altLang="zh-CN" dirty="0" err="1">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用人单位的名称、住所和法定代表人或者主要负责人</a:t>
            </a:r>
            <a:endParaRPr kumimoji="1" lang="zh-CN" altLang="en-US" dirty="0"/>
          </a:p>
        </p:txBody>
      </p:sp>
      <p:sp>
        <p:nvSpPr>
          <p:cNvPr id="20" name="标题 1"/>
          <p:cNvSpPr txBox="1"/>
          <p:nvPr/>
        </p:nvSpPr>
        <p:spPr>
          <a:xfrm>
            <a:off x="3880538" y="1896149"/>
            <a:ext cx="1749668" cy="438829"/>
          </a:xfrm>
          <a:prstGeom prst="roundRect">
            <a:avLst>
              <a:gd name="adj" fmla="val 50000"/>
            </a:avLst>
          </a:prstGeom>
          <a:solidFill>
            <a:schemeClr val="accent1"/>
          </a:soli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21" name="标题 1"/>
          <p:cNvSpPr txBox="1"/>
          <p:nvPr/>
        </p:nvSpPr>
        <p:spPr>
          <a:xfrm>
            <a:off x="3675066" y="2514563"/>
            <a:ext cx="2584359" cy="1962830"/>
          </a:xfrm>
          <a:prstGeom prst="rect">
            <a:avLst/>
          </a:prstGeom>
          <a:noFill/>
          <a:ln>
            <a:noFill/>
          </a:ln>
        </p:spPr>
        <p:txBody>
          <a:bodyPr vert="horz" wrap="square" lIns="0" tIns="0" rIns="0" bIns="0" rtlCol="0" anchor="t"/>
          <a:lstStyle/>
          <a:p>
            <a:pPr algn="ctr">
              <a:lnSpc>
                <a:spcPct val="150000"/>
              </a:lnSpc>
            </a:pPr>
            <a:r>
              <a:rPr kumimoji="1" lang="en-US" altLang="zh-CN" dirty="0" err="1">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劳动者的姓名、住址和居民身份证或者其他有效身份证件号码</a:t>
            </a:r>
            <a:endParaRPr kumimoji="1" lang="zh-CN" altLang="en-US" dirty="0"/>
          </a:p>
        </p:txBody>
      </p:sp>
      <p:sp>
        <p:nvSpPr>
          <p:cNvPr id="22" name="标题 1"/>
          <p:cNvSpPr txBox="1"/>
          <p:nvPr/>
        </p:nvSpPr>
        <p:spPr>
          <a:xfrm>
            <a:off x="6656963" y="1916922"/>
            <a:ext cx="1749668" cy="438829"/>
          </a:xfrm>
          <a:prstGeom prst="roundRect">
            <a:avLst>
              <a:gd name="adj" fmla="val 50000"/>
            </a:avLst>
          </a:prstGeom>
          <a:solidFill>
            <a:schemeClr val="accent1"/>
          </a:soli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6345109" y="2645619"/>
            <a:ext cx="2584359" cy="1962830"/>
          </a:xfrm>
          <a:prstGeom prst="rect">
            <a:avLst/>
          </a:prstGeom>
          <a:noFill/>
          <a:ln>
            <a:noFill/>
          </a:ln>
        </p:spPr>
        <p:txBody>
          <a:bodyPr vert="horz" wrap="square" lIns="0" tIns="0" rIns="0" bIns="0" rtlCol="0" anchor="t"/>
          <a:lstStyle/>
          <a:p>
            <a:pPr algn="ctr">
              <a:lnSpc>
                <a:spcPct val="150000"/>
              </a:lnSpc>
            </a:pPr>
            <a:r>
              <a:rPr kumimoji="1" lang="en-US" altLang="zh-CN" dirty="0" err="1">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劳动合同期限</a:t>
            </a:r>
            <a:endParaRPr kumimoji="1" lang="zh-CN" altLang="en-US" dirty="0"/>
          </a:p>
        </p:txBody>
      </p:sp>
      <p:sp>
        <p:nvSpPr>
          <p:cNvPr id="24" name="标题 1"/>
          <p:cNvSpPr txBox="1"/>
          <p:nvPr/>
        </p:nvSpPr>
        <p:spPr>
          <a:xfrm>
            <a:off x="9400694" y="1888669"/>
            <a:ext cx="1749668" cy="438829"/>
          </a:xfrm>
          <a:prstGeom prst="roundRect">
            <a:avLst>
              <a:gd name="adj" fmla="val 50000"/>
            </a:avLst>
          </a:prstGeom>
          <a:solidFill>
            <a:schemeClr val="accent1"/>
          </a:soli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25" name="标题 1"/>
          <p:cNvSpPr txBox="1"/>
          <p:nvPr/>
        </p:nvSpPr>
        <p:spPr>
          <a:xfrm>
            <a:off x="1722615" y="1864682"/>
            <a:ext cx="436870" cy="438828"/>
          </a:xfrm>
          <a:prstGeom prst="rect">
            <a:avLst/>
          </a:prstGeom>
          <a:noFill/>
          <a:ln>
            <a:noFill/>
          </a:ln>
        </p:spPr>
        <p:txBody>
          <a:bodyPr vert="horz" wrap="square" lIns="0" tIns="0" rIns="0" bIns="0" rtlCol="0" anchor="ctr"/>
          <a:lstStyle/>
          <a:p>
            <a:pPr algn="ctr">
              <a:lnSpc>
                <a:spcPct val="100000"/>
              </a:lnSpc>
            </a:pPr>
            <a:r>
              <a:rPr kumimoji="1" lang="en-US" altLang="zh-CN" sz="1800" dirty="0">
                <a:ln w="12700">
                  <a:noFill/>
                </a:ln>
                <a:solidFill>
                  <a:srgbClr val="FFFFFF">
                    <a:alpha val="100000"/>
                  </a:srgbClr>
                </a:solidFill>
                <a:latin typeface="OPPOSans H" panose="00020600040101010101" charset="-122"/>
                <a:ea typeface="OPPOSans H" panose="00020600040101010101" charset="-122"/>
                <a:cs typeface="OPPOSans H" panose="00020600040101010101" charset="-122"/>
              </a:rPr>
              <a:t>01</a:t>
            </a:r>
            <a:endParaRPr kumimoji="1" lang="zh-CN" altLang="en-US" dirty="0"/>
          </a:p>
        </p:txBody>
      </p:sp>
      <p:sp>
        <p:nvSpPr>
          <p:cNvPr id="26" name="标题 1"/>
          <p:cNvSpPr txBox="1"/>
          <p:nvPr/>
        </p:nvSpPr>
        <p:spPr>
          <a:xfrm>
            <a:off x="4516181" y="1885775"/>
            <a:ext cx="500742" cy="438828"/>
          </a:xfrm>
          <a:prstGeom prst="rect">
            <a:avLst/>
          </a:prstGeom>
          <a:noFill/>
          <a:ln>
            <a:noFill/>
          </a:ln>
        </p:spPr>
        <p:txBody>
          <a:bodyPr vert="horz" wrap="square" lIns="0" tIns="0" rIns="0" bIns="0" rtlCol="0" anchor="ctr"/>
          <a:lstStyle/>
          <a:p>
            <a:pPr algn="ctr">
              <a:lnSpc>
                <a:spcPct val="100000"/>
              </a:lnSpc>
            </a:pPr>
            <a:r>
              <a:rPr kumimoji="1" lang="en-US" altLang="zh-CN" sz="1800" dirty="0">
                <a:ln w="12700">
                  <a:noFill/>
                </a:ln>
                <a:solidFill>
                  <a:srgbClr val="FFFFFF">
                    <a:alpha val="100000"/>
                  </a:srgbClr>
                </a:solidFill>
                <a:latin typeface="OPPOSans H" panose="00020600040101010101" charset="-122"/>
                <a:ea typeface="OPPOSans H" panose="00020600040101010101" charset="-122"/>
                <a:cs typeface="OPPOSans H" panose="00020600040101010101" charset="-122"/>
              </a:rPr>
              <a:t>02</a:t>
            </a:r>
            <a:endParaRPr kumimoji="1" lang="zh-CN" altLang="en-US" dirty="0"/>
          </a:p>
        </p:txBody>
      </p:sp>
      <p:sp>
        <p:nvSpPr>
          <p:cNvPr id="27" name="标题 1"/>
          <p:cNvSpPr txBox="1"/>
          <p:nvPr/>
        </p:nvSpPr>
        <p:spPr>
          <a:xfrm>
            <a:off x="7265079" y="1885775"/>
            <a:ext cx="500742" cy="438828"/>
          </a:xfrm>
          <a:prstGeom prst="rect">
            <a:avLst/>
          </a:prstGeom>
          <a:noFill/>
          <a:ln>
            <a:noFill/>
          </a:ln>
        </p:spPr>
        <p:txBody>
          <a:bodyPr vert="horz" wrap="square" lIns="0" tIns="0" rIns="0" bIns="0" rtlCol="0" anchor="ctr"/>
          <a:lstStyle/>
          <a:p>
            <a:pPr algn="ctr">
              <a:lnSpc>
                <a:spcPct val="100000"/>
              </a:lnSpc>
            </a:pPr>
            <a:r>
              <a:rPr kumimoji="1" lang="en-US" altLang="zh-CN" sz="1800" dirty="0">
                <a:ln w="12700">
                  <a:noFill/>
                </a:ln>
                <a:solidFill>
                  <a:srgbClr val="FFFFFF">
                    <a:alpha val="100000"/>
                  </a:srgbClr>
                </a:solidFill>
                <a:latin typeface="OPPOSans H" panose="00020600040101010101" charset="-122"/>
                <a:ea typeface="OPPOSans H" panose="00020600040101010101" charset="-122"/>
                <a:cs typeface="OPPOSans H" panose="00020600040101010101" charset="-122"/>
              </a:rPr>
              <a:t>03</a:t>
            </a:r>
            <a:endParaRPr kumimoji="1" lang="zh-CN" altLang="en-US" dirty="0"/>
          </a:p>
        </p:txBody>
      </p:sp>
      <p:sp>
        <p:nvSpPr>
          <p:cNvPr id="28" name="标题 1"/>
          <p:cNvSpPr txBox="1"/>
          <p:nvPr/>
        </p:nvSpPr>
        <p:spPr>
          <a:xfrm>
            <a:off x="9968643" y="1864682"/>
            <a:ext cx="500742" cy="438828"/>
          </a:xfrm>
          <a:prstGeom prst="rect">
            <a:avLst/>
          </a:prstGeom>
          <a:noFill/>
          <a:ln>
            <a:noFill/>
          </a:ln>
        </p:spPr>
        <p:txBody>
          <a:bodyPr vert="horz" wrap="square" lIns="0" tIns="0" rIns="0" bIns="0" rtlCol="0" anchor="ctr"/>
          <a:lstStyle/>
          <a:p>
            <a:pPr algn="ctr">
              <a:lnSpc>
                <a:spcPct val="100000"/>
              </a:lnSpc>
            </a:pPr>
            <a:r>
              <a:rPr kumimoji="1" lang="en-US" altLang="zh-CN" sz="1800" dirty="0">
                <a:ln w="12700">
                  <a:noFill/>
                </a:ln>
                <a:solidFill>
                  <a:srgbClr val="FFFFFF">
                    <a:alpha val="100000"/>
                  </a:srgbClr>
                </a:solidFill>
                <a:latin typeface="OPPOSans H" panose="00020600040101010101" charset="-122"/>
                <a:ea typeface="OPPOSans H" panose="00020600040101010101" charset="-122"/>
                <a:cs typeface="OPPOSans H" panose="00020600040101010101" charset="-122"/>
              </a:rPr>
              <a:t>04</a:t>
            </a:r>
            <a:endParaRPr kumimoji="1" lang="zh-CN" altLang="en-US" dirty="0"/>
          </a:p>
        </p:txBody>
      </p:sp>
      <p:sp>
        <p:nvSpPr>
          <p:cNvPr id="29"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30" name="标题 1"/>
          <p:cNvSpPr txBox="1"/>
          <p:nvPr/>
        </p:nvSpPr>
        <p:spPr>
          <a:xfrm>
            <a:off x="878833" y="968961"/>
            <a:ext cx="7780158" cy="432000"/>
          </a:xfrm>
          <a:prstGeom prst="rect">
            <a:avLst/>
          </a:prstGeom>
          <a:noFill/>
          <a:ln cap="sq">
            <a:noFill/>
          </a:ln>
        </p:spPr>
        <p:txBody>
          <a:bodyPr vert="horz" wrap="square" lIns="0" tIns="0" rIns="0" bIns="0" rtlCol="0" anchor="ctr"/>
          <a:lstStyle/>
          <a:p>
            <a:pPr algn="l">
              <a:lnSpc>
                <a:spcPct val="150000"/>
              </a:lnSpc>
            </a:pPr>
            <a:r>
              <a:rPr kumimoji="1" lang="zh-CN" altLang="en-US" sz="28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（一）</a:t>
            </a:r>
            <a:r>
              <a:rPr kumimoji="1" lang="en-US" altLang="zh-CN" sz="28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劳动合同必备条款</a:t>
            </a:r>
            <a:r>
              <a:rPr kumimoji="1" lang="en-US" altLang="zh-CN" sz="28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a:t>
            </a:r>
            <a:r>
              <a:rPr kumimoji="1" lang="zh-CN" altLang="en-US" sz="28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必须具备的内容</a:t>
            </a:r>
            <a:endParaRPr kumimoji="1" lang="zh-CN" altLang="en-US" sz="2800" dirty="0"/>
          </a:p>
        </p:txBody>
      </p:sp>
      <p:sp>
        <p:nvSpPr>
          <p:cNvPr id="31"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32" name="标题 1"/>
          <p:cNvSpPr txBox="1"/>
          <p:nvPr/>
        </p:nvSpPr>
        <p:spPr>
          <a:xfrm>
            <a:off x="810593" y="236733"/>
            <a:ext cx="7780158" cy="432000"/>
          </a:xfrm>
          <a:prstGeom prst="rect">
            <a:avLst/>
          </a:prstGeom>
          <a:noFill/>
          <a:ln cap="sq">
            <a:noFill/>
          </a:ln>
        </p:spPr>
        <p:txBody>
          <a:bodyPr vert="horz" wrap="square" lIns="0" tIns="0" rIns="0" bIns="0" rtlCol="0" anchor="ctr"/>
          <a:lstStyle/>
          <a:p>
            <a:pPr algn="l">
              <a:lnSpc>
                <a:spcPct val="150000"/>
              </a:lnSpc>
            </a:pP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三、</a:t>
            </a:r>
            <a:r>
              <a:rPr kumimoji="1" lang="en-US" altLang="zh-CN" sz="32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劳动合同的</a:t>
            </a: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主要内容</a:t>
            </a:r>
            <a:endParaRPr kumimoji="1" lang="zh-CN" altLang="en-US" dirty="0"/>
          </a:p>
        </p:txBody>
      </p:sp>
      <p:sp>
        <p:nvSpPr>
          <p:cNvPr id="33" name="文本框 32"/>
          <p:cNvSpPr txBox="1"/>
          <p:nvPr/>
        </p:nvSpPr>
        <p:spPr>
          <a:xfrm>
            <a:off x="7985792" y="4352739"/>
            <a:ext cx="2086298" cy="646331"/>
          </a:xfrm>
          <a:prstGeom prst="rect">
            <a:avLst/>
          </a:prstGeom>
          <a:noFill/>
        </p:spPr>
        <p:txBody>
          <a:bodyPr wrap="square" rtlCol="0">
            <a:spAutoFit/>
          </a:bodyPr>
          <a:lstStyle/>
          <a:p>
            <a:r>
              <a:rPr lang="zh-CN" altLang="en-US" dirty="0"/>
              <a:t>劳动保护、劳动条件和职业危害防护</a:t>
            </a:r>
            <a:endParaRPr lang="zh-CN" altLang="en-US" dirty="0"/>
          </a:p>
        </p:txBody>
      </p:sp>
      <p:sp>
        <p:nvSpPr>
          <p:cNvPr id="34" name="标题 1"/>
          <p:cNvSpPr txBox="1"/>
          <p:nvPr/>
        </p:nvSpPr>
        <p:spPr>
          <a:xfrm>
            <a:off x="10416196" y="3698851"/>
            <a:ext cx="1749668" cy="438829"/>
          </a:xfrm>
          <a:prstGeom prst="roundRect">
            <a:avLst>
              <a:gd name="adj" fmla="val 50000"/>
            </a:avLst>
          </a:prstGeom>
          <a:solidFill>
            <a:schemeClr val="accent1"/>
          </a:soli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35" name="标题 1"/>
          <p:cNvSpPr txBox="1"/>
          <p:nvPr/>
        </p:nvSpPr>
        <p:spPr>
          <a:xfrm>
            <a:off x="10977675" y="3712391"/>
            <a:ext cx="500742" cy="438828"/>
          </a:xfrm>
          <a:prstGeom prst="rect">
            <a:avLst/>
          </a:prstGeom>
          <a:noFill/>
          <a:ln>
            <a:noFill/>
          </a:ln>
        </p:spPr>
        <p:txBody>
          <a:bodyPr vert="horz" wrap="square" lIns="0" tIns="0" rIns="0" bIns="0" rtlCol="0" anchor="ctr"/>
          <a:lstStyle/>
          <a:p>
            <a:pPr algn="ctr">
              <a:lnSpc>
                <a:spcPct val="100000"/>
              </a:lnSpc>
            </a:pPr>
            <a:r>
              <a:rPr kumimoji="1" lang="en-US" altLang="zh-CN" sz="1800" dirty="0">
                <a:ln w="12700">
                  <a:noFill/>
                </a:ln>
                <a:solidFill>
                  <a:srgbClr val="FFFFFF">
                    <a:alpha val="100000"/>
                  </a:srgbClr>
                </a:solidFill>
                <a:latin typeface="OPPOSans H" panose="00020600040101010101" charset="-122"/>
                <a:ea typeface="OPPOSans H" panose="00020600040101010101" charset="-122"/>
                <a:cs typeface="OPPOSans H" panose="00020600040101010101" charset="-122"/>
              </a:rPr>
              <a:t>0</a:t>
            </a:r>
            <a:r>
              <a:rPr kumimoji="1" lang="en-US" altLang="zh-CN" dirty="0">
                <a:ln w="12700">
                  <a:noFill/>
                </a:ln>
                <a:solidFill>
                  <a:srgbClr val="FFFFFF">
                    <a:alpha val="100000"/>
                  </a:srgbClr>
                </a:solidFill>
                <a:latin typeface="OPPOSans H" panose="00020600040101010101" charset="-122"/>
                <a:ea typeface="OPPOSans H" panose="00020600040101010101" charset="-122"/>
                <a:cs typeface="OPPOSans H" panose="00020600040101010101" charset="-122"/>
              </a:rPr>
              <a:t>9</a:t>
            </a:r>
            <a:endParaRPr kumimoji="1" lang="zh-CN" altLang="en-US" dirty="0"/>
          </a:p>
        </p:txBody>
      </p:sp>
      <p:sp>
        <p:nvSpPr>
          <p:cNvPr id="36" name="文本框 35"/>
          <p:cNvSpPr txBox="1"/>
          <p:nvPr/>
        </p:nvSpPr>
        <p:spPr>
          <a:xfrm>
            <a:off x="10384209" y="4324583"/>
            <a:ext cx="1742186" cy="646331"/>
          </a:xfrm>
          <a:prstGeom prst="rect">
            <a:avLst/>
          </a:prstGeom>
          <a:noFill/>
        </p:spPr>
        <p:txBody>
          <a:bodyPr wrap="square" rtlCol="0">
            <a:spAutoFit/>
          </a:bodyPr>
          <a:lstStyle/>
          <a:p>
            <a:r>
              <a:rPr lang="zh-CN" altLang="en-US" dirty="0"/>
              <a:t>法律法规规定的其他事项</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5400000">
            <a:off x="833327" y="2297434"/>
            <a:ext cx="2449935" cy="2263372"/>
          </a:xfrm>
          <a:custGeom>
            <a:avLst/>
            <a:gdLst>
              <a:gd name="connsiteX0" fmla="*/ 0 w 3290879"/>
              <a:gd name="connsiteY0" fmla="*/ 3040277 h 3040277"/>
              <a:gd name="connsiteX1" fmla="*/ 0 w 3290879"/>
              <a:gd name="connsiteY1" fmla="*/ 0 h 3040277"/>
              <a:gd name="connsiteX2" fmla="*/ 2704714 w 3290879"/>
              <a:gd name="connsiteY2" fmla="*/ 0 h 3040277"/>
              <a:gd name="connsiteX3" fmla="*/ 3290879 w 3290879"/>
              <a:gd name="connsiteY3" fmla="*/ 1520139 h 3040277"/>
              <a:gd name="connsiteX4" fmla="*/ 2704714 w 3290879"/>
              <a:gd name="connsiteY4" fmla="*/ 3040277 h 3040277"/>
            </a:gdLst>
            <a:ahLst/>
            <a:cxnLst/>
            <a:rect l="l" t="t" r="r" b="b"/>
            <a:pathLst>
              <a:path w="3290879" h="3040277">
                <a:moveTo>
                  <a:pt x="0" y="3040277"/>
                </a:moveTo>
                <a:lnTo>
                  <a:pt x="0" y="0"/>
                </a:lnTo>
                <a:lnTo>
                  <a:pt x="2704714" y="0"/>
                </a:lnTo>
                <a:lnTo>
                  <a:pt x="3290879" y="1520139"/>
                </a:lnTo>
                <a:lnTo>
                  <a:pt x="2704714" y="3040277"/>
                </a:lnTo>
                <a:close/>
              </a:path>
            </a:pathLst>
          </a:custGeom>
          <a:solidFill>
            <a:schemeClr val="bg1"/>
          </a:solidFill>
          <a:ln w="38100" cap="sq">
            <a:solidFill>
              <a:schemeClr val="accent1"/>
            </a:solidFill>
            <a:miter/>
          </a:ln>
          <a:effectLst>
            <a:outerShdw blurRad="317500" dist="444500" dir="5400000" sx="90000" sy="90000" algn="tl" rotWithShape="0">
              <a:schemeClr val="accent1">
                <a:alpha val="1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rot="5400000">
            <a:off x="4697499" y="3145774"/>
            <a:ext cx="2449935" cy="2263372"/>
          </a:xfrm>
          <a:custGeom>
            <a:avLst/>
            <a:gdLst>
              <a:gd name="connsiteX0" fmla="*/ 0 w 3290879"/>
              <a:gd name="connsiteY0" fmla="*/ 3040277 h 3040277"/>
              <a:gd name="connsiteX1" fmla="*/ 0 w 3290879"/>
              <a:gd name="connsiteY1" fmla="*/ 0 h 3040277"/>
              <a:gd name="connsiteX2" fmla="*/ 2704714 w 3290879"/>
              <a:gd name="connsiteY2" fmla="*/ 0 h 3040277"/>
              <a:gd name="connsiteX3" fmla="*/ 3290879 w 3290879"/>
              <a:gd name="connsiteY3" fmla="*/ 1520139 h 3040277"/>
              <a:gd name="connsiteX4" fmla="*/ 2704714 w 3290879"/>
              <a:gd name="connsiteY4" fmla="*/ 3040277 h 3040277"/>
            </a:gdLst>
            <a:ahLst/>
            <a:cxnLst/>
            <a:rect l="l" t="t" r="r" b="b"/>
            <a:pathLst>
              <a:path w="3290879" h="3040277">
                <a:moveTo>
                  <a:pt x="0" y="3040277"/>
                </a:moveTo>
                <a:lnTo>
                  <a:pt x="0" y="0"/>
                </a:lnTo>
                <a:lnTo>
                  <a:pt x="2704714" y="0"/>
                </a:lnTo>
                <a:lnTo>
                  <a:pt x="3290879" y="1520139"/>
                </a:lnTo>
                <a:lnTo>
                  <a:pt x="2704714" y="3040277"/>
                </a:lnTo>
                <a:close/>
              </a:path>
            </a:pathLst>
          </a:custGeom>
          <a:solidFill>
            <a:schemeClr val="bg1"/>
          </a:solidFill>
          <a:ln w="38100" cap="sq">
            <a:solidFill>
              <a:schemeClr val="accent1"/>
            </a:solidFill>
            <a:miter/>
          </a:ln>
          <a:effectLst>
            <a:outerShdw blurRad="317500" dist="444500" dir="5400000" sx="90000" sy="90000" algn="tl" rotWithShape="0">
              <a:schemeClr val="accent1">
                <a:alpha val="1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rot="5400000">
            <a:off x="7989042" y="2393938"/>
            <a:ext cx="2449935" cy="2263372"/>
          </a:xfrm>
          <a:custGeom>
            <a:avLst/>
            <a:gdLst>
              <a:gd name="connsiteX0" fmla="*/ 0 w 3290879"/>
              <a:gd name="connsiteY0" fmla="*/ 3040277 h 3040277"/>
              <a:gd name="connsiteX1" fmla="*/ 0 w 3290879"/>
              <a:gd name="connsiteY1" fmla="*/ 0 h 3040277"/>
              <a:gd name="connsiteX2" fmla="*/ 2704714 w 3290879"/>
              <a:gd name="connsiteY2" fmla="*/ 0 h 3040277"/>
              <a:gd name="connsiteX3" fmla="*/ 3290879 w 3290879"/>
              <a:gd name="connsiteY3" fmla="*/ 1520139 h 3040277"/>
              <a:gd name="connsiteX4" fmla="*/ 2704714 w 3290879"/>
              <a:gd name="connsiteY4" fmla="*/ 3040277 h 3040277"/>
            </a:gdLst>
            <a:ahLst/>
            <a:cxnLst/>
            <a:rect l="l" t="t" r="r" b="b"/>
            <a:pathLst>
              <a:path w="3290879" h="3040277">
                <a:moveTo>
                  <a:pt x="0" y="3040277"/>
                </a:moveTo>
                <a:lnTo>
                  <a:pt x="0" y="0"/>
                </a:lnTo>
                <a:lnTo>
                  <a:pt x="2704714" y="0"/>
                </a:lnTo>
                <a:lnTo>
                  <a:pt x="3290879" y="1520139"/>
                </a:lnTo>
                <a:lnTo>
                  <a:pt x="2704714" y="3040277"/>
                </a:lnTo>
                <a:close/>
              </a:path>
            </a:pathLst>
          </a:custGeom>
          <a:solidFill>
            <a:schemeClr val="bg1"/>
          </a:solidFill>
          <a:ln w="38100" cap="sq">
            <a:solidFill>
              <a:schemeClr val="accent1"/>
            </a:solidFill>
            <a:miter/>
          </a:ln>
          <a:effectLst>
            <a:outerShdw blurRad="317500" dist="444500" dir="5400000" sx="90000" sy="90000" algn="tl" rotWithShape="0">
              <a:schemeClr val="accent1">
                <a:alpha val="1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a:off x="1063034" y="2408534"/>
            <a:ext cx="1941845" cy="1907256"/>
          </a:xfrm>
          <a:prstGeom prst="rect">
            <a:avLst/>
          </a:prstGeom>
          <a:noFill/>
          <a:ln w="12700" cap="sq">
            <a:noFill/>
            <a:miter/>
          </a:ln>
        </p:spPr>
        <p:txBody>
          <a:bodyPr vert="horz" wrap="square" lIns="0" tIns="0" rIns="0" bIns="0" rtlCol="0" anchor="t"/>
          <a:lstStyle/>
          <a:p>
            <a:pPr algn="ctr">
              <a:lnSpc>
                <a:spcPct val="150000"/>
              </a:lnSpc>
            </a:pPr>
            <a:r>
              <a:rPr kumimoji="1" lang="en-US" altLang="zh-CN" sz="1600" dirty="0" err="1">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试用期</a:t>
            </a:r>
            <a:endParaRPr kumimoji="1" lang="zh-CN" altLang="en-US" sz="1600" dirty="0"/>
          </a:p>
        </p:txBody>
      </p:sp>
      <p:sp>
        <p:nvSpPr>
          <p:cNvPr id="9" name="标题 1"/>
          <p:cNvSpPr txBox="1"/>
          <p:nvPr/>
        </p:nvSpPr>
        <p:spPr>
          <a:xfrm>
            <a:off x="4951543" y="3389430"/>
            <a:ext cx="1941845" cy="1869156"/>
          </a:xfrm>
          <a:prstGeom prst="rect">
            <a:avLst/>
          </a:prstGeom>
          <a:noFill/>
          <a:ln w="12700" cap="sq">
            <a:noFill/>
            <a:miter/>
          </a:ln>
        </p:spPr>
        <p:txBody>
          <a:bodyPr vert="horz" wrap="square" lIns="0" tIns="0" rIns="0" bIns="0" rtlCol="0" anchor="t"/>
          <a:lstStyle/>
          <a:p>
            <a:pPr algn="ctr">
              <a:lnSpc>
                <a:spcPct val="150000"/>
              </a:lnSpc>
            </a:pPr>
            <a:r>
              <a:rPr kumimoji="1" lang="en-US" altLang="zh-CN" dirty="0" err="1">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服务期</a:t>
            </a:r>
            <a:endParaRPr kumimoji="1" lang="zh-CN" altLang="en-US" dirty="0"/>
          </a:p>
        </p:txBody>
      </p:sp>
      <p:sp>
        <p:nvSpPr>
          <p:cNvPr id="10" name="标题 1"/>
          <p:cNvSpPr txBox="1"/>
          <p:nvPr/>
        </p:nvSpPr>
        <p:spPr>
          <a:xfrm>
            <a:off x="8243085" y="2542211"/>
            <a:ext cx="1941845" cy="1907256"/>
          </a:xfrm>
          <a:prstGeom prst="rect">
            <a:avLst/>
          </a:prstGeom>
          <a:noFill/>
          <a:ln w="12700" cap="sq">
            <a:noFill/>
            <a:miter/>
          </a:ln>
        </p:spPr>
        <p:txBody>
          <a:bodyPr vert="horz" wrap="square" lIns="0" tIns="0" rIns="0" bIns="0" rtlCol="0" anchor="t"/>
          <a:lstStyle/>
          <a:p>
            <a:pPr algn="ctr">
              <a:lnSpc>
                <a:spcPct val="150000"/>
              </a:lnSpc>
            </a:pPr>
            <a:r>
              <a:rPr kumimoji="1" lang="en-US" altLang="zh-CN" dirty="0" err="1">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保守商业秘密和</a:t>
            </a:r>
            <a:endParaRPr kumimoji="1" lang="en-US" altLang="zh-CN"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ctr">
              <a:lnSpc>
                <a:spcPct val="150000"/>
              </a:lnSpc>
            </a:pPr>
            <a:r>
              <a:rPr kumimoji="1" lang="en-US" altLang="zh-CN" dirty="0" err="1">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竞业限制</a:t>
            </a:r>
            <a:endParaRPr kumimoji="1" lang="zh-CN" altLang="en-US" dirty="0"/>
          </a:p>
        </p:txBody>
      </p:sp>
      <p:sp>
        <p:nvSpPr>
          <p:cNvPr id="11" name="标题 1"/>
          <p:cNvSpPr txBox="1"/>
          <p:nvPr/>
        </p:nvSpPr>
        <p:spPr>
          <a:xfrm>
            <a:off x="8082322" y="2300656"/>
            <a:ext cx="2263373" cy="107878"/>
          </a:xfrm>
          <a:prstGeom prst="rect">
            <a:avLst/>
          </a:prstGeom>
          <a:gradFill>
            <a:gsLst>
              <a:gs pos="29000">
                <a:schemeClr val="accent1"/>
              </a:gs>
              <a:gs pos="86000">
                <a:schemeClr val="accent1">
                  <a:lumMod val="75000"/>
                </a:schemeClr>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2" name="标题 1"/>
          <p:cNvSpPr txBox="1"/>
          <p:nvPr/>
        </p:nvSpPr>
        <p:spPr>
          <a:xfrm>
            <a:off x="4819938" y="3037711"/>
            <a:ext cx="2263373" cy="107878"/>
          </a:xfrm>
          <a:prstGeom prst="rect">
            <a:avLst/>
          </a:prstGeom>
          <a:gradFill>
            <a:gsLst>
              <a:gs pos="29000">
                <a:schemeClr val="accent1"/>
              </a:gs>
              <a:gs pos="86000">
                <a:schemeClr val="accent1">
                  <a:lumMod val="75000"/>
                </a:schemeClr>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3" name="标题 1"/>
          <p:cNvSpPr txBox="1"/>
          <p:nvPr/>
        </p:nvSpPr>
        <p:spPr>
          <a:xfrm>
            <a:off x="926606" y="2192778"/>
            <a:ext cx="2263373" cy="107878"/>
          </a:xfrm>
          <a:prstGeom prst="rect">
            <a:avLst/>
          </a:prstGeom>
          <a:gradFill>
            <a:gsLst>
              <a:gs pos="29000">
                <a:schemeClr val="accent1"/>
              </a:gs>
              <a:gs pos="86000">
                <a:schemeClr val="accent1">
                  <a:lumMod val="75000"/>
                </a:schemeClr>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5"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a:off x="602775" y="1018158"/>
            <a:ext cx="7780158" cy="432000"/>
          </a:xfrm>
          <a:prstGeom prst="rect">
            <a:avLst/>
          </a:prstGeom>
          <a:noFill/>
          <a:ln cap="sq">
            <a:noFill/>
          </a:ln>
        </p:spPr>
        <p:txBody>
          <a:bodyPr vert="horz" wrap="square" lIns="0" tIns="0" rIns="0" bIns="0" rtlCol="0" anchor="ctr"/>
          <a:lstStyle/>
          <a:p>
            <a:pPr algn="l">
              <a:lnSpc>
                <a:spcPct val="150000"/>
              </a:lnSpc>
            </a:pP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（二）</a:t>
            </a:r>
            <a:r>
              <a:rPr kumimoji="1" lang="en-US" altLang="zh-CN" sz="32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劳动合同约定条款</a:t>
            </a:r>
            <a:endParaRPr kumimoji="1" lang="zh-CN" altLang="en-US" dirty="0"/>
          </a:p>
        </p:txBody>
      </p:sp>
      <p:sp>
        <p:nvSpPr>
          <p:cNvPr id="17"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8" name="标题 1"/>
          <p:cNvSpPr txBox="1"/>
          <p:nvPr/>
        </p:nvSpPr>
        <p:spPr>
          <a:xfrm>
            <a:off x="623557" y="227685"/>
            <a:ext cx="7780158" cy="432000"/>
          </a:xfrm>
          <a:prstGeom prst="rect">
            <a:avLst/>
          </a:prstGeom>
          <a:noFill/>
          <a:ln cap="sq">
            <a:noFill/>
          </a:ln>
        </p:spPr>
        <p:txBody>
          <a:bodyPr vert="horz" wrap="square" lIns="0" tIns="0" rIns="0" bIns="0" rtlCol="0" anchor="ctr"/>
          <a:lstStyle/>
          <a:p>
            <a:pPr algn="l">
              <a:lnSpc>
                <a:spcPct val="150000"/>
              </a:lnSpc>
            </a:pP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二、</a:t>
            </a:r>
            <a:r>
              <a:rPr kumimoji="1" lang="en-US" altLang="zh-CN" sz="32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劳动合同的订立</a:t>
            </a:r>
            <a:endParaRPr kumimoji="1" lang="zh-CN" altLang="en-US" dirty="0"/>
          </a:p>
        </p:txBody>
      </p:sp>
      <p:pic>
        <p:nvPicPr>
          <p:cNvPr id="3" name="图片 2"/>
          <p:cNvPicPr>
            <a:picLocks noChangeAspect="1"/>
          </p:cNvPicPr>
          <p:nvPr/>
        </p:nvPicPr>
        <p:blipFill>
          <a:blip r:embed="rId1"/>
          <a:stretch>
            <a:fillRect/>
          </a:stretch>
        </p:blipFill>
        <p:spPr>
          <a:xfrm>
            <a:off x="9195019" y="4728037"/>
            <a:ext cx="2894734" cy="2046278"/>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4147457" y="4915807"/>
            <a:ext cx="3884386" cy="3884386"/>
          </a:xfrm>
          <a:prstGeom prst="donut">
            <a:avLst>
              <a:gd name="adj" fmla="val 18765"/>
            </a:avLst>
          </a:prstGeom>
          <a:solidFill>
            <a:schemeClr val="accent1">
              <a:lumMod val="20000"/>
              <a:lumOff val="80000"/>
              <a:alpha val="20000"/>
            </a:schemeClr>
          </a:solidFill>
          <a:ln w="12700" cap="sq">
            <a:solidFill>
              <a:schemeClr val="accent1">
                <a:lumMod val="20000"/>
                <a:lumOff val="80000"/>
                <a:alpha val="100000"/>
              </a:schemeClr>
            </a:solid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1076224" y="2256769"/>
            <a:ext cx="4522268" cy="3206396"/>
          </a:xfrm>
          <a:prstGeom prst="roundRect">
            <a:avLst>
              <a:gd name="adj" fmla="val 5292"/>
            </a:avLst>
          </a:prstGeom>
          <a:gradFill>
            <a:gsLst>
              <a:gs pos="0">
                <a:schemeClr val="bg1"/>
              </a:gs>
              <a:gs pos="95000">
                <a:schemeClr val="accent1">
                  <a:lumMod val="60000"/>
                  <a:lumOff val="40000"/>
                  <a:alpha val="5000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1076224" y="1618357"/>
            <a:ext cx="4522268" cy="673154"/>
          </a:xfrm>
          <a:prstGeom prst="roundRect">
            <a:avLst>
              <a:gd name="adj" fmla="val 6789"/>
            </a:avLst>
          </a:prstGeom>
          <a:gradFill>
            <a:gsLst>
              <a:gs pos="0">
                <a:schemeClr val="accent1"/>
              </a:gs>
              <a:gs pos="95000">
                <a:schemeClr val="accent1"/>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a:off x="2822839" y="4761366"/>
            <a:ext cx="1003634" cy="1003634"/>
          </a:xfrm>
          <a:prstGeom prst="ellipse">
            <a:avLst/>
          </a:prstGeom>
          <a:solidFill>
            <a:schemeClr val="bg1"/>
          </a:solidFill>
          <a:ln w="12700" cap="sq">
            <a:noFill/>
            <a:miter/>
          </a:ln>
          <a:effectLst>
            <a:outerShdw blurRad="127000" dist="50800" dir="2700000" algn="tl" rotWithShape="0">
              <a:schemeClr val="accent1">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a:off x="3068147" y="5006674"/>
            <a:ext cx="513019" cy="513019"/>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chemeClr val="accent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8" name="标题 1"/>
          <p:cNvSpPr txBox="1"/>
          <p:nvPr/>
        </p:nvSpPr>
        <p:spPr>
          <a:xfrm>
            <a:off x="1337415" y="2256770"/>
            <a:ext cx="3974482" cy="2359618"/>
          </a:xfrm>
          <a:prstGeom prst="rect">
            <a:avLst/>
          </a:prstGeom>
          <a:noFill/>
          <a:ln>
            <a:noFill/>
          </a:ln>
        </p:spPr>
        <p:txBody>
          <a:bodyPr vert="horz" wrap="square" lIns="0" tIns="0" rIns="0" bIns="0" rtlCol="0" anchor="t"/>
          <a:lstStyle/>
          <a:p>
            <a:pPr>
              <a:lnSpc>
                <a:spcPct val="150000"/>
              </a:lnSpc>
            </a:pPr>
            <a:r>
              <a:rPr kumimoji="1" lang="en-US" altLang="zh-CN"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指劳动合同生效后,双方当事人按照劳动合同的约定</a:t>
            </a:r>
            <a:r>
              <a:rPr kumimoji="1" lang="en-US" altLang="zh-CN"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完成各自承担的义务和实现各自享受的权利，使双方当事人订立合同的目的得以实现的法律行为</a:t>
            </a:r>
            <a:r>
              <a:rPr kumimoji="1" lang="en-US" altLang="zh-CN"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dirty="0"/>
          </a:p>
        </p:txBody>
      </p:sp>
      <p:sp>
        <p:nvSpPr>
          <p:cNvPr id="9" name="标题 1"/>
          <p:cNvSpPr txBox="1"/>
          <p:nvPr/>
        </p:nvSpPr>
        <p:spPr>
          <a:xfrm>
            <a:off x="1337415" y="1629546"/>
            <a:ext cx="3897313" cy="673154"/>
          </a:xfrm>
          <a:prstGeom prst="rect">
            <a:avLst/>
          </a:prstGeom>
          <a:noFill/>
          <a:ln>
            <a:noFill/>
          </a:ln>
        </p:spPr>
        <p:txBody>
          <a:bodyPr vert="horz" wrap="square" lIns="0" tIns="0" rIns="0" bIns="0" rtlCol="0" anchor="ctr"/>
          <a:lstStyle/>
          <a:p>
            <a:pPr algn="ctr">
              <a:lnSpc>
                <a:spcPct val="130000"/>
              </a:lnSpc>
            </a:pPr>
            <a:r>
              <a:rPr kumimoji="1" lang="en-US" altLang="zh-CN" sz="2000" dirty="0" err="1">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劳动合同的履行</a:t>
            </a:r>
            <a:endParaRPr kumimoji="1" lang="zh-CN" altLang="en-US" sz="2000" dirty="0"/>
          </a:p>
        </p:txBody>
      </p:sp>
      <p:sp>
        <p:nvSpPr>
          <p:cNvPr id="10" name="标题 1"/>
          <p:cNvSpPr txBox="1"/>
          <p:nvPr/>
        </p:nvSpPr>
        <p:spPr>
          <a:xfrm>
            <a:off x="6625274" y="2264406"/>
            <a:ext cx="4522268" cy="3206396"/>
          </a:xfrm>
          <a:prstGeom prst="roundRect">
            <a:avLst>
              <a:gd name="adj" fmla="val 5292"/>
            </a:avLst>
          </a:prstGeom>
          <a:gradFill>
            <a:gsLst>
              <a:gs pos="0">
                <a:schemeClr val="bg1"/>
              </a:gs>
              <a:gs pos="95000">
                <a:schemeClr val="accent1">
                  <a:lumMod val="60000"/>
                  <a:lumOff val="40000"/>
                  <a:alpha val="5000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a:off x="6625274" y="1579798"/>
            <a:ext cx="4522268" cy="673154"/>
          </a:xfrm>
          <a:prstGeom prst="roundRect">
            <a:avLst>
              <a:gd name="adj" fmla="val 6789"/>
            </a:avLst>
          </a:prstGeom>
          <a:gradFill>
            <a:gsLst>
              <a:gs pos="0">
                <a:schemeClr val="accent1"/>
              </a:gs>
              <a:gs pos="95000">
                <a:schemeClr val="accent1"/>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a:off x="8352826" y="4761366"/>
            <a:ext cx="1003634" cy="1003634"/>
          </a:xfrm>
          <a:prstGeom prst="ellipse">
            <a:avLst/>
          </a:prstGeom>
          <a:solidFill>
            <a:schemeClr val="bg1"/>
          </a:solidFill>
          <a:ln w="12700" cap="sq">
            <a:noFill/>
            <a:miter/>
          </a:ln>
          <a:effectLst>
            <a:outerShdw blurRad="127000" dist="50800" dir="2700000" algn="tl" rotWithShape="0">
              <a:schemeClr val="accent1">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6674716" y="2256770"/>
            <a:ext cx="4242666" cy="2359618"/>
          </a:xfrm>
          <a:prstGeom prst="rect">
            <a:avLst/>
          </a:prstGeom>
          <a:noFill/>
          <a:ln>
            <a:noFill/>
          </a:ln>
        </p:spPr>
        <p:txBody>
          <a:bodyPr vert="horz" wrap="square" lIns="0" tIns="0" rIns="0" bIns="0" rtlCol="0" anchor="t"/>
          <a:lstStyle/>
          <a:p>
            <a:pPr>
              <a:lnSpc>
                <a:spcPct val="150000"/>
              </a:lnSpc>
            </a:pPr>
            <a:r>
              <a:rPr kumimoji="1" lang="en-US" altLang="zh-CN"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指在劳动合同成立以后,尚未履行或者尚未完全履行前</a:t>
            </a:r>
            <a:r>
              <a:rPr kumimoji="1" lang="en-US" altLang="zh-CN"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当事人根据主客观情况的变化,依照法律规定的条件和程序,对合同的内容进行修改或者补充的法律行为</a:t>
            </a:r>
            <a:r>
              <a:rPr kumimoji="1" lang="en-US" altLang="zh-CN"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用人单位与劳动者协商一致,可以变更劳动合同约定的内容。变更劳动合同,应当采用书面形式</a:t>
            </a:r>
            <a:r>
              <a:rPr kumimoji="1" lang="en-US" altLang="zh-CN"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dirty="0"/>
          </a:p>
        </p:txBody>
      </p:sp>
      <p:sp>
        <p:nvSpPr>
          <p:cNvPr id="14" name="标题 1"/>
          <p:cNvSpPr txBox="1"/>
          <p:nvPr/>
        </p:nvSpPr>
        <p:spPr>
          <a:xfrm>
            <a:off x="6868260" y="1542361"/>
            <a:ext cx="3897313" cy="673154"/>
          </a:xfrm>
          <a:prstGeom prst="rect">
            <a:avLst/>
          </a:prstGeom>
          <a:noFill/>
          <a:ln>
            <a:noFill/>
          </a:ln>
        </p:spPr>
        <p:txBody>
          <a:bodyPr vert="horz" wrap="square" lIns="0" tIns="0" rIns="0" bIns="0" rtlCol="0" anchor="ctr"/>
          <a:lstStyle/>
          <a:p>
            <a:pPr algn="ctr">
              <a:lnSpc>
                <a:spcPct val="130000"/>
              </a:lnSpc>
            </a:pPr>
            <a:r>
              <a:rPr kumimoji="1" lang="en-US" altLang="zh-CN" sz="2000" dirty="0" err="1">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劳动合同的变更</a:t>
            </a:r>
            <a:endParaRPr kumimoji="1" lang="zh-CN" altLang="en-US" sz="2000" dirty="0"/>
          </a:p>
        </p:txBody>
      </p:sp>
      <p:sp>
        <p:nvSpPr>
          <p:cNvPr id="15" name="标题 1"/>
          <p:cNvSpPr txBox="1"/>
          <p:nvPr/>
        </p:nvSpPr>
        <p:spPr>
          <a:xfrm flipH="1" flipV="1">
            <a:off x="8589582" y="5006673"/>
            <a:ext cx="530123" cy="513020"/>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chemeClr val="accent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6" name="标题 1"/>
          <p:cNvSpPr txBox="1"/>
          <p:nvPr/>
        </p:nvSpPr>
        <p:spPr>
          <a:xfrm>
            <a:off x="11505779" y="2928438"/>
            <a:ext cx="1372441" cy="1372441"/>
          </a:xfrm>
          <a:prstGeom prst="donut">
            <a:avLst>
              <a:gd name="adj" fmla="val 18765"/>
            </a:avLst>
          </a:prstGeom>
          <a:solidFill>
            <a:schemeClr val="accent1">
              <a:lumMod val="20000"/>
              <a:lumOff val="80000"/>
              <a:alpha val="20000"/>
            </a:schemeClr>
          </a:solidFill>
          <a:ln w="12700" cap="sq">
            <a:solidFill>
              <a:schemeClr val="accent1">
                <a:lumMod val="20000"/>
                <a:lumOff val="80000"/>
              </a:schemeClr>
            </a:solidFill>
            <a:miter/>
          </a:ln>
        </p:spPr>
        <p:txBody>
          <a:bodyPr vert="horz" wrap="square" lIns="91440" tIns="45720" rIns="91440" bIns="45720" rtlCol="0" anchor="ctr"/>
          <a:lstStyle/>
          <a:p>
            <a:pPr algn="ctr">
              <a:lnSpc>
                <a:spcPct val="110000"/>
              </a:lnSpc>
            </a:pPr>
            <a:endParaRPr kumimoji="1" lang="zh-CN" altLang="en-US"/>
          </a:p>
        </p:txBody>
      </p:sp>
      <p:sp>
        <p:nvSpPr>
          <p:cNvPr id="17"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a:off x="809424" y="875643"/>
            <a:ext cx="7780158" cy="432000"/>
          </a:xfrm>
          <a:prstGeom prst="rect">
            <a:avLst/>
          </a:prstGeom>
          <a:noFill/>
          <a:ln cap="sq">
            <a:noFill/>
          </a:ln>
        </p:spPr>
        <p:txBody>
          <a:bodyPr vert="horz" wrap="square" lIns="0" tIns="0" rIns="0" bIns="0" rtlCol="0" anchor="ctr"/>
          <a:lstStyle/>
          <a:p>
            <a:pPr algn="l">
              <a:lnSpc>
                <a:spcPct val="150000"/>
              </a:lnSpc>
            </a:pP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（三）</a:t>
            </a:r>
            <a:r>
              <a:rPr kumimoji="1" lang="en-US" altLang="zh-CN" sz="32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劳动合同的履行和变更</a:t>
            </a:r>
            <a:endParaRPr kumimoji="1" lang="zh-CN" altLang="en-US" dirty="0"/>
          </a:p>
        </p:txBody>
      </p:sp>
      <p:sp>
        <p:nvSpPr>
          <p:cNvPr id="19"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20" name="标题 1"/>
          <p:cNvSpPr txBox="1"/>
          <p:nvPr/>
        </p:nvSpPr>
        <p:spPr>
          <a:xfrm>
            <a:off x="623557" y="227685"/>
            <a:ext cx="7780158" cy="432000"/>
          </a:xfrm>
          <a:prstGeom prst="rect">
            <a:avLst/>
          </a:prstGeom>
          <a:noFill/>
          <a:ln cap="sq">
            <a:noFill/>
          </a:ln>
        </p:spPr>
        <p:txBody>
          <a:bodyPr vert="horz" wrap="square" lIns="0" tIns="0" rIns="0" bIns="0" rtlCol="0" anchor="ctr"/>
          <a:lstStyle/>
          <a:p>
            <a:pPr algn="l">
              <a:lnSpc>
                <a:spcPct val="150000"/>
              </a:lnSpc>
            </a:pP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二、</a:t>
            </a:r>
            <a:r>
              <a:rPr kumimoji="1" lang="en-US" altLang="zh-CN" sz="32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劳动合同的订立</a:t>
            </a:r>
            <a:endParaRPr kumimoji="1"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p:cNvPicPr>
            <a:picLocks noChangeAspect="1"/>
          </p:cNvPicPr>
          <p:nvPr/>
        </p:nvPicPr>
        <p:blipFill>
          <a:blip r:embed="rId1"/>
          <a:srcRect/>
          <a:stretch>
            <a:fillRect/>
          </a:stretch>
        </p:blipFill>
        <p:spPr>
          <a:xfrm>
            <a:off x="0" y="0"/>
            <a:ext cx="12192000" cy="6858000"/>
          </a:xfrm>
          <a:prstGeom prst="rect">
            <a:avLst/>
          </a:prstGeom>
          <a:noFill/>
          <a:ln>
            <a:noFill/>
          </a:ln>
        </p:spPr>
      </p:pic>
      <p:sp>
        <p:nvSpPr>
          <p:cNvPr id="3" name="标题 1"/>
          <p:cNvSpPr txBox="1"/>
          <p:nvPr/>
        </p:nvSpPr>
        <p:spPr>
          <a:xfrm>
            <a:off x="382688" y="327587"/>
            <a:ext cx="11426624" cy="6083300"/>
          </a:xfrm>
          <a:prstGeom prst="roundRect">
            <a:avLst>
              <a:gd name="adj" fmla="val 6437"/>
            </a:avLst>
          </a:prstGeom>
          <a:solidFill>
            <a:schemeClr val="bg1">
              <a:alpha val="70000"/>
            </a:schemeClr>
          </a:solidFill>
          <a:ln w="12700" cap="sq">
            <a:noFill/>
            <a:miter/>
          </a:ln>
          <a:effectLst>
            <a:outerShdw blurRad="101600" sx="101000" sy="101000" algn="ctr" rotWithShape="0">
              <a:schemeClr val="tx1">
                <a:lumMod val="85000"/>
                <a:lumOff val="1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a:off x="673100" y="4402723"/>
            <a:ext cx="3666015" cy="99360"/>
          </a:xfrm>
          <a:custGeom>
            <a:avLst/>
            <a:gdLst>
              <a:gd name="connsiteX0" fmla="*/ 49680 w 3666015"/>
              <a:gd name="connsiteY0" fmla="*/ 0 h 99360"/>
              <a:gd name="connsiteX1" fmla="*/ 646702 w 3666015"/>
              <a:gd name="connsiteY1" fmla="*/ 0 h 99360"/>
              <a:gd name="connsiteX2" fmla="*/ 681831 w 3666015"/>
              <a:gd name="connsiteY2" fmla="*/ 14551 h 99360"/>
              <a:gd name="connsiteX3" fmla="*/ 693083 w 3666015"/>
              <a:gd name="connsiteY3" fmla="*/ 41716 h 99360"/>
              <a:gd name="connsiteX4" fmla="*/ 3658050 w 3666015"/>
              <a:gd name="connsiteY4" fmla="*/ 41716 h 99360"/>
              <a:gd name="connsiteX5" fmla="*/ 3666015 w 3666015"/>
              <a:gd name="connsiteY5" fmla="*/ 49681 h 99360"/>
              <a:gd name="connsiteX6" fmla="*/ 3666014 w 3666015"/>
              <a:gd name="connsiteY6" fmla="*/ 49681 h 99360"/>
              <a:gd name="connsiteX7" fmla="*/ 3658049 w 3666015"/>
              <a:gd name="connsiteY7" fmla="*/ 57646 h 99360"/>
              <a:gd name="connsiteX8" fmla="*/ 693083 w 3666015"/>
              <a:gd name="connsiteY8" fmla="*/ 57645 h 99360"/>
              <a:gd name="connsiteX9" fmla="*/ 681831 w 3666015"/>
              <a:gd name="connsiteY9" fmla="*/ 84809 h 99360"/>
              <a:gd name="connsiteX10" fmla="*/ 646702 w 3666015"/>
              <a:gd name="connsiteY10" fmla="*/ 99360 h 99360"/>
              <a:gd name="connsiteX11" fmla="*/ 49680 w 3666015"/>
              <a:gd name="connsiteY11" fmla="*/ 99360 h 99360"/>
              <a:gd name="connsiteX12" fmla="*/ 0 w 3666015"/>
              <a:gd name="connsiteY12" fmla="*/ 49680 h 99360"/>
              <a:gd name="connsiteX13" fmla="*/ 49680 w 3666015"/>
              <a:gd name="connsiteY13" fmla="*/ 0 h 99360"/>
            </a:gdLst>
            <a:ahLst/>
            <a:cxnLst/>
            <a:rect l="l" t="t" r="r" b="b"/>
            <a:pathLst>
              <a:path w="3666015" h="99360">
                <a:moveTo>
                  <a:pt x="49680" y="0"/>
                </a:moveTo>
                <a:lnTo>
                  <a:pt x="646702" y="0"/>
                </a:lnTo>
                <a:cubicBezTo>
                  <a:pt x="660421" y="0"/>
                  <a:pt x="672841" y="5561"/>
                  <a:pt x="681831" y="14551"/>
                </a:cubicBezTo>
                <a:lnTo>
                  <a:pt x="693083" y="41716"/>
                </a:lnTo>
                <a:lnTo>
                  <a:pt x="3658050" y="41716"/>
                </a:lnTo>
                <a:cubicBezTo>
                  <a:pt x="3662449" y="41716"/>
                  <a:pt x="3666015" y="45282"/>
                  <a:pt x="3666015" y="49681"/>
                </a:cubicBezTo>
                <a:lnTo>
                  <a:pt x="3666014" y="49681"/>
                </a:lnTo>
                <a:cubicBezTo>
                  <a:pt x="3666014" y="54080"/>
                  <a:pt x="3662448" y="57646"/>
                  <a:pt x="3658049" y="57646"/>
                </a:cubicBezTo>
                <a:lnTo>
                  <a:pt x="693083" y="57645"/>
                </a:lnTo>
                <a:lnTo>
                  <a:pt x="681831" y="84809"/>
                </a:lnTo>
                <a:cubicBezTo>
                  <a:pt x="672841" y="93800"/>
                  <a:pt x="660421" y="99360"/>
                  <a:pt x="646702" y="99360"/>
                </a:cubicBezTo>
                <a:lnTo>
                  <a:pt x="49680" y="99360"/>
                </a:lnTo>
                <a:cubicBezTo>
                  <a:pt x="22242" y="99360"/>
                  <a:pt x="0" y="77118"/>
                  <a:pt x="0" y="49680"/>
                </a:cubicBezTo>
                <a:cubicBezTo>
                  <a:pt x="0" y="22242"/>
                  <a:pt x="22242" y="0"/>
                  <a:pt x="49680" y="0"/>
                </a:cubicBezTo>
                <a:close/>
              </a:path>
            </a:pathLst>
          </a:custGeom>
          <a:solidFill>
            <a:schemeClr val="accent1"/>
          </a:soli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7" name="标题 1"/>
          <p:cNvSpPr txBox="1"/>
          <p:nvPr/>
        </p:nvSpPr>
        <p:spPr>
          <a:xfrm>
            <a:off x="581891" y="1747068"/>
            <a:ext cx="5595137" cy="2545015"/>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a:off x="8868415"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9" name="标题 1"/>
          <p:cNvSpPr txBox="1"/>
          <p:nvPr/>
        </p:nvSpPr>
        <p:spPr>
          <a:xfrm>
            <a:off x="8868415"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0" name="标题 1"/>
          <p:cNvSpPr txBox="1"/>
          <p:nvPr/>
        </p:nvSpPr>
        <p:spPr>
          <a:xfrm>
            <a:off x="8868415"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1" name="标题 1"/>
          <p:cNvSpPr txBox="1"/>
          <p:nvPr/>
        </p:nvSpPr>
        <p:spPr>
          <a:xfrm flipH="1" flipV="1">
            <a:off x="9004177" y="5839748"/>
            <a:ext cx="262868" cy="25438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2" name="标题 1"/>
          <p:cNvSpPr txBox="1"/>
          <p:nvPr/>
        </p:nvSpPr>
        <p:spPr>
          <a:xfrm>
            <a:off x="9926462"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23" name="标题 1"/>
          <p:cNvSpPr txBox="1"/>
          <p:nvPr/>
        </p:nvSpPr>
        <p:spPr>
          <a:xfrm>
            <a:off x="9926462"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4" name="标题 1"/>
          <p:cNvSpPr txBox="1"/>
          <p:nvPr/>
        </p:nvSpPr>
        <p:spPr>
          <a:xfrm>
            <a:off x="9926462"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5" name="标题 1"/>
          <p:cNvSpPr txBox="1"/>
          <p:nvPr/>
        </p:nvSpPr>
        <p:spPr>
          <a:xfrm>
            <a:off x="10062224" y="5839748"/>
            <a:ext cx="262868" cy="254388"/>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6" name="标题 1"/>
          <p:cNvSpPr txBox="1"/>
          <p:nvPr/>
        </p:nvSpPr>
        <p:spPr>
          <a:xfrm>
            <a:off x="10984508"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27" name="标题 1"/>
          <p:cNvSpPr txBox="1"/>
          <p:nvPr/>
        </p:nvSpPr>
        <p:spPr>
          <a:xfrm>
            <a:off x="10984508"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8" name="标题 1"/>
          <p:cNvSpPr txBox="1"/>
          <p:nvPr/>
        </p:nvSpPr>
        <p:spPr>
          <a:xfrm>
            <a:off x="10984508"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9" name="标题 1"/>
          <p:cNvSpPr txBox="1"/>
          <p:nvPr/>
        </p:nvSpPr>
        <p:spPr>
          <a:xfrm>
            <a:off x="11120270" y="5839748"/>
            <a:ext cx="262868" cy="254388"/>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30" name="标题 1"/>
          <p:cNvSpPr txBox="1"/>
          <p:nvPr/>
        </p:nvSpPr>
        <p:spPr>
          <a:xfrm>
            <a:off x="1057442" y="6116804"/>
            <a:ext cx="6287421" cy="825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a:off x="663674" y="6006164"/>
            <a:ext cx="431956" cy="229536"/>
          </a:xfrm>
          <a:custGeom>
            <a:avLst/>
            <a:gdLst>
              <a:gd name="connsiteX0" fmla="*/ 258232 w 431956"/>
              <a:gd name="connsiteY0" fmla="*/ 0 h 229536"/>
              <a:gd name="connsiteX1" fmla="*/ 345094 w 431956"/>
              <a:gd name="connsiteY1" fmla="*/ 0 h 229536"/>
              <a:gd name="connsiteX2" fmla="*/ 431956 w 431956"/>
              <a:gd name="connsiteY2" fmla="*/ 114768 h 229536"/>
              <a:gd name="connsiteX3" fmla="*/ 345094 w 431956"/>
              <a:gd name="connsiteY3" fmla="*/ 229536 h 229536"/>
              <a:gd name="connsiteX4" fmla="*/ 258232 w 431956"/>
              <a:gd name="connsiteY4" fmla="*/ 229536 h 229536"/>
              <a:gd name="connsiteX5" fmla="*/ 345094 w 431956"/>
              <a:gd name="connsiteY5" fmla="*/ 114768 h 229536"/>
              <a:gd name="connsiteX6" fmla="*/ 129116 w 431956"/>
              <a:gd name="connsiteY6" fmla="*/ 0 h 229536"/>
              <a:gd name="connsiteX7" fmla="*/ 215978 w 431956"/>
              <a:gd name="connsiteY7" fmla="*/ 0 h 229536"/>
              <a:gd name="connsiteX8" fmla="*/ 302840 w 431956"/>
              <a:gd name="connsiteY8" fmla="*/ 114768 h 229536"/>
              <a:gd name="connsiteX9" fmla="*/ 215978 w 431956"/>
              <a:gd name="connsiteY9" fmla="*/ 229536 h 229536"/>
              <a:gd name="connsiteX10" fmla="*/ 129116 w 431956"/>
              <a:gd name="connsiteY10" fmla="*/ 229536 h 229536"/>
              <a:gd name="connsiteX11" fmla="*/ 215978 w 431956"/>
              <a:gd name="connsiteY11" fmla="*/ 114768 h 229536"/>
              <a:gd name="connsiteX12" fmla="*/ 0 w 431956"/>
              <a:gd name="connsiteY12" fmla="*/ 0 h 229536"/>
              <a:gd name="connsiteX13" fmla="*/ 86862 w 431956"/>
              <a:gd name="connsiteY13" fmla="*/ 0 h 229536"/>
              <a:gd name="connsiteX14" fmla="*/ 173724 w 431956"/>
              <a:gd name="connsiteY14" fmla="*/ 114768 h 229536"/>
              <a:gd name="connsiteX15" fmla="*/ 86862 w 431956"/>
              <a:gd name="connsiteY15" fmla="*/ 229536 h 229536"/>
              <a:gd name="connsiteX16" fmla="*/ 0 w 431956"/>
              <a:gd name="connsiteY16" fmla="*/ 229536 h 229536"/>
              <a:gd name="connsiteX17" fmla="*/ 86862 w 431956"/>
              <a:gd name="connsiteY17" fmla="*/ 114768 h 229536"/>
            </a:gdLst>
            <a:ahLst/>
            <a:cxnLst/>
            <a:rect l="l" t="t" r="r" b="b"/>
            <a:pathLst>
              <a:path w="431956" h="229536">
                <a:moveTo>
                  <a:pt x="258232" y="0"/>
                </a:moveTo>
                <a:lnTo>
                  <a:pt x="345094" y="0"/>
                </a:lnTo>
                <a:lnTo>
                  <a:pt x="431956" y="114768"/>
                </a:lnTo>
                <a:lnTo>
                  <a:pt x="345094" y="229536"/>
                </a:lnTo>
                <a:lnTo>
                  <a:pt x="258232" y="229536"/>
                </a:lnTo>
                <a:lnTo>
                  <a:pt x="345094" y="114768"/>
                </a:lnTo>
                <a:close/>
                <a:moveTo>
                  <a:pt x="129116" y="0"/>
                </a:moveTo>
                <a:lnTo>
                  <a:pt x="215978" y="0"/>
                </a:lnTo>
                <a:lnTo>
                  <a:pt x="302840" y="114768"/>
                </a:lnTo>
                <a:lnTo>
                  <a:pt x="215978" y="229536"/>
                </a:lnTo>
                <a:lnTo>
                  <a:pt x="129116" y="229536"/>
                </a:lnTo>
                <a:lnTo>
                  <a:pt x="215978" y="114768"/>
                </a:lnTo>
                <a:close/>
                <a:moveTo>
                  <a:pt x="0" y="0"/>
                </a:moveTo>
                <a:lnTo>
                  <a:pt x="86862" y="0"/>
                </a:lnTo>
                <a:lnTo>
                  <a:pt x="173724" y="114768"/>
                </a:lnTo>
                <a:lnTo>
                  <a:pt x="86862" y="229536"/>
                </a:lnTo>
                <a:lnTo>
                  <a:pt x="0" y="229536"/>
                </a:lnTo>
                <a:lnTo>
                  <a:pt x="86862" y="114768"/>
                </a:lnTo>
                <a:close/>
              </a:path>
            </a:pathLst>
          </a:custGeom>
          <a:solidFill>
            <a:schemeClr val="accent1"/>
          </a:solidFill>
          <a:ln w="12700" cap="sq">
            <a:noFill/>
            <a:miter/>
          </a:ln>
          <a:effectLst>
            <a:outerShdw blurRad="101600" dist="38100" dir="10800000" algn="r" rotWithShape="0">
              <a:schemeClr val="tx1">
                <a:lumMod val="85000"/>
                <a:lumOff val="15000"/>
                <a:alpha val="3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a:off x="6467440" y="1835105"/>
            <a:ext cx="5092700" cy="3459108"/>
          </a:xfrm>
          <a:prstGeom prst="roundRect">
            <a:avLst>
              <a:gd name="adj" fmla="val 2422"/>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a:off x="6426200" y="1858075"/>
            <a:ext cx="5092700" cy="3459108"/>
          </a:xfrm>
          <a:prstGeom prst="roundRect">
            <a:avLst>
              <a:gd name="adj" fmla="val 242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a:off x="888036" y="1918299"/>
            <a:ext cx="5117375" cy="2098388"/>
          </a:xfrm>
          <a:prstGeom prst="rect">
            <a:avLst/>
          </a:prstGeom>
          <a:noFill/>
          <a:ln>
            <a:noFill/>
          </a:ln>
        </p:spPr>
        <p:txBody>
          <a:bodyPr vert="horz" wrap="square" lIns="0" tIns="0" rIns="0" bIns="0" rtlCol="0" anchor="ctr"/>
          <a:lstStyle/>
          <a:p>
            <a:pPr algn="l">
              <a:lnSpc>
                <a:spcPct val="130000"/>
              </a:lnSpc>
            </a:pPr>
            <a:r>
              <a:rPr kumimoji="1" lang="zh-CN" altLang="en-US" sz="4000" dirty="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项目七</a:t>
            </a:r>
            <a:endParaRPr kumimoji="1" lang="en-US" altLang="zh-CN" sz="4000" dirty="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a:p>
            <a:pPr algn="l">
              <a:lnSpc>
                <a:spcPct val="130000"/>
              </a:lnSpc>
            </a:pPr>
            <a:r>
              <a:rPr kumimoji="1" lang="en-US" altLang="zh-CN" sz="4000" dirty="0" err="1">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劳动合同和社会保险</a:t>
            </a:r>
            <a:endParaRPr kumimoji="1" lang="en-US" altLang="zh-CN" sz="4000" dirty="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a:p>
            <a:pPr algn="l">
              <a:lnSpc>
                <a:spcPct val="130000"/>
              </a:lnSpc>
            </a:pPr>
            <a:r>
              <a:rPr kumimoji="1" lang="en-US" altLang="zh-CN" sz="4000" dirty="0" err="1">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法律制度</a:t>
            </a:r>
            <a:endParaRPr kumimoji="1" lang="zh-CN" altLang="en-US" sz="4000" dirty="0"/>
          </a:p>
        </p:txBody>
      </p:sp>
      <p:sp>
        <p:nvSpPr>
          <p:cNvPr id="35" name="标题 1"/>
          <p:cNvSpPr txBox="1"/>
          <p:nvPr/>
        </p:nvSpPr>
        <p:spPr>
          <a:xfrm>
            <a:off x="10825642" y="1285827"/>
            <a:ext cx="693258" cy="130222"/>
          </a:xfrm>
          <a:prstGeom prst="roundRect">
            <a:avLst>
              <a:gd name="adj" fmla="val 50000"/>
            </a:avLst>
          </a:prstGeom>
          <a:gradFill>
            <a:gsLst>
              <a:gs pos="10000">
                <a:schemeClr val="accent1"/>
              </a:gs>
              <a:gs pos="100000">
                <a:schemeClr val="accent1">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a:off x="9996622" y="1285827"/>
            <a:ext cx="693258" cy="130222"/>
          </a:xfrm>
          <a:prstGeom prst="roundRect">
            <a:avLst>
              <a:gd name="adj" fmla="val 50000"/>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flipH="1" flipV="1">
            <a:off x="7298333" y="6083166"/>
            <a:ext cx="78380" cy="7838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8" name="图片"/>
          <p:cNvPicPr>
            <a:picLocks noChangeAspect="1"/>
          </p:cNvPicPr>
          <p:nvPr/>
        </p:nvPicPr>
        <p:blipFill>
          <a:blip r:embed="rId2"/>
          <a:srcRect l="7365" t="19013" r="5995" b="23271"/>
          <a:stretch>
            <a:fillRect/>
          </a:stretch>
        </p:blipFill>
        <p:spPr>
          <a:xfrm>
            <a:off x="6510410" y="1925540"/>
            <a:ext cx="4920553" cy="3277880"/>
          </a:xfrm>
          <a:custGeom>
            <a:avLst/>
            <a:gdLst>
              <a:gd name="connsiteX0" fmla="*/ 0 w 4920553"/>
              <a:gd name="connsiteY0" fmla="*/ 0 h 3277880"/>
              <a:gd name="connsiteX1" fmla="*/ 4920553 w 4920553"/>
              <a:gd name="connsiteY1" fmla="*/ 0 h 3277880"/>
              <a:gd name="connsiteX2" fmla="*/ 4920553 w 4920553"/>
              <a:gd name="connsiteY2" fmla="*/ 3277880 h 3277880"/>
              <a:gd name="connsiteX3" fmla="*/ 0 w 4920553"/>
              <a:gd name="connsiteY3" fmla="*/ 3277880 h 3277880"/>
              <a:gd name="connsiteX4" fmla="*/ 0 w 4920553"/>
              <a:gd name="connsiteY4" fmla="*/ 0 h 3277880"/>
            </a:gdLst>
            <a:ahLst/>
            <a:cxnLst/>
            <a:rect l="l" t="t" r="r" b="b"/>
            <a:pathLst>
              <a:path w="4920553" h="3277880">
                <a:moveTo>
                  <a:pt x="0" y="0"/>
                </a:moveTo>
                <a:lnTo>
                  <a:pt x="4920553" y="0"/>
                </a:lnTo>
                <a:lnTo>
                  <a:pt x="4920553" y="3277880"/>
                </a:lnTo>
                <a:lnTo>
                  <a:pt x="0" y="3277880"/>
                </a:lnTo>
                <a:lnTo>
                  <a:pt x="0" y="0"/>
                </a:lnTo>
                <a:close/>
              </a:path>
            </a:pathLst>
          </a:custGeom>
          <a:noFill/>
          <a:ln>
            <a:noFill/>
          </a:ln>
        </p:spPr>
      </p:pic>
      <p:sp>
        <p:nvSpPr>
          <p:cNvPr id="39" name="标题 1"/>
          <p:cNvSpPr txBox="1"/>
          <p:nvPr/>
        </p:nvSpPr>
        <p:spPr>
          <a:xfrm>
            <a:off x="6510410" y="1925540"/>
            <a:ext cx="4920553" cy="3277880"/>
          </a:xfrm>
          <a:prstGeom prst="rect">
            <a:avLst/>
          </a:prstGeom>
          <a:gradFill>
            <a:gsLst>
              <a:gs pos="85000">
                <a:schemeClr val="bg1">
                  <a:alpha val="0"/>
                </a:schemeClr>
              </a:gs>
              <a:gs pos="100000">
                <a:schemeClr val="bg1">
                  <a:alpha val="6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41" name="标题 1"/>
          <p:cNvSpPr txBox="1"/>
          <p:nvPr/>
        </p:nvSpPr>
        <p:spPr>
          <a:xfrm rot="-10800000">
            <a:off x="10689880" y="4553805"/>
            <a:ext cx="927100" cy="839210"/>
          </a:xfrm>
          <a:prstGeom prst="diagStripe">
            <a:avLst>
              <a:gd name="adj" fmla="val 19733"/>
            </a:avLst>
          </a:prstGeom>
          <a:gradFill>
            <a:gsLst>
              <a:gs pos="0">
                <a:schemeClr val="accent2">
                  <a:lumMod val="75000"/>
                </a:schemeClr>
              </a:gs>
              <a:gs pos="59000">
                <a:schemeClr val="accent2"/>
              </a:gs>
            </a:gsLst>
            <a:lin ang="5400000" scaled="0"/>
          </a:gradFill>
          <a:ln w="12700" cap="sq">
            <a:noFill/>
            <a:miter/>
          </a:ln>
          <a:effectLst>
            <a:outerShdw blurRad="101600" dist="38100" dir="13500000" algn="br"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2" name="标题 1"/>
          <p:cNvSpPr txBox="1"/>
          <p:nvPr/>
        </p:nvSpPr>
        <p:spPr>
          <a:xfrm rot="5400000" flipH="1">
            <a:off x="11519198" y="4509755"/>
            <a:ext cx="138724" cy="56840"/>
          </a:xfrm>
          <a:prstGeom prst="triangle">
            <a:avLst>
              <a:gd name="adj" fmla="val 375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3" name="标题 1"/>
          <p:cNvSpPr txBox="1"/>
          <p:nvPr/>
        </p:nvSpPr>
        <p:spPr>
          <a:xfrm rot="10800000" flipH="1">
            <a:off x="10583863" y="5317093"/>
            <a:ext cx="190132" cy="75921"/>
          </a:xfrm>
          <a:prstGeom prst="triangle">
            <a:avLst>
              <a:gd name="adj" fmla="val 55501"/>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4" name="标题 1"/>
          <p:cNvSpPr txBox="1"/>
          <p:nvPr/>
        </p:nvSpPr>
        <p:spPr>
          <a:xfrm>
            <a:off x="6369360" y="1780949"/>
            <a:ext cx="927100" cy="839210"/>
          </a:xfrm>
          <a:prstGeom prst="diagStripe">
            <a:avLst>
              <a:gd name="adj" fmla="val 19733"/>
            </a:avLst>
          </a:prstGeom>
          <a:gradFill>
            <a:gsLst>
              <a:gs pos="61000">
                <a:schemeClr val="accent1"/>
              </a:gs>
              <a:gs pos="100000">
                <a:schemeClr val="accent1">
                  <a:lumMod val="60000"/>
                  <a:lumOff val="40000"/>
                </a:schemeClr>
              </a:gs>
            </a:gsLst>
            <a:lin ang="5400000" scaled="0"/>
          </a:gradFill>
          <a:ln w="12700" cap="sq">
            <a:noFill/>
            <a:miter/>
          </a:ln>
          <a:effectLst>
            <a:outerShdw blurRad="101600" dist="38100" dir="2700000" algn="tl"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5" name="标题 1"/>
          <p:cNvSpPr txBox="1"/>
          <p:nvPr/>
        </p:nvSpPr>
        <p:spPr>
          <a:xfrm>
            <a:off x="7231063" y="1780949"/>
            <a:ext cx="127000" cy="54156"/>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6" name="标题 1"/>
          <p:cNvSpPr txBox="1"/>
          <p:nvPr/>
        </p:nvSpPr>
        <p:spPr>
          <a:xfrm rot="16200000">
            <a:off x="6335622" y="2604170"/>
            <a:ext cx="127000" cy="54156"/>
          </a:xfrm>
          <a:prstGeom prst="triangle">
            <a:avLst>
              <a:gd name="adj" fmla="val 625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标题 1"/>
          <p:cNvSpPr txBox="1"/>
          <p:nvPr/>
        </p:nvSpPr>
        <p:spPr>
          <a:xfrm>
            <a:off x="187038" y="1422590"/>
            <a:ext cx="4655126" cy="4728827"/>
          </a:xfrm>
          <a:custGeom>
            <a:avLst/>
            <a:gdLst>
              <a:gd name="T0" fmla="*/ 244 w 244"/>
              <a:gd name="T1" fmla="*/ 122 h 244"/>
              <a:gd name="T2" fmla="*/ 244 w 244"/>
              <a:gd name="T3" fmla="*/ 244 h 244"/>
              <a:gd name="T4" fmla="*/ 122 w 244"/>
              <a:gd name="T5" fmla="*/ 244 h 244"/>
              <a:gd name="T6" fmla="*/ 0 w 244"/>
              <a:gd name="T7" fmla="*/ 122 h 244"/>
              <a:gd name="T8" fmla="*/ 122 w 244"/>
              <a:gd name="T9" fmla="*/ 0 h 244"/>
              <a:gd name="T10" fmla="*/ 244 w 244"/>
              <a:gd name="T11" fmla="*/ 122 h 244"/>
            </a:gdLst>
            <a:ahLst/>
            <a:cxnLst/>
            <a:rect l="0" t="0" r="r" b="b"/>
            <a:pathLst>
              <a:path w="244" h="244">
                <a:moveTo>
                  <a:pt x="244" y="122"/>
                </a:moveTo>
                <a:cubicBezTo>
                  <a:pt x="244" y="244"/>
                  <a:pt x="244" y="244"/>
                  <a:pt x="244" y="244"/>
                </a:cubicBezTo>
                <a:cubicBezTo>
                  <a:pt x="122" y="244"/>
                  <a:pt x="122" y="244"/>
                  <a:pt x="122" y="244"/>
                </a:cubicBezTo>
                <a:cubicBezTo>
                  <a:pt x="54" y="244"/>
                  <a:pt x="0" y="189"/>
                  <a:pt x="0" y="122"/>
                </a:cubicBezTo>
                <a:cubicBezTo>
                  <a:pt x="0" y="54"/>
                  <a:pt x="54" y="0"/>
                  <a:pt x="122" y="0"/>
                </a:cubicBezTo>
                <a:cubicBezTo>
                  <a:pt x="189" y="0"/>
                  <a:pt x="244" y="54"/>
                  <a:pt x="244" y="122"/>
                </a:cubicBezTo>
                <a:close/>
              </a:path>
            </a:pathLst>
          </a:custGeom>
          <a:solidFill>
            <a:schemeClr val="accent1"/>
          </a:solidFill>
          <a:ln cap="sq">
            <a:noFill/>
          </a:ln>
        </p:spPr>
        <p:txBody>
          <a:bodyPr vert="horz" wrap="square" lIns="91440" tIns="45720" rIns="91440" bIns="45720" rtlCol="0" anchor="t"/>
          <a:lstStyle/>
          <a:p>
            <a:pPr algn="l">
              <a:lnSpc>
                <a:spcPct val="100000"/>
              </a:lnSpc>
            </a:pPr>
            <a:endParaRPr kumimoji="1" lang="zh-CN" altLang="en-US"/>
          </a:p>
        </p:txBody>
      </p:sp>
      <p:sp>
        <p:nvSpPr>
          <p:cNvPr id="4" name="标题 1"/>
          <p:cNvSpPr txBox="1"/>
          <p:nvPr/>
        </p:nvSpPr>
        <p:spPr>
          <a:xfrm>
            <a:off x="460806" y="1725371"/>
            <a:ext cx="10424781" cy="4123264"/>
          </a:xfrm>
          <a:custGeom>
            <a:avLst/>
            <a:gdLst>
              <a:gd name="T0" fmla="*/ 445 w 484"/>
              <a:gd name="T1" fmla="*/ 0 h 153"/>
              <a:gd name="T2" fmla="*/ 80 w 484"/>
              <a:gd name="T3" fmla="*/ 0 h 153"/>
              <a:gd name="T4" fmla="*/ 1 w 484"/>
              <a:gd name="T5" fmla="*/ 74 h 153"/>
              <a:gd name="T6" fmla="*/ 78 w 484"/>
              <a:gd name="T7" fmla="*/ 153 h 153"/>
              <a:gd name="T8" fmla="*/ 445 w 484"/>
              <a:gd name="T9" fmla="*/ 153 h 153"/>
              <a:gd name="T10" fmla="*/ 484 w 484"/>
              <a:gd name="T11" fmla="*/ 77 h 153"/>
              <a:gd name="T12" fmla="*/ 445 w 484"/>
              <a:gd name="T13" fmla="*/ 0 h 153"/>
            </a:gdLst>
            <a:ahLst/>
            <a:cxnLst/>
            <a:rect l="0" t="0" r="r" b="b"/>
            <a:pathLst>
              <a:path w="484" h="153">
                <a:moveTo>
                  <a:pt x="445" y="0"/>
                </a:moveTo>
                <a:cubicBezTo>
                  <a:pt x="80" y="0"/>
                  <a:pt x="80" y="0"/>
                  <a:pt x="80" y="0"/>
                </a:cubicBezTo>
                <a:cubicBezTo>
                  <a:pt x="38" y="0"/>
                  <a:pt x="3" y="32"/>
                  <a:pt x="1" y="74"/>
                </a:cubicBezTo>
                <a:cubicBezTo>
                  <a:pt x="0" y="117"/>
                  <a:pt x="35" y="153"/>
                  <a:pt x="78" y="153"/>
                </a:cubicBezTo>
                <a:cubicBezTo>
                  <a:pt x="445" y="153"/>
                  <a:pt x="445" y="153"/>
                  <a:pt x="445" y="153"/>
                </a:cubicBezTo>
                <a:cubicBezTo>
                  <a:pt x="484" y="77"/>
                  <a:pt x="484" y="77"/>
                  <a:pt x="484" y="77"/>
                </a:cubicBezTo>
                <a:lnTo>
                  <a:pt x="445" y="0"/>
                </a:lnTo>
                <a:close/>
              </a:path>
            </a:pathLst>
          </a:custGeom>
          <a:solidFill>
            <a:srgbClr val="FFFFFF">
              <a:alpha val="100000"/>
            </a:srgbClr>
          </a:solidFill>
          <a:ln cap="sq">
            <a:solidFill>
              <a:schemeClr val="bg1">
                <a:lumMod val="85000"/>
              </a:schemeClr>
            </a:solidFill>
          </a:ln>
          <a:effectLst>
            <a:outerShdw blurRad="762000" algn="ctr" rotWithShape="0">
              <a:srgbClr val="7F7F7F">
                <a:alpha val="10000"/>
              </a:srgbClr>
            </a:outerShdw>
          </a:effectLst>
        </p:spPr>
        <p:txBody>
          <a:bodyPr vert="horz" wrap="square" lIns="91440" tIns="45720" rIns="91440" bIns="45720" rtlCol="0" anchor="t"/>
          <a:lstStyle/>
          <a:p>
            <a:pPr algn="l">
              <a:lnSpc>
                <a:spcPct val="100000"/>
              </a:lnSpc>
            </a:pPr>
            <a:endParaRPr kumimoji="1" lang="zh-CN" altLang="en-US"/>
          </a:p>
        </p:txBody>
      </p:sp>
      <p:sp>
        <p:nvSpPr>
          <p:cNvPr id="5" name="标题 1"/>
          <p:cNvSpPr txBox="1"/>
          <p:nvPr/>
        </p:nvSpPr>
        <p:spPr>
          <a:xfrm>
            <a:off x="1169528" y="2010331"/>
            <a:ext cx="1048718" cy="1048990"/>
          </a:xfrm>
          <a:prstGeom prst="ellipse">
            <a:avLst/>
          </a:prstGeom>
          <a:solidFill>
            <a:schemeClr val="accent1"/>
          </a:solidFill>
          <a:ln w="25400" cap="flat">
            <a:noFill/>
          </a:ln>
          <a:effectLst/>
        </p:spPr>
        <p:txBody>
          <a:bodyPr vert="horz" wrap="square" lIns="182843" tIns="91422" rIns="182843" bIns="91422" rtlCol="0" anchor="ctr"/>
          <a:lstStyle/>
          <a:p>
            <a:pPr algn="ctr">
              <a:lnSpc>
                <a:spcPct val="100000"/>
              </a:lnSpc>
            </a:pPr>
            <a:endParaRPr kumimoji="1" lang="zh-CN" altLang="en-US"/>
          </a:p>
        </p:txBody>
      </p:sp>
      <p:sp>
        <p:nvSpPr>
          <p:cNvPr id="15" name="标题 1"/>
          <p:cNvSpPr txBox="1"/>
          <p:nvPr/>
        </p:nvSpPr>
        <p:spPr>
          <a:xfrm>
            <a:off x="2355130" y="1765179"/>
            <a:ext cx="3027194" cy="490305"/>
          </a:xfrm>
          <a:prstGeom prst="rect">
            <a:avLst/>
          </a:prstGeom>
          <a:noFill/>
          <a:ln>
            <a:noFill/>
          </a:ln>
        </p:spPr>
        <p:txBody>
          <a:bodyPr vert="horz" wrap="square" lIns="0" tIns="45720" rIns="0" bIns="45720" rtlCol="0" anchor="b"/>
          <a:lstStyle/>
          <a:p>
            <a:pPr>
              <a:lnSpc>
                <a:spcPct val="130000"/>
              </a:lnSpc>
            </a:pPr>
            <a:r>
              <a:rPr kumimoji="1" lang="zh-CN" altLang="en-US" dirty="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（一）</a:t>
            </a:r>
            <a:r>
              <a:rPr kumimoji="1" lang="en-US" altLang="zh-CN" dirty="0" err="1">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劳动合同的解除</a:t>
            </a:r>
            <a:endParaRPr kumimoji="1" lang="zh-CN" altLang="en-US" dirty="0"/>
          </a:p>
        </p:txBody>
      </p:sp>
      <p:sp>
        <p:nvSpPr>
          <p:cNvPr id="16" name="标题 1"/>
          <p:cNvSpPr txBox="1"/>
          <p:nvPr/>
        </p:nvSpPr>
        <p:spPr>
          <a:xfrm>
            <a:off x="2355130" y="2319784"/>
            <a:ext cx="7585505" cy="1862757"/>
          </a:xfrm>
          <a:prstGeom prst="rect">
            <a:avLst/>
          </a:prstGeom>
          <a:noFill/>
          <a:ln>
            <a:noFill/>
          </a:ln>
        </p:spPr>
        <p:txBody>
          <a:bodyPr vert="horz" wrap="square" lIns="0" tIns="0" rIns="0" bIns="0" rtlCol="0" anchor="t"/>
          <a:lstStyle/>
          <a:p>
            <a:pPr>
              <a:lnSpc>
                <a:spcPct val="150000"/>
              </a:lnSpc>
            </a:pPr>
            <a:r>
              <a:rPr kumimoji="1" lang="en-US" altLang="zh-CN" sz="1600" dirty="0" err="1">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指劳动合同订立后，履行期限届满前,因双方协商提前结束劳动关系,或因出现法定情形,一方单方通知对方结束劳动关系的法律行为</a:t>
            </a:r>
            <a:r>
              <a:rPr kumimoji="1" lang="en-US" altLang="zh-CN"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
1.协商解除
</a:t>
            </a:r>
            <a:r>
              <a:rPr kumimoji="1" lang="en-US" altLang="zh-CN" sz="1600" dirty="0" err="1">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协商解除又称合意解除、意定解除,是指劳动合同订立后,用人单位和劳动</a:t>
            </a:r>
            <a:r>
              <a:rPr kumimoji="1" lang="en-US" altLang="zh-CN"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600" dirty="0" err="1">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者因某种原因，在完全自愿的基础上协商一致，合意解除劳动合同，提前终止劳动合同的效力</a:t>
            </a:r>
            <a:r>
              <a:rPr kumimoji="1" lang="en-US" altLang="zh-CN"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
2.法定解除
法定解除是指在出现国家法律、法规或劳动合同规定的可以解除劳动合同的情形时，不需双方当事人协商同意，一方当事人即可单方提前终止合同效力。</a:t>
            </a:r>
            <a:endParaRPr kumimoji="1" lang="zh-CN" altLang="en-US" sz="1600" dirty="0"/>
          </a:p>
        </p:txBody>
      </p:sp>
      <p:sp>
        <p:nvSpPr>
          <p:cNvPr id="25" name="标题 1"/>
          <p:cNvSpPr txBox="1"/>
          <p:nvPr/>
        </p:nvSpPr>
        <p:spPr>
          <a:xfrm>
            <a:off x="1446886" y="2184932"/>
            <a:ext cx="520441" cy="490527"/>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ahLst/>
            <a:cxn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7"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29"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30" name="标题 1"/>
          <p:cNvSpPr txBox="1"/>
          <p:nvPr/>
        </p:nvSpPr>
        <p:spPr>
          <a:xfrm>
            <a:off x="602775" y="108863"/>
            <a:ext cx="7780158" cy="432000"/>
          </a:xfrm>
          <a:prstGeom prst="rect">
            <a:avLst/>
          </a:prstGeom>
          <a:noFill/>
          <a:ln cap="sq">
            <a:noFill/>
          </a:ln>
        </p:spPr>
        <p:txBody>
          <a:bodyPr vert="horz" wrap="square" lIns="0" tIns="0" rIns="0" bIns="0" rtlCol="0" anchor="ctr"/>
          <a:lstStyle/>
          <a:p>
            <a:pPr algn="l">
              <a:lnSpc>
                <a:spcPct val="150000"/>
              </a:lnSpc>
            </a:pP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五、</a:t>
            </a:r>
            <a:r>
              <a:rPr kumimoji="1" lang="en-US" altLang="zh-CN" sz="32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劳动合同的</a:t>
            </a: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解除和终止</a:t>
            </a:r>
            <a:endParaRPr kumimoji="1"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81683" y="289375"/>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a:off x="1061808" y="2101661"/>
            <a:ext cx="4225638" cy="4299410"/>
          </a:xfrm>
          <a:custGeom>
            <a:avLst/>
            <a:gdLst>
              <a:gd name="T0" fmla="*/ 244 w 244"/>
              <a:gd name="T1" fmla="*/ 122 h 244"/>
              <a:gd name="T2" fmla="*/ 244 w 244"/>
              <a:gd name="T3" fmla="*/ 244 h 244"/>
              <a:gd name="T4" fmla="*/ 122 w 244"/>
              <a:gd name="T5" fmla="*/ 244 h 244"/>
              <a:gd name="T6" fmla="*/ 0 w 244"/>
              <a:gd name="T7" fmla="*/ 122 h 244"/>
              <a:gd name="T8" fmla="*/ 122 w 244"/>
              <a:gd name="T9" fmla="*/ 0 h 244"/>
              <a:gd name="T10" fmla="*/ 244 w 244"/>
              <a:gd name="T11" fmla="*/ 122 h 244"/>
            </a:gdLst>
            <a:ahLst/>
            <a:cxnLst/>
            <a:rect l="0" t="0" r="r" b="b"/>
            <a:pathLst>
              <a:path w="244" h="244">
                <a:moveTo>
                  <a:pt x="244" y="122"/>
                </a:moveTo>
                <a:cubicBezTo>
                  <a:pt x="244" y="244"/>
                  <a:pt x="244" y="244"/>
                  <a:pt x="244" y="244"/>
                </a:cubicBezTo>
                <a:cubicBezTo>
                  <a:pt x="122" y="244"/>
                  <a:pt x="122" y="244"/>
                  <a:pt x="122" y="244"/>
                </a:cubicBezTo>
                <a:cubicBezTo>
                  <a:pt x="54" y="244"/>
                  <a:pt x="0" y="189"/>
                  <a:pt x="0" y="122"/>
                </a:cubicBezTo>
                <a:cubicBezTo>
                  <a:pt x="0" y="54"/>
                  <a:pt x="54" y="0"/>
                  <a:pt x="122" y="0"/>
                </a:cubicBezTo>
                <a:cubicBezTo>
                  <a:pt x="189" y="0"/>
                  <a:pt x="244" y="54"/>
                  <a:pt x="244" y="122"/>
                </a:cubicBezTo>
                <a:close/>
              </a:path>
            </a:pathLst>
          </a:custGeom>
          <a:solidFill>
            <a:schemeClr val="accent2"/>
          </a:solidFill>
          <a:ln cap="sq">
            <a:noFill/>
          </a:ln>
        </p:spPr>
        <p:txBody>
          <a:bodyPr vert="horz" wrap="square" lIns="91440" tIns="45720" rIns="91440" bIns="45720" rtlCol="0" anchor="t"/>
          <a:lstStyle/>
          <a:p>
            <a:pPr algn="l">
              <a:lnSpc>
                <a:spcPct val="100000"/>
              </a:lnSpc>
            </a:pPr>
            <a:endParaRPr kumimoji="1" lang="zh-CN" altLang="en-US"/>
          </a:p>
        </p:txBody>
      </p:sp>
      <p:sp>
        <p:nvSpPr>
          <p:cNvPr id="10" name="标题 1"/>
          <p:cNvSpPr txBox="1"/>
          <p:nvPr/>
        </p:nvSpPr>
        <p:spPr>
          <a:xfrm>
            <a:off x="1704927" y="2658023"/>
            <a:ext cx="8706764" cy="3029268"/>
          </a:xfrm>
          <a:custGeom>
            <a:avLst/>
            <a:gdLst>
              <a:gd name="T0" fmla="*/ 445 w 484"/>
              <a:gd name="T1" fmla="*/ 0 h 153"/>
              <a:gd name="T2" fmla="*/ 80 w 484"/>
              <a:gd name="T3" fmla="*/ 0 h 153"/>
              <a:gd name="T4" fmla="*/ 1 w 484"/>
              <a:gd name="T5" fmla="*/ 74 h 153"/>
              <a:gd name="T6" fmla="*/ 78 w 484"/>
              <a:gd name="T7" fmla="*/ 153 h 153"/>
              <a:gd name="T8" fmla="*/ 445 w 484"/>
              <a:gd name="T9" fmla="*/ 153 h 153"/>
              <a:gd name="T10" fmla="*/ 484 w 484"/>
              <a:gd name="T11" fmla="*/ 77 h 153"/>
              <a:gd name="T12" fmla="*/ 445 w 484"/>
              <a:gd name="T13" fmla="*/ 0 h 153"/>
            </a:gdLst>
            <a:ahLst/>
            <a:cxnLst/>
            <a:rect l="0" t="0" r="r" b="b"/>
            <a:pathLst>
              <a:path w="484" h="153">
                <a:moveTo>
                  <a:pt x="445" y="0"/>
                </a:moveTo>
                <a:cubicBezTo>
                  <a:pt x="80" y="0"/>
                  <a:pt x="80" y="0"/>
                  <a:pt x="80" y="0"/>
                </a:cubicBezTo>
                <a:cubicBezTo>
                  <a:pt x="38" y="0"/>
                  <a:pt x="3" y="32"/>
                  <a:pt x="1" y="74"/>
                </a:cubicBezTo>
                <a:cubicBezTo>
                  <a:pt x="0" y="117"/>
                  <a:pt x="35" y="153"/>
                  <a:pt x="78" y="153"/>
                </a:cubicBezTo>
                <a:cubicBezTo>
                  <a:pt x="445" y="153"/>
                  <a:pt x="445" y="153"/>
                  <a:pt x="445" y="153"/>
                </a:cubicBezTo>
                <a:cubicBezTo>
                  <a:pt x="484" y="77"/>
                  <a:pt x="484" y="77"/>
                  <a:pt x="484" y="77"/>
                </a:cubicBezTo>
                <a:lnTo>
                  <a:pt x="445" y="0"/>
                </a:lnTo>
                <a:close/>
              </a:path>
            </a:pathLst>
          </a:custGeom>
          <a:solidFill>
            <a:srgbClr val="FFFFFF">
              <a:alpha val="100000"/>
            </a:srgbClr>
          </a:solidFill>
          <a:ln cap="sq">
            <a:solidFill>
              <a:schemeClr val="bg1">
                <a:lumMod val="85000"/>
              </a:schemeClr>
            </a:solidFill>
          </a:ln>
          <a:effectLst>
            <a:outerShdw blurRad="762000" algn="ctr" rotWithShape="0">
              <a:srgbClr val="7F7F7F">
                <a:alpha val="10000"/>
              </a:srgbClr>
            </a:outerShdw>
          </a:effectLst>
        </p:spPr>
        <p:txBody>
          <a:bodyPr vert="horz" wrap="square" lIns="91440" tIns="45720" rIns="91440" bIns="45720" rtlCol="0" anchor="t"/>
          <a:lstStyle/>
          <a:p>
            <a:pPr algn="l">
              <a:lnSpc>
                <a:spcPct val="110000"/>
              </a:lnSpc>
            </a:pPr>
            <a:endParaRPr kumimoji="1" lang="zh-CN" altLang="en-US"/>
          </a:p>
        </p:txBody>
      </p:sp>
      <p:sp>
        <p:nvSpPr>
          <p:cNvPr id="11" name="标题 1"/>
          <p:cNvSpPr txBox="1"/>
          <p:nvPr/>
        </p:nvSpPr>
        <p:spPr>
          <a:xfrm>
            <a:off x="1991425" y="3644305"/>
            <a:ext cx="1048716" cy="1048988"/>
          </a:xfrm>
          <a:prstGeom prst="ellipse">
            <a:avLst/>
          </a:prstGeom>
          <a:solidFill>
            <a:schemeClr val="accent2"/>
          </a:solidFill>
          <a:ln w="25400" cap="flat">
            <a:noFill/>
          </a:ln>
          <a:effectLst/>
        </p:spPr>
        <p:txBody>
          <a:bodyPr vert="horz" wrap="square" lIns="182843" tIns="91422" rIns="182843" bIns="91422" rtlCol="0" anchor="ctr"/>
          <a:lstStyle/>
          <a:p>
            <a:pPr algn="ctr">
              <a:lnSpc>
                <a:spcPct val="100000"/>
              </a:lnSpc>
            </a:pPr>
            <a:endParaRPr kumimoji="1" lang="zh-CN" altLang="en-US"/>
          </a:p>
        </p:txBody>
      </p:sp>
      <p:sp>
        <p:nvSpPr>
          <p:cNvPr id="17" name="标题 1"/>
          <p:cNvSpPr txBox="1"/>
          <p:nvPr/>
        </p:nvSpPr>
        <p:spPr>
          <a:xfrm>
            <a:off x="3138756" y="2631605"/>
            <a:ext cx="3027194" cy="490305"/>
          </a:xfrm>
          <a:prstGeom prst="rect">
            <a:avLst/>
          </a:prstGeom>
          <a:noFill/>
          <a:ln>
            <a:noFill/>
          </a:ln>
        </p:spPr>
        <p:txBody>
          <a:bodyPr vert="horz" wrap="square" lIns="0" tIns="45720" rIns="0" bIns="45720" rtlCol="0" anchor="b"/>
          <a:lstStyle/>
          <a:p>
            <a:pPr>
              <a:lnSpc>
                <a:spcPct val="130000"/>
              </a:lnSpc>
            </a:pPr>
            <a:r>
              <a:rPr kumimoji="1" lang="zh-CN" altLang="en-US" sz="1600" dirty="0">
                <a:ln w="12700">
                  <a:noFill/>
                </a:ln>
                <a:solidFill>
                  <a:srgbClr val="FF72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（二）</a:t>
            </a:r>
            <a:r>
              <a:rPr kumimoji="1" lang="en-US" altLang="zh-CN" sz="1600" dirty="0" err="1">
                <a:ln w="12700">
                  <a:noFill/>
                </a:ln>
                <a:solidFill>
                  <a:srgbClr val="FF72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劳动合同的终止</a:t>
            </a:r>
            <a:endParaRPr kumimoji="1" lang="zh-CN" altLang="en-US" dirty="0"/>
          </a:p>
        </p:txBody>
      </p:sp>
      <p:sp>
        <p:nvSpPr>
          <p:cNvPr id="18" name="标题 1"/>
          <p:cNvSpPr txBox="1"/>
          <p:nvPr/>
        </p:nvSpPr>
        <p:spPr>
          <a:xfrm>
            <a:off x="3277783" y="3229138"/>
            <a:ext cx="6371908" cy="1675608"/>
          </a:xfrm>
          <a:prstGeom prst="rect">
            <a:avLst/>
          </a:prstGeom>
          <a:noFill/>
          <a:ln>
            <a:noFill/>
          </a:ln>
        </p:spPr>
        <p:txBody>
          <a:bodyPr vert="horz" wrap="square" lIns="0" tIns="0" rIns="0" bIns="0" rtlCol="0" anchor="t"/>
          <a:lstStyle/>
          <a:p>
            <a:pPr>
              <a:lnSpc>
                <a:spcPct val="150000"/>
              </a:lnSpc>
            </a:pPr>
            <a:r>
              <a:rPr kumimoji="1" lang="en-US" altLang="zh-CN" dirty="0" err="1">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是指劳动合同订立后，因出现某种法定的事实,导致用人单位与劳动者之间形成的劳动关系</a:t>
            </a:r>
            <a:r>
              <a:rPr kumimoji="1" lang="en-US" altLang="zh-CN"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dirty="0" err="1">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自动归于消灭，或导致双方劳动关系的继续履行成为不可能而不得不消灭的情形</a:t>
            </a:r>
            <a:r>
              <a:rPr kumimoji="1" lang="en-US" altLang="zh-CN" sz="8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dirty="0"/>
          </a:p>
        </p:txBody>
      </p:sp>
      <p:sp>
        <p:nvSpPr>
          <p:cNvPr id="26" name="标题 1"/>
          <p:cNvSpPr txBox="1"/>
          <p:nvPr/>
        </p:nvSpPr>
        <p:spPr>
          <a:xfrm>
            <a:off x="2271782" y="3923535"/>
            <a:ext cx="541053" cy="490527"/>
          </a:xfrm>
          <a:custGeom>
            <a:avLst/>
            <a:gdLst>
              <a:gd name="connsiteX0" fmla="*/ 351048 w 1543905"/>
              <a:gd name="connsiteY0" fmla="*/ 523317 h 1399728"/>
              <a:gd name="connsiteX1" fmla="*/ 351048 w 1543905"/>
              <a:gd name="connsiteY1" fmla="*/ 523317 h 1399728"/>
              <a:gd name="connsiteX2" fmla="*/ 351420 w 1543905"/>
              <a:gd name="connsiteY2" fmla="*/ 523503 h 1399728"/>
              <a:gd name="connsiteX3" fmla="*/ 351420 w 1543905"/>
              <a:gd name="connsiteY3" fmla="*/ 1020031 h 1399728"/>
              <a:gd name="connsiteX4" fmla="*/ 351048 w 1543905"/>
              <a:gd name="connsiteY4" fmla="*/ 1020403 h 1399728"/>
              <a:gd name="connsiteX5" fmla="*/ 163525 w 1543905"/>
              <a:gd name="connsiteY5" fmla="*/ 1020403 h 1399728"/>
              <a:gd name="connsiteX6" fmla="*/ 163153 w 1543905"/>
              <a:gd name="connsiteY6" fmla="*/ 1020031 h 1399728"/>
              <a:gd name="connsiteX7" fmla="*/ 163153 w 1543905"/>
              <a:gd name="connsiteY7" fmla="*/ 523503 h 1399728"/>
              <a:gd name="connsiteX8" fmla="*/ 163153 w 1543905"/>
              <a:gd name="connsiteY8" fmla="*/ 523317 h 1399728"/>
              <a:gd name="connsiteX9" fmla="*/ 163339 w 1543905"/>
              <a:gd name="connsiteY9" fmla="*/ 523131 h 1399728"/>
              <a:gd name="connsiteX10" fmla="*/ 351048 w 1543905"/>
              <a:gd name="connsiteY10" fmla="*/ 523131 h 1399728"/>
              <a:gd name="connsiteX11" fmla="*/ 351048 w 1543905"/>
              <a:gd name="connsiteY11" fmla="*/ 411696 h 1399728"/>
              <a:gd name="connsiteX12" fmla="*/ 163339 w 1543905"/>
              <a:gd name="connsiteY12" fmla="*/ 411696 h 1399728"/>
              <a:gd name="connsiteX13" fmla="*/ 51346 w 1543905"/>
              <a:gd name="connsiteY13" fmla="*/ 523689 h 1399728"/>
              <a:gd name="connsiteX14" fmla="*/ 51346 w 1543905"/>
              <a:gd name="connsiteY14" fmla="*/ 1020217 h 1399728"/>
              <a:gd name="connsiteX15" fmla="*/ 163339 w 1543905"/>
              <a:gd name="connsiteY15" fmla="*/ 1132210 h 1399728"/>
              <a:gd name="connsiteX16" fmla="*/ 351048 w 1543905"/>
              <a:gd name="connsiteY16" fmla="*/ 1132210 h 1399728"/>
              <a:gd name="connsiteX17" fmla="*/ 463042 w 1543905"/>
              <a:gd name="connsiteY17" fmla="*/ 1020217 h 1399728"/>
              <a:gd name="connsiteX18" fmla="*/ 463042 w 1543905"/>
              <a:gd name="connsiteY18" fmla="*/ 523503 h 1399728"/>
              <a:gd name="connsiteX19" fmla="*/ 351048 w 1543905"/>
              <a:gd name="connsiteY19" fmla="*/ 411696 h 1399728"/>
              <a:gd name="connsiteX20" fmla="*/ 865808 w 1543905"/>
              <a:gd name="connsiteY20" fmla="*/ 111621 h 1399728"/>
              <a:gd name="connsiteX21" fmla="*/ 866180 w 1543905"/>
              <a:gd name="connsiteY21" fmla="*/ 111807 h 1399728"/>
              <a:gd name="connsiteX22" fmla="*/ 866180 w 1543905"/>
              <a:gd name="connsiteY22" fmla="*/ 1020031 h 1399728"/>
              <a:gd name="connsiteX23" fmla="*/ 865808 w 1543905"/>
              <a:gd name="connsiteY23" fmla="*/ 1020403 h 1399728"/>
              <a:gd name="connsiteX24" fmla="*/ 678284 w 1543905"/>
              <a:gd name="connsiteY24" fmla="*/ 1020403 h 1399728"/>
              <a:gd name="connsiteX25" fmla="*/ 677912 w 1543905"/>
              <a:gd name="connsiteY25" fmla="*/ 1020031 h 1399728"/>
              <a:gd name="connsiteX26" fmla="*/ 677912 w 1543905"/>
              <a:gd name="connsiteY26" fmla="*/ 111993 h 1399728"/>
              <a:gd name="connsiteX27" fmla="*/ 677912 w 1543905"/>
              <a:gd name="connsiteY27" fmla="*/ 111807 h 1399728"/>
              <a:gd name="connsiteX28" fmla="*/ 678098 w 1543905"/>
              <a:gd name="connsiteY28" fmla="*/ 111621 h 1399728"/>
              <a:gd name="connsiteX29" fmla="*/ 865808 w 1543905"/>
              <a:gd name="connsiteY29" fmla="*/ 111621 h 1399728"/>
              <a:gd name="connsiteX30" fmla="*/ 865808 w 1543905"/>
              <a:gd name="connsiteY30" fmla="*/ 0 h 1399728"/>
              <a:gd name="connsiteX31" fmla="*/ 677912 w 1543905"/>
              <a:gd name="connsiteY31" fmla="*/ 0 h 1399728"/>
              <a:gd name="connsiteX32" fmla="*/ 565919 w 1543905"/>
              <a:gd name="connsiteY32" fmla="*/ 111993 h 1399728"/>
              <a:gd name="connsiteX33" fmla="*/ 565919 w 1543905"/>
              <a:gd name="connsiteY33" fmla="*/ 1020217 h 1399728"/>
              <a:gd name="connsiteX34" fmla="*/ 677912 w 1543905"/>
              <a:gd name="connsiteY34" fmla="*/ 1132210 h 1399728"/>
              <a:gd name="connsiteX35" fmla="*/ 865622 w 1543905"/>
              <a:gd name="connsiteY35" fmla="*/ 1132210 h 1399728"/>
              <a:gd name="connsiteX36" fmla="*/ 977615 w 1543905"/>
              <a:gd name="connsiteY36" fmla="*/ 1020217 h 1399728"/>
              <a:gd name="connsiteX37" fmla="*/ 977615 w 1543905"/>
              <a:gd name="connsiteY37" fmla="*/ 111993 h 1399728"/>
              <a:gd name="connsiteX38" fmla="*/ 865808 w 1543905"/>
              <a:gd name="connsiteY38" fmla="*/ 0 h 1399728"/>
              <a:gd name="connsiteX39" fmla="*/ 1380381 w 1543905"/>
              <a:gd name="connsiteY39" fmla="*/ 729072 h 1399728"/>
              <a:gd name="connsiteX40" fmla="*/ 1380753 w 1543905"/>
              <a:gd name="connsiteY40" fmla="*/ 729258 h 1399728"/>
              <a:gd name="connsiteX41" fmla="*/ 1380753 w 1543905"/>
              <a:gd name="connsiteY41" fmla="*/ 1020031 h 1399728"/>
              <a:gd name="connsiteX42" fmla="*/ 1380381 w 1543905"/>
              <a:gd name="connsiteY42" fmla="*/ 1020403 h 1399728"/>
              <a:gd name="connsiteX43" fmla="*/ 1192858 w 1543905"/>
              <a:gd name="connsiteY43" fmla="*/ 1020403 h 1399728"/>
              <a:gd name="connsiteX44" fmla="*/ 1192485 w 1543905"/>
              <a:gd name="connsiteY44" fmla="*/ 1020031 h 1399728"/>
              <a:gd name="connsiteX45" fmla="*/ 1192485 w 1543905"/>
              <a:gd name="connsiteY45" fmla="*/ 729444 h 1399728"/>
              <a:gd name="connsiteX46" fmla="*/ 1192485 w 1543905"/>
              <a:gd name="connsiteY46" fmla="*/ 729258 h 1399728"/>
              <a:gd name="connsiteX47" fmla="*/ 1192671 w 1543905"/>
              <a:gd name="connsiteY47" fmla="*/ 729072 h 1399728"/>
              <a:gd name="connsiteX48" fmla="*/ 1380381 w 1543905"/>
              <a:gd name="connsiteY48" fmla="*/ 729072 h 1399728"/>
              <a:gd name="connsiteX49" fmla="*/ 1380381 w 1543905"/>
              <a:gd name="connsiteY49" fmla="*/ 617451 h 1399728"/>
              <a:gd name="connsiteX50" fmla="*/ 1192671 w 1543905"/>
              <a:gd name="connsiteY50" fmla="*/ 617451 h 1399728"/>
              <a:gd name="connsiteX51" fmla="*/ 1080678 w 1543905"/>
              <a:gd name="connsiteY51" fmla="*/ 729444 h 1399728"/>
              <a:gd name="connsiteX52" fmla="*/ 1080678 w 1543905"/>
              <a:gd name="connsiteY52" fmla="*/ 1020031 h 1399728"/>
              <a:gd name="connsiteX53" fmla="*/ 1192671 w 1543905"/>
              <a:gd name="connsiteY53" fmla="*/ 1132024 h 1399728"/>
              <a:gd name="connsiteX54" fmla="*/ 1380381 w 1543905"/>
              <a:gd name="connsiteY54" fmla="*/ 1132024 h 1399728"/>
              <a:gd name="connsiteX55" fmla="*/ 1492374 w 1543905"/>
              <a:gd name="connsiteY55" fmla="*/ 1020031 h 1399728"/>
              <a:gd name="connsiteX56" fmla="*/ 1492374 w 1543905"/>
              <a:gd name="connsiteY56" fmla="*/ 729444 h 1399728"/>
              <a:gd name="connsiteX57" fmla="*/ 1380381 w 1543905"/>
              <a:gd name="connsiteY57" fmla="*/ 617451 h 1399728"/>
              <a:gd name="connsiteX58" fmla="*/ 1481956 w 1543905"/>
              <a:gd name="connsiteY58" fmla="*/ 1276201 h 1399728"/>
              <a:gd name="connsiteX59" fmla="*/ 61764 w 1543905"/>
              <a:gd name="connsiteY59" fmla="*/ 1276201 h 1399728"/>
              <a:gd name="connsiteX60" fmla="*/ 0 w 1543905"/>
              <a:gd name="connsiteY60" fmla="*/ 1337965 h 1399728"/>
              <a:gd name="connsiteX61" fmla="*/ 61764 w 1543905"/>
              <a:gd name="connsiteY61" fmla="*/ 1399729 h 1399728"/>
              <a:gd name="connsiteX62" fmla="*/ 1482142 w 1543905"/>
              <a:gd name="connsiteY62" fmla="*/ 1399729 h 1399728"/>
              <a:gd name="connsiteX63" fmla="*/ 1543906 w 1543905"/>
              <a:gd name="connsiteY63" fmla="*/ 1337965 h 1399728"/>
              <a:gd name="connsiteX64" fmla="*/ 1481956 w 1543905"/>
              <a:gd name="connsiteY64" fmla="*/ 1276201 h 1399728"/>
            </a:gdLst>
            <a:ahLst/>
            <a:cxnLst/>
            <a:rect l="l" t="t" r="r" b="b"/>
            <a:pathLst>
              <a:path w="1543905" h="1399728">
                <a:moveTo>
                  <a:pt x="351048" y="523317"/>
                </a:moveTo>
                <a:cubicBezTo>
                  <a:pt x="351234" y="523317"/>
                  <a:pt x="351234" y="523317"/>
                  <a:pt x="351048" y="523317"/>
                </a:cubicBezTo>
                <a:cubicBezTo>
                  <a:pt x="351234" y="523317"/>
                  <a:pt x="351420" y="523503"/>
                  <a:pt x="351420" y="523503"/>
                </a:cubicBezTo>
                <a:lnTo>
                  <a:pt x="351420" y="1020031"/>
                </a:lnTo>
                <a:lnTo>
                  <a:pt x="351048" y="1020403"/>
                </a:lnTo>
                <a:lnTo>
                  <a:pt x="163525" y="1020403"/>
                </a:lnTo>
                <a:lnTo>
                  <a:pt x="163153" y="1020031"/>
                </a:lnTo>
                <a:lnTo>
                  <a:pt x="163153" y="523503"/>
                </a:lnTo>
                <a:lnTo>
                  <a:pt x="163153" y="523317"/>
                </a:lnTo>
                <a:lnTo>
                  <a:pt x="163339" y="523131"/>
                </a:lnTo>
                <a:lnTo>
                  <a:pt x="351048" y="523131"/>
                </a:lnTo>
                <a:moveTo>
                  <a:pt x="351048" y="411696"/>
                </a:moveTo>
                <a:lnTo>
                  <a:pt x="163339" y="411696"/>
                </a:lnTo>
                <a:cubicBezTo>
                  <a:pt x="101575" y="411696"/>
                  <a:pt x="51346" y="461739"/>
                  <a:pt x="51346" y="523689"/>
                </a:cubicBezTo>
                <a:lnTo>
                  <a:pt x="51346" y="1020217"/>
                </a:lnTo>
                <a:cubicBezTo>
                  <a:pt x="51346" y="1081795"/>
                  <a:pt x="101761" y="1132210"/>
                  <a:pt x="163339" y="1132210"/>
                </a:cubicBezTo>
                <a:lnTo>
                  <a:pt x="351048" y="1132210"/>
                </a:lnTo>
                <a:cubicBezTo>
                  <a:pt x="412626" y="1132210"/>
                  <a:pt x="463042" y="1081795"/>
                  <a:pt x="463042" y="1020217"/>
                </a:cubicBezTo>
                <a:lnTo>
                  <a:pt x="463042" y="523503"/>
                </a:lnTo>
                <a:cubicBezTo>
                  <a:pt x="463042" y="461739"/>
                  <a:pt x="412998" y="411696"/>
                  <a:pt x="351048" y="411696"/>
                </a:cubicBezTo>
                <a:close/>
                <a:moveTo>
                  <a:pt x="865808" y="111621"/>
                </a:moveTo>
                <a:cubicBezTo>
                  <a:pt x="865994" y="111621"/>
                  <a:pt x="866180" y="111807"/>
                  <a:pt x="866180" y="111807"/>
                </a:cubicBezTo>
                <a:lnTo>
                  <a:pt x="866180" y="1020031"/>
                </a:lnTo>
                <a:lnTo>
                  <a:pt x="865808" y="1020403"/>
                </a:lnTo>
                <a:lnTo>
                  <a:pt x="678284" y="1020403"/>
                </a:lnTo>
                <a:lnTo>
                  <a:pt x="677912" y="1020031"/>
                </a:lnTo>
                <a:lnTo>
                  <a:pt x="677912" y="111993"/>
                </a:lnTo>
                <a:lnTo>
                  <a:pt x="677912" y="111807"/>
                </a:lnTo>
                <a:lnTo>
                  <a:pt x="678098" y="111621"/>
                </a:lnTo>
                <a:lnTo>
                  <a:pt x="865808" y="111621"/>
                </a:lnTo>
                <a:moveTo>
                  <a:pt x="865808" y="0"/>
                </a:moveTo>
                <a:lnTo>
                  <a:pt x="677912" y="0"/>
                </a:lnTo>
                <a:cubicBezTo>
                  <a:pt x="616148" y="0"/>
                  <a:pt x="565919" y="50043"/>
                  <a:pt x="565919" y="111993"/>
                </a:cubicBezTo>
                <a:lnTo>
                  <a:pt x="565919" y="1020217"/>
                </a:lnTo>
                <a:cubicBezTo>
                  <a:pt x="565919" y="1081795"/>
                  <a:pt x="616335" y="1132210"/>
                  <a:pt x="677912" y="1132210"/>
                </a:cubicBezTo>
                <a:lnTo>
                  <a:pt x="865622" y="1132210"/>
                </a:lnTo>
                <a:cubicBezTo>
                  <a:pt x="927199" y="1132210"/>
                  <a:pt x="977615" y="1081795"/>
                  <a:pt x="977615" y="1020217"/>
                </a:cubicBezTo>
                <a:lnTo>
                  <a:pt x="977615" y="111993"/>
                </a:lnTo>
                <a:cubicBezTo>
                  <a:pt x="977615" y="50043"/>
                  <a:pt x="927571" y="0"/>
                  <a:pt x="865808" y="0"/>
                </a:cubicBezTo>
                <a:close/>
                <a:moveTo>
                  <a:pt x="1380381" y="729072"/>
                </a:moveTo>
                <a:cubicBezTo>
                  <a:pt x="1380567" y="729072"/>
                  <a:pt x="1380753" y="729258"/>
                  <a:pt x="1380753" y="729258"/>
                </a:cubicBezTo>
                <a:lnTo>
                  <a:pt x="1380753" y="1020031"/>
                </a:lnTo>
                <a:lnTo>
                  <a:pt x="1380381" y="1020403"/>
                </a:lnTo>
                <a:lnTo>
                  <a:pt x="1192858" y="1020403"/>
                </a:lnTo>
                <a:lnTo>
                  <a:pt x="1192485" y="1020031"/>
                </a:lnTo>
                <a:lnTo>
                  <a:pt x="1192485" y="729444"/>
                </a:lnTo>
                <a:lnTo>
                  <a:pt x="1192485" y="729258"/>
                </a:lnTo>
                <a:lnTo>
                  <a:pt x="1192671" y="729072"/>
                </a:lnTo>
                <a:lnTo>
                  <a:pt x="1380381" y="729072"/>
                </a:lnTo>
                <a:moveTo>
                  <a:pt x="1380381" y="617451"/>
                </a:moveTo>
                <a:lnTo>
                  <a:pt x="1192671" y="617451"/>
                </a:lnTo>
                <a:cubicBezTo>
                  <a:pt x="1130908" y="617451"/>
                  <a:pt x="1080678" y="667494"/>
                  <a:pt x="1080678" y="729444"/>
                </a:cubicBezTo>
                <a:lnTo>
                  <a:pt x="1080678" y="1020031"/>
                </a:lnTo>
                <a:cubicBezTo>
                  <a:pt x="1080678" y="1081608"/>
                  <a:pt x="1131094" y="1132024"/>
                  <a:pt x="1192671" y="1132024"/>
                </a:cubicBezTo>
                <a:lnTo>
                  <a:pt x="1380381" y="1132024"/>
                </a:lnTo>
                <a:cubicBezTo>
                  <a:pt x="1441959" y="1132024"/>
                  <a:pt x="1492374" y="1081608"/>
                  <a:pt x="1492374" y="1020031"/>
                </a:cubicBezTo>
                <a:lnTo>
                  <a:pt x="1492374" y="729444"/>
                </a:lnTo>
                <a:cubicBezTo>
                  <a:pt x="1492374" y="667680"/>
                  <a:pt x="1442145" y="617451"/>
                  <a:pt x="1380381" y="617451"/>
                </a:cubicBezTo>
                <a:close/>
                <a:moveTo>
                  <a:pt x="1481956" y="1276201"/>
                </a:moveTo>
                <a:lnTo>
                  <a:pt x="61764" y="1276201"/>
                </a:lnTo>
                <a:cubicBezTo>
                  <a:pt x="27719" y="1276201"/>
                  <a:pt x="0" y="1303920"/>
                  <a:pt x="0" y="1337965"/>
                </a:cubicBezTo>
                <a:cubicBezTo>
                  <a:pt x="0" y="1372009"/>
                  <a:pt x="27719" y="1399729"/>
                  <a:pt x="61764" y="1399729"/>
                </a:cubicBezTo>
                <a:lnTo>
                  <a:pt x="1482142" y="1399729"/>
                </a:lnTo>
                <a:cubicBezTo>
                  <a:pt x="1516187" y="1399729"/>
                  <a:pt x="1543906" y="1372009"/>
                  <a:pt x="1543906" y="1337965"/>
                </a:cubicBezTo>
                <a:cubicBezTo>
                  <a:pt x="1543720" y="1303734"/>
                  <a:pt x="1516187" y="1276201"/>
                  <a:pt x="1481956" y="1276201"/>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7"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29"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31" name="标题 1"/>
          <p:cNvSpPr txBox="1"/>
          <p:nvPr/>
        </p:nvSpPr>
        <p:spPr>
          <a:xfrm>
            <a:off x="602775" y="108863"/>
            <a:ext cx="7780158" cy="432000"/>
          </a:xfrm>
          <a:prstGeom prst="rect">
            <a:avLst/>
          </a:prstGeom>
          <a:noFill/>
          <a:ln cap="sq">
            <a:noFill/>
          </a:ln>
        </p:spPr>
        <p:txBody>
          <a:bodyPr vert="horz" wrap="square" lIns="0" tIns="0" rIns="0" bIns="0" rtlCol="0" anchor="ctr"/>
          <a:lstStyle/>
          <a:p>
            <a:pPr algn="l">
              <a:lnSpc>
                <a:spcPct val="150000"/>
              </a:lnSpc>
            </a:pP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五、</a:t>
            </a:r>
            <a:r>
              <a:rPr kumimoji="1" lang="en-US" altLang="zh-CN" sz="32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劳动合同的</a:t>
            </a: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解除和终止</a:t>
            </a:r>
            <a:endParaRPr kumimoji="1"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dirty="0"/>
          </a:p>
        </p:txBody>
      </p:sp>
      <p:sp>
        <p:nvSpPr>
          <p:cNvPr id="6" name="标题 1"/>
          <p:cNvSpPr txBox="1"/>
          <p:nvPr/>
        </p:nvSpPr>
        <p:spPr>
          <a:xfrm>
            <a:off x="385951" y="2085407"/>
            <a:ext cx="3666635" cy="4419301"/>
          </a:xfrm>
          <a:custGeom>
            <a:avLst/>
            <a:gdLst>
              <a:gd name="T0" fmla="*/ 244 w 244"/>
              <a:gd name="T1" fmla="*/ 122 h 244"/>
              <a:gd name="T2" fmla="*/ 244 w 244"/>
              <a:gd name="T3" fmla="*/ 244 h 244"/>
              <a:gd name="T4" fmla="*/ 122 w 244"/>
              <a:gd name="T5" fmla="*/ 244 h 244"/>
              <a:gd name="T6" fmla="*/ 0 w 244"/>
              <a:gd name="T7" fmla="*/ 122 h 244"/>
              <a:gd name="T8" fmla="*/ 122 w 244"/>
              <a:gd name="T9" fmla="*/ 0 h 244"/>
              <a:gd name="T10" fmla="*/ 244 w 244"/>
              <a:gd name="T11" fmla="*/ 122 h 244"/>
            </a:gdLst>
            <a:ahLst/>
            <a:cxnLst/>
            <a:rect l="0" t="0" r="r" b="b"/>
            <a:pathLst>
              <a:path w="244" h="244">
                <a:moveTo>
                  <a:pt x="244" y="122"/>
                </a:moveTo>
                <a:cubicBezTo>
                  <a:pt x="244" y="244"/>
                  <a:pt x="244" y="244"/>
                  <a:pt x="244" y="244"/>
                </a:cubicBezTo>
                <a:cubicBezTo>
                  <a:pt x="122" y="244"/>
                  <a:pt x="122" y="244"/>
                  <a:pt x="122" y="244"/>
                </a:cubicBezTo>
                <a:cubicBezTo>
                  <a:pt x="54" y="244"/>
                  <a:pt x="0" y="189"/>
                  <a:pt x="0" y="122"/>
                </a:cubicBezTo>
                <a:cubicBezTo>
                  <a:pt x="0" y="54"/>
                  <a:pt x="54" y="0"/>
                  <a:pt x="122" y="0"/>
                </a:cubicBezTo>
                <a:cubicBezTo>
                  <a:pt x="189" y="0"/>
                  <a:pt x="244" y="54"/>
                  <a:pt x="244" y="122"/>
                </a:cubicBezTo>
                <a:close/>
              </a:path>
            </a:pathLst>
          </a:custGeom>
          <a:solidFill>
            <a:schemeClr val="accent2"/>
          </a:solidFill>
          <a:ln cap="sq">
            <a:noFill/>
          </a:ln>
        </p:spPr>
        <p:txBody>
          <a:bodyPr vert="horz" wrap="square" lIns="91440" tIns="45720" rIns="91440" bIns="45720" rtlCol="0" anchor="t"/>
          <a:lstStyle/>
          <a:p>
            <a:pPr algn="l">
              <a:lnSpc>
                <a:spcPct val="100000"/>
              </a:lnSpc>
            </a:pPr>
            <a:endParaRPr kumimoji="1" lang="zh-CN" altLang="en-US"/>
          </a:p>
        </p:txBody>
      </p:sp>
      <p:sp>
        <p:nvSpPr>
          <p:cNvPr id="7" name="标题 1"/>
          <p:cNvSpPr txBox="1"/>
          <p:nvPr/>
        </p:nvSpPr>
        <p:spPr>
          <a:xfrm>
            <a:off x="725675" y="2140825"/>
            <a:ext cx="10766669" cy="4246119"/>
          </a:xfrm>
          <a:custGeom>
            <a:avLst/>
            <a:gdLst>
              <a:gd name="T0" fmla="*/ 445 w 484"/>
              <a:gd name="T1" fmla="*/ 0 h 153"/>
              <a:gd name="T2" fmla="*/ 80 w 484"/>
              <a:gd name="T3" fmla="*/ 0 h 153"/>
              <a:gd name="T4" fmla="*/ 1 w 484"/>
              <a:gd name="T5" fmla="*/ 74 h 153"/>
              <a:gd name="T6" fmla="*/ 78 w 484"/>
              <a:gd name="T7" fmla="*/ 153 h 153"/>
              <a:gd name="T8" fmla="*/ 445 w 484"/>
              <a:gd name="T9" fmla="*/ 153 h 153"/>
              <a:gd name="T10" fmla="*/ 484 w 484"/>
              <a:gd name="T11" fmla="*/ 77 h 153"/>
              <a:gd name="T12" fmla="*/ 445 w 484"/>
              <a:gd name="T13" fmla="*/ 0 h 153"/>
            </a:gdLst>
            <a:ahLst/>
            <a:cxnLst/>
            <a:rect l="0" t="0" r="r" b="b"/>
            <a:pathLst>
              <a:path w="484" h="153">
                <a:moveTo>
                  <a:pt x="445" y="0"/>
                </a:moveTo>
                <a:cubicBezTo>
                  <a:pt x="80" y="0"/>
                  <a:pt x="80" y="0"/>
                  <a:pt x="80" y="0"/>
                </a:cubicBezTo>
                <a:cubicBezTo>
                  <a:pt x="38" y="0"/>
                  <a:pt x="3" y="32"/>
                  <a:pt x="1" y="74"/>
                </a:cubicBezTo>
                <a:cubicBezTo>
                  <a:pt x="0" y="117"/>
                  <a:pt x="35" y="153"/>
                  <a:pt x="78" y="153"/>
                </a:cubicBezTo>
                <a:cubicBezTo>
                  <a:pt x="445" y="153"/>
                  <a:pt x="445" y="153"/>
                  <a:pt x="445" y="153"/>
                </a:cubicBezTo>
                <a:cubicBezTo>
                  <a:pt x="484" y="77"/>
                  <a:pt x="484" y="77"/>
                  <a:pt x="484" y="77"/>
                </a:cubicBezTo>
                <a:lnTo>
                  <a:pt x="445" y="0"/>
                </a:lnTo>
                <a:close/>
              </a:path>
            </a:pathLst>
          </a:custGeom>
          <a:solidFill>
            <a:srgbClr val="FFFFFF">
              <a:alpha val="100000"/>
            </a:srgbClr>
          </a:solidFill>
          <a:ln cap="sq">
            <a:solidFill>
              <a:schemeClr val="bg1">
                <a:lumMod val="85000"/>
              </a:schemeClr>
            </a:solidFill>
          </a:ln>
          <a:effectLst>
            <a:outerShdw blurRad="762000" algn="ctr" rotWithShape="0">
              <a:srgbClr val="7F7F7F">
                <a:alpha val="10000"/>
              </a:srgbClr>
            </a:outerShdw>
          </a:effectLst>
        </p:spPr>
        <p:txBody>
          <a:bodyPr vert="horz" wrap="square" lIns="91440" tIns="45720" rIns="91440" bIns="45720" rtlCol="0" anchor="t"/>
          <a:lstStyle/>
          <a:p>
            <a:pPr algn="l">
              <a:lnSpc>
                <a:spcPct val="110000"/>
              </a:lnSpc>
            </a:pPr>
            <a:endParaRPr kumimoji="1" lang="zh-CN" altLang="en-US"/>
          </a:p>
        </p:txBody>
      </p:sp>
      <p:sp>
        <p:nvSpPr>
          <p:cNvPr id="8" name="标题 1"/>
          <p:cNvSpPr txBox="1"/>
          <p:nvPr/>
        </p:nvSpPr>
        <p:spPr>
          <a:xfrm>
            <a:off x="1170551" y="2679415"/>
            <a:ext cx="1048718" cy="1048990"/>
          </a:xfrm>
          <a:prstGeom prst="ellipse">
            <a:avLst/>
          </a:prstGeom>
          <a:solidFill>
            <a:schemeClr val="accent2"/>
          </a:solidFill>
          <a:ln w="25400" cap="flat">
            <a:noFill/>
          </a:ln>
          <a:effectLst/>
        </p:spPr>
        <p:txBody>
          <a:bodyPr vert="horz" wrap="square" lIns="182843" tIns="91422" rIns="182843" bIns="91422" rtlCol="0" anchor="ctr"/>
          <a:lstStyle/>
          <a:p>
            <a:pPr algn="ctr">
              <a:lnSpc>
                <a:spcPct val="100000"/>
              </a:lnSpc>
            </a:pPr>
            <a:endParaRPr kumimoji="1" lang="zh-CN" altLang="en-US"/>
          </a:p>
        </p:txBody>
      </p:sp>
      <p:sp>
        <p:nvSpPr>
          <p:cNvPr id="19" name="标题 1"/>
          <p:cNvSpPr txBox="1"/>
          <p:nvPr/>
        </p:nvSpPr>
        <p:spPr>
          <a:xfrm>
            <a:off x="2515177" y="2189110"/>
            <a:ext cx="4412095" cy="490305"/>
          </a:xfrm>
          <a:prstGeom prst="rect">
            <a:avLst/>
          </a:prstGeom>
          <a:noFill/>
          <a:ln>
            <a:noFill/>
          </a:ln>
        </p:spPr>
        <p:txBody>
          <a:bodyPr vert="horz" wrap="square" lIns="0" tIns="45720" rIns="0" bIns="45720" rtlCol="0" anchor="b"/>
          <a:lstStyle/>
          <a:p>
            <a:pPr>
              <a:lnSpc>
                <a:spcPct val="130000"/>
              </a:lnSpc>
            </a:pPr>
            <a:r>
              <a:rPr kumimoji="1" lang="zh-CN" altLang="en-US" dirty="0">
                <a:ln w="12700">
                  <a:noFill/>
                </a:ln>
                <a:solidFill>
                  <a:srgbClr val="FF72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（三）</a:t>
            </a:r>
            <a:r>
              <a:rPr kumimoji="1" lang="en-US" altLang="zh-CN" dirty="0" err="1">
                <a:ln w="12700">
                  <a:noFill/>
                </a:ln>
                <a:solidFill>
                  <a:srgbClr val="FF72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劳动合同解除和终止的限制性规定</a:t>
            </a:r>
            <a:endParaRPr kumimoji="1" lang="zh-CN" altLang="en-US" dirty="0"/>
          </a:p>
        </p:txBody>
      </p:sp>
      <p:sp>
        <p:nvSpPr>
          <p:cNvPr id="20" name="标题 1"/>
          <p:cNvSpPr txBox="1"/>
          <p:nvPr/>
        </p:nvSpPr>
        <p:spPr>
          <a:xfrm>
            <a:off x="2370635" y="2705692"/>
            <a:ext cx="8442838" cy="3459581"/>
          </a:xfrm>
          <a:prstGeom prst="rect">
            <a:avLst/>
          </a:prstGeom>
          <a:noFill/>
          <a:ln>
            <a:noFill/>
          </a:ln>
        </p:spPr>
        <p:txBody>
          <a:bodyPr vert="horz" wrap="square" lIns="0" tIns="0" rIns="0" bIns="0" rtlCol="0" anchor="t"/>
          <a:lstStyle/>
          <a:p>
            <a:pPr>
              <a:lnSpc>
                <a:spcPct val="150000"/>
              </a:lnSpc>
            </a:pPr>
            <a:r>
              <a:rPr kumimoji="1" lang="en-US" altLang="zh-CN" sz="1600" dirty="0" err="1">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一般劳动合同期满,劳动合同就终止,但劳动者有下列情形之一的,用人单</a:t>
            </a:r>
            <a:r>
              <a:rPr kumimoji="1" lang="en-US" altLang="zh-CN"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600" dirty="0" err="1">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位既不得解除劳动合同,也不得终止劳动合同,劳动合同应当续延至相应的情形消失时终止</a:t>
            </a:r>
            <a:r>
              <a:rPr kumimoji="1" lang="en-US" altLang="zh-CN"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zh-CN" altLang="en-US"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1</a:t>
            </a:r>
            <a:r>
              <a:rPr kumimoji="1" lang="zh-CN" altLang="en-US"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dirty="0" err="1">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从事接触职业病危害作业的劳动者未进行离岗前职业健康检查，或者疑似职业病病人在诊断或者医学观察期间的</a:t>
            </a:r>
            <a:r>
              <a:rPr kumimoji="1" lang="en-US" altLang="zh-CN"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zh-CN" altLang="en-US"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2</a:t>
            </a:r>
            <a:r>
              <a:rPr kumimoji="1" lang="zh-CN" altLang="en-US"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dirty="0" err="1">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在本单位患职业病或者因工负伤并被确认丧失或者部分丧失劳动能力的</a:t>
            </a:r>
            <a:r>
              <a:rPr kumimoji="1" lang="en-US" altLang="zh-CN"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zh-CN" altLang="en-US"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3</a:t>
            </a:r>
            <a:r>
              <a:rPr kumimoji="1" lang="zh-CN" altLang="en-US"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dirty="0" err="1">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患病或者非因工负伤，在规定的医疗期内的</a:t>
            </a:r>
            <a:r>
              <a:rPr kumimoji="1" lang="en-US" altLang="zh-CN"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zh-CN" altLang="en-US"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4</a:t>
            </a:r>
            <a:r>
              <a:rPr kumimoji="1" lang="zh-CN" altLang="en-US"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dirty="0" err="1">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女职工在孕期、产期、哺乳期的</a:t>
            </a:r>
            <a:r>
              <a:rPr kumimoji="1" lang="en-US" altLang="zh-CN"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zh-CN" altLang="en-US"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5</a:t>
            </a:r>
            <a:r>
              <a:rPr kumimoji="1" lang="zh-CN" altLang="en-US"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dirty="0" err="1">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在本单位连续工作满十五年，且距法定退休年龄不足五年的</a:t>
            </a:r>
            <a:r>
              <a:rPr kumimoji="1" lang="en-US" altLang="zh-CN"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zh-CN" altLang="en-US"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6</a:t>
            </a:r>
            <a:r>
              <a:rPr kumimoji="1" lang="zh-CN" altLang="en-US"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dirty="0" err="1">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法律、行政法规规定的其他情形</a:t>
            </a:r>
            <a:r>
              <a:rPr kumimoji="1" lang="en-US" altLang="zh-CN"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600" dirty="0"/>
          </a:p>
        </p:txBody>
      </p:sp>
      <p:sp>
        <p:nvSpPr>
          <p:cNvPr id="23" name="标题 1"/>
          <p:cNvSpPr txBox="1"/>
          <p:nvPr/>
        </p:nvSpPr>
        <p:spPr>
          <a:xfrm>
            <a:off x="7291954" y="4904746"/>
            <a:ext cx="471735" cy="490527"/>
          </a:xfrm>
          <a:custGeom>
            <a:avLst/>
            <a:gdLst>
              <a:gd name="connsiteX0" fmla="*/ 337768 w 1372282"/>
              <a:gd name="connsiteY0" fmla="*/ 1315328 h 1426949"/>
              <a:gd name="connsiteX1" fmla="*/ 530173 w 1372282"/>
              <a:gd name="connsiteY1" fmla="*/ 1315328 h 1426949"/>
              <a:gd name="connsiteX2" fmla="*/ 842109 w 1372282"/>
              <a:gd name="connsiteY2" fmla="*/ 1315328 h 1426949"/>
              <a:gd name="connsiteX3" fmla="*/ 1034514 w 1372282"/>
              <a:gd name="connsiteY3" fmla="*/ 1315328 h 1426949"/>
              <a:gd name="connsiteX4" fmla="*/ 1090325 w 1372282"/>
              <a:gd name="connsiteY4" fmla="*/ 1371139 h 1426949"/>
              <a:gd name="connsiteX5" fmla="*/ 1034514 w 1372282"/>
              <a:gd name="connsiteY5" fmla="*/ 1426949 h 1426949"/>
              <a:gd name="connsiteX6" fmla="*/ 842109 w 1372282"/>
              <a:gd name="connsiteY6" fmla="*/ 1426949 h 1426949"/>
              <a:gd name="connsiteX7" fmla="*/ 530173 w 1372282"/>
              <a:gd name="connsiteY7" fmla="*/ 1426949 h 1426949"/>
              <a:gd name="connsiteX8" fmla="*/ 337768 w 1372282"/>
              <a:gd name="connsiteY8" fmla="*/ 1426949 h 1426949"/>
              <a:gd name="connsiteX9" fmla="*/ 281957 w 1372282"/>
              <a:gd name="connsiteY9" fmla="*/ 1371139 h 1426949"/>
              <a:gd name="connsiteX10" fmla="*/ 337768 w 1372282"/>
              <a:gd name="connsiteY10" fmla="*/ 1315328 h 1426949"/>
              <a:gd name="connsiteX11" fmla="*/ 686154 w 1372282"/>
              <a:gd name="connsiteY11" fmla="*/ 111621 h 1426949"/>
              <a:gd name="connsiteX12" fmla="*/ 237624 w 1372282"/>
              <a:gd name="connsiteY12" fmla="*/ 560152 h 1426949"/>
              <a:gd name="connsiteX13" fmla="*/ 237624 w 1372282"/>
              <a:gd name="connsiteY13" fmla="*/ 985614 h 1426949"/>
              <a:gd name="connsiteX14" fmla="*/ 229252 w 1372282"/>
              <a:gd name="connsiteY14" fmla="*/ 1014822 h 1426949"/>
              <a:gd name="connsiteX15" fmla="*/ 155768 w 1372282"/>
              <a:gd name="connsiteY15" fmla="*/ 1134814 h 1426949"/>
              <a:gd name="connsiteX16" fmla="*/ 1214680 w 1372282"/>
              <a:gd name="connsiteY16" fmla="*/ 1134814 h 1426949"/>
              <a:gd name="connsiteX17" fmla="*/ 1143429 w 1372282"/>
              <a:gd name="connsiteY17" fmla="*/ 1023565 h 1426949"/>
              <a:gd name="connsiteX18" fmla="*/ 1134685 w 1372282"/>
              <a:gd name="connsiteY18" fmla="*/ 993428 h 1426949"/>
              <a:gd name="connsiteX19" fmla="*/ 1134685 w 1372282"/>
              <a:gd name="connsiteY19" fmla="*/ 560152 h 1426949"/>
              <a:gd name="connsiteX20" fmla="*/ 686154 w 1372282"/>
              <a:gd name="connsiteY20" fmla="*/ 111621 h 1426949"/>
              <a:gd name="connsiteX21" fmla="*/ 686154 w 1372282"/>
              <a:gd name="connsiteY21" fmla="*/ 0 h 1426949"/>
              <a:gd name="connsiteX22" fmla="*/ 903815 w 1372282"/>
              <a:gd name="connsiteY22" fmla="*/ 44276 h 1426949"/>
              <a:gd name="connsiteX23" fmla="*/ 1081851 w 1372282"/>
              <a:gd name="connsiteY23" fmla="*/ 164455 h 1426949"/>
              <a:gd name="connsiteX24" fmla="*/ 1202030 w 1372282"/>
              <a:gd name="connsiteY24" fmla="*/ 342491 h 1426949"/>
              <a:gd name="connsiteX25" fmla="*/ 1246306 w 1372282"/>
              <a:gd name="connsiteY25" fmla="*/ 560152 h 1426949"/>
              <a:gd name="connsiteX26" fmla="*/ 1246306 w 1372282"/>
              <a:gd name="connsiteY26" fmla="*/ 977243 h 1426949"/>
              <a:gd name="connsiteX27" fmla="*/ 1363508 w 1372282"/>
              <a:gd name="connsiteY27" fmla="*/ 1160487 h 1426949"/>
              <a:gd name="connsiteX28" fmla="*/ 1365369 w 1372282"/>
              <a:gd name="connsiteY28" fmla="*/ 1217414 h 1426949"/>
              <a:gd name="connsiteX29" fmla="*/ 1316628 w 1372282"/>
              <a:gd name="connsiteY29" fmla="*/ 1246436 h 1426949"/>
              <a:gd name="connsiteX30" fmla="*/ 55867 w 1372282"/>
              <a:gd name="connsiteY30" fmla="*/ 1246436 h 1426949"/>
              <a:gd name="connsiteX31" fmla="*/ 7126 w 1372282"/>
              <a:gd name="connsiteY31" fmla="*/ 1217786 h 1426949"/>
              <a:gd name="connsiteX32" fmla="*/ 8242 w 1372282"/>
              <a:gd name="connsiteY32" fmla="*/ 1161232 h 1426949"/>
              <a:gd name="connsiteX33" fmla="*/ 126002 w 1372282"/>
              <a:gd name="connsiteY33" fmla="*/ 969801 h 1426949"/>
              <a:gd name="connsiteX34" fmla="*/ 126002 w 1372282"/>
              <a:gd name="connsiteY34" fmla="*/ 560152 h 1426949"/>
              <a:gd name="connsiteX35" fmla="*/ 170279 w 1372282"/>
              <a:gd name="connsiteY35" fmla="*/ 342491 h 1426949"/>
              <a:gd name="connsiteX36" fmla="*/ 290458 w 1372282"/>
              <a:gd name="connsiteY36" fmla="*/ 164455 h 1426949"/>
              <a:gd name="connsiteX37" fmla="*/ 468493 w 1372282"/>
              <a:gd name="connsiteY37" fmla="*/ 44276 h 1426949"/>
              <a:gd name="connsiteX38" fmla="*/ 686154 w 1372282"/>
              <a:gd name="connsiteY38" fmla="*/ 0 h 1426949"/>
            </a:gdLst>
            <a:ahLst/>
            <a:cxnLst/>
            <a:rect l="l" t="t" r="r" b="b"/>
            <a:pathLst>
              <a:path w="1372282" h="1426949">
                <a:moveTo>
                  <a:pt x="337768" y="1315328"/>
                </a:moveTo>
                <a:lnTo>
                  <a:pt x="530173" y="1315328"/>
                </a:lnTo>
                <a:lnTo>
                  <a:pt x="842109" y="1315328"/>
                </a:lnTo>
                <a:lnTo>
                  <a:pt x="1034514" y="1315328"/>
                </a:lnTo>
                <a:cubicBezTo>
                  <a:pt x="1065396" y="1315328"/>
                  <a:pt x="1090325" y="1340257"/>
                  <a:pt x="1090325" y="1371139"/>
                </a:cubicBezTo>
                <a:cubicBezTo>
                  <a:pt x="1090325" y="1402021"/>
                  <a:pt x="1065210" y="1426949"/>
                  <a:pt x="1034514" y="1426949"/>
                </a:cubicBezTo>
                <a:lnTo>
                  <a:pt x="842109" y="1426949"/>
                </a:lnTo>
                <a:lnTo>
                  <a:pt x="530173" y="1426949"/>
                </a:lnTo>
                <a:lnTo>
                  <a:pt x="337768" y="1426949"/>
                </a:lnTo>
                <a:cubicBezTo>
                  <a:pt x="306886" y="1426949"/>
                  <a:pt x="281957" y="1402021"/>
                  <a:pt x="281957" y="1371139"/>
                </a:cubicBezTo>
                <a:cubicBezTo>
                  <a:pt x="281957" y="1340257"/>
                  <a:pt x="306886" y="1315328"/>
                  <a:pt x="337768" y="1315328"/>
                </a:cubicBezTo>
                <a:close/>
                <a:moveTo>
                  <a:pt x="686154" y="111621"/>
                </a:moveTo>
                <a:cubicBezTo>
                  <a:pt x="438914" y="111621"/>
                  <a:pt x="237624" y="312725"/>
                  <a:pt x="237624" y="560152"/>
                </a:cubicBezTo>
                <a:lnTo>
                  <a:pt x="237624" y="985614"/>
                </a:lnTo>
                <a:cubicBezTo>
                  <a:pt x="237624" y="996032"/>
                  <a:pt x="234833" y="1006078"/>
                  <a:pt x="229252" y="1014822"/>
                </a:cubicBezTo>
                <a:lnTo>
                  <a:pt x="155768" y="1134814"/>
                </a:lnTo>
                <a:lnTo>
                  <a:pt x="1214680" y="1134814"/>
                </a:lnTo>
                <a:lnTo>
                  <a:pt x="1143429" y="1023565"/>
                </a:lnTo>
                <a:cubicBezTo>
                  <a:pt x="1137662" y="1014636"/>
                  <a:pt x="1134685" y="1004218"/>
                  <a:pt x="1134685" y="993428"/>
                </a:cubicBezTo>
                <a:lnTo>
                  <a:pt x="1134685" y="560152"/>
                </a:lnTo>
                <a:cubicBezTo>
                  <a:pt x="1134685" y="312911"/>
                  <a:pt x="933581" y="111621"/>
                  <a:pt x="686154" y="111621"/>
                </a:cubicBezTo>
                <a:close/>
                <a:moveTo>
                  <a:pt x="686154" y="0"/>
                </a:moveTo>
                <a:cubicBezTo>
                  <a:pt x="761499" y="0"/>
                  <a:pt x="834610" y="14883"/>
                  <a:pt x="903815" y="44276"/>
                </a:cubicBezTo>
                <a:cubicBezTo>
                  <a:pt x="970416" y="72554"/>
                  <a:pt x="1030319" y="113109"/>
                  <a:pt x="1081851" y="164455"/>
                </a:cubicBezTo>
                <a:cubicBezTo>
                  <a:pt x="1133383" y="215987"/>
                  <a:pt x="1173753" y="275890"/>
                  <a:pt x="1202030" y="342491"/>
                </a:cubicBezTo>
                <a:cubicBezTo>
                  <a:pt x="1231423" y="411510"/>
                  <a:pt x="1246306" y="484808"/>
                  <a:pt x="1246306" y="560152"/>
                </a:cubicBezTo>
                <a:lnTo>
                  <a:pt x="1246306" y="977243"/>
                </a:lnTo>
                <a:lnTo>
                  <a:pt x="1363508" y="1160487"/>
                </a:lnTo>
                <a:cubicBezTo>
                  <a:pt x="1374484" y="1177603"/>
                  <a:pt x="1375229" y="1199555"/>
                  <a:pt x="1365369" y="1217414"/>
                </a:cubicBezTo>
                <a:cubicBezTo>
                  <a:pt x="1355695" y="1235273"/>
                  <a:pt x="1336905" y="1246436"/>
                  <a:pt x="1316628" y="1246436"/>
                </a:cubicBezTo>
                <a:lnTo>
                  <a:pt x="55867" y="1246436"/>
                </a:lnTo>
                <a:cubicBezTo>
                  <a:pt x="35589" y="1246436"/>
                  <a:pt x="16986" y="1235460"/>
                  <a:pt x="7126" y="1217786"/>
                </a:cubicBezTo>
                <a:cubicBezTo>
                  <a:pt x="-2734" y="1200113"/>
                  <a:pt x="-2362" y="1178533"/>
                  <a:pt x="8242" y="1161232"/>
                </a:cubicBezTo>
                <a:lnTo>
                  <a:pt x="126002" y="969801"/>
                </a:lnTo>
                <a:lnTo>
                  <a:pt x="126002" y="560152"/>
                </a:lnTo>
                <a:cubicBezTo>
                  <a:pt x="126002" y="484808"/>
                  <a:pt x="140885" y="411696"/>
                  <a:pt x="170279" y="342491"/>
                </a:cubicBezTo>
                <a:cubicBezTo>
                  <a:pt x="198556" y="275890"/>
                  <a:pt x="239112" y="215987"/>
                  <a:pt x="290458" y="164455"/>
                </a:cubicBezTo>
                <a:cubicBezTo>
                  <a:pt x="341803" y="112923"/>
                  <a:pt x="401893" y="72554"/>
                  <a:pt x="468493" y="44276"/>
                </a:cubicBezTo>
                <a:cubicBezTo>
                  <a:pt x="537512" y="14883"/>
                  <a:pt x="610810" y="0"/>
                  <a:pt x="686154" y="0"/>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4" name="标题 1"/>
          <p:cNvSpPr txBox="1"/>
          <p:nvPr/>
        </p:nvSpPr>
        <p:spPr>
          <a:xfrm>
            <a:off x="1449682" y="2853729"/>
            <a:ext cx="490456" cy="490527"/>
          </a:xfrm>
          <a:custGeom>
            <a:avLst/>
            <a:gdLst>
              <a:gd name="connsiteX0" fmla="*/ 669168 w 1599855"/>
              <a:gd name="connsiteY0" fmla="*/ 111621 h 1600088"/>
              <a:gd name="connsiteX1" fmla="*/ 886086 w 1599855"/>
              <a:gd name="connsiteY1" fmla="*/ 155339 h 1600088"/>
              <a:gd name="connsiteX2" fmla="*/ 1063377 w 1599855"/>
              <a:gd name="connsiteY2" fmla="*/ 274960 h 1600088"/>
              <a:gd name="connsiteX3" fmla="*/ 1182998 w 1599855"/>
              <a:gd name="connsiteY3" fmla="*/ 452251 h 1600088"/>
              <a:gd name="connsiteX4" fmla="*/ 1226716 w 1599855"/>
              <a:gd name="connsiteY4" fmla="*/ 669168 h 1600088"/>
              <a:gd name="connsiteX5" fmla="*/ 1182998 w 1599855"/>
              <a:gd name="connsiteY5" fmla="*/ 886085 h 1600088"/>
              <a:gd name="connsiteX6" fmla="*/ 1063377 w 1599855"/>
              <a:gd name="connsiteY6" fmla="*/ 1063377 h 1600088"/>
              <a:gd name="connsiteX7" fmla="*/ 886086 w 1599855"/>
              <a:gd name="connsiteY7" fmla="*/ 1182998 h 1600088"/>
              <a:gd name="connsiteX8" fmla="*/ 669168 w 1599855"/>
              <a:gd name="connsiteY8" fmla="*/ 1226716 h 1600088"/>
              <a:gd name="connsiteX9" fmla="*/ 452251 w 1599855"/>
              <a:gd name="connsiteY9" fmla="*/ 1182998 h 1600088"/>
              <a:gd name="connsiteX10" fmla="*/ 274960 w 1599855"/>
              <a:gd name="connsiteY10" fmla="*/ 1063377 h 1600088"/>
              <a:gd name="connsiteX11" fmla="*/ 155339 w 1599855"/>
              <a:gd name="connsiteY11" fmla="*/ 886085 h 1600088"/>
              <a:gd name="connsiteX12" fmla="*/ 111621 w 1599855"/>
              <a:gd name="connsiteY12" fmla="*/ 669168 h 1600088"/>
              <a:gd name="connsiteX13" fmla="*/ 155339 w 1599855"/>
              <a:gd name="connsiteY13" fmla="*/ 452251 h 1600088"/>
              <a:gd name="connsiteX14" fmla="*/ 274960 w 1599855"/>
              <a:gd name="connsiteY14" fmla="*/ 274960 h 1600088"/>
              <a:gd name="connsiteX15" fmla="*/ 452251 w 1599855"/>
              <a:gd name="connsiteY15" fmla="*/ 155339 h 1600088"/>
              <a:gd name="connsiteX16" fmla="*/ 669168 w 1599855"/>
              <a:gd name="connsiteY16" fmla="*/ 111621 h 1600088"/>
              <a:gd name="connsiteX17" fmla="*/ 669168 w 1599855"/>
              <a:gd name="connsiteY17" fmla="*/ 0 h 1600088"/>
              <a:gd name="connsiteX18" fmla="*/ 0 w 1599855"/>
              <a:gd name="connsiteY18" fmla="*/ 669168 h 1600088"/>
              <a:gd name="connsiteX19" fmla="*/ 669168 w 1599855"/>
              <a:gd name="connsiteY19" fmla="*/ 1338337 h 1600088"/>
              <a:gd name="connsiteX20" fmla="*/ 1338337 w 1599855"/>
              <a:gd name="connsiteY20" fmla="*/ 669168 h 1600088"/>
              <a:gd name="connsiteX21" fmla="*/ 669168 w 1599855"/>
              <a:gd name="connsiteY21" fmla="*/ 0 h 1600088"/>
              <a:gd name="connsiteX22" fmla="*/ 1544278 w 1599855"/>
              <a:gd name="connsiteY22" fmla="*/ 1600088 h 1600088"/>
              <a:gd name="connsiteX23" fmla="*/ 1504838 w 1599855"/>
              <a:gd name="connsiteY23" fmla="*/ 1583717 h 1600088"/>
              <a:gd name="connsiteX24" fmla="*/ 1247366 w 1599855"/>
              <a:gd name="connsiteY24" fmla="*/ 1326431 h 1600088"/>
              <a:gd name="connsiteX25" fmla="*/ 1247366 w 1599855"/>
              <a:gd name="connsiteY25" fmla="*/ 1247552 h 1600088"/>
              <a:gd name="connsiteX26" fmla="*/ 1326245 w 1599855"/>
              <a:gd name="connsiteY26" fmla="*/ 1247552 h 1600088"/>
              <a:gd name="connsiteX27" fmla="*/ 1583531 w 1599855"/>
              <a:gd name="connsiteY27" fmla="*/ 1504838 h 1600088"/>
              <a:gd name="connsiteX28" fmla="*/ 1583531 w 1599855"/>
              <a:gd name="connsiteY28" fmla="*/ 1583717 h 1600088"/>
              <a:gd name="connsiteX29" fmla="*/ 1544278 w 1599855"/>
              <a:gd name="connsiteY29" fmla="*/ 1600088 h 1600088"/>
            </a:gdLst>
            <a:ahLst/>
            <a:cxnLst/>
            <a:rect l="l" t="t" r="r" b="b"/>
            <a:pathLst>
              <a:path w="1599855" h="1600088">
                <a:moveTo>
                  <a:pt x="669168" y="111621"/>
                </a:moveTo>
                <a:cubicBezTo>
                  <a:pt x="744513" y="111621"/>
                  <a:pt x="817438" y="126318"/>
                  <a:pt x="886086" y="155339"/>
                </a:cubicBezTo>
                <a:cubicBezTo>
                  <a:pt x="952500" y="183431"/>
                  <a:pt x="1012031" y="223614"/>
                  <a:pt x="1063377" y="274960"/>
                </a:cubicBezTo>
                <a:cubicBezTo>
                  <a:pt x="1114537" y="326120"/>
                  <a:pt x="1154906" y="385837"/>
                  <a:pt x="1182998" y="452251"/>
                </a:cubicBezTo>
                <a:cubicBezTo>
                  <a:pt x="1212019" y="520898"/>
                  <a:pt x="1226716" y="594010"/>
                  <a:pt x="1226716" y="669168"/>
                </a:cubicBezTo>
                <a:cubicBezTo>
                  <a:pt x="1226716" y="744327"/>
                  <a:pt x="1212019" y="817438"/>
                  <a:pt x="1182998" y="886085"/>
                </a:cubicBezTo>
                <a:cubicBezTo>
                  <a:pt x="1154906" y="952500"/>
                  <a:pt x="1114723" y="1012031"/>
                  <a:pt x="1063377" y="1063377"/>
                </a:cubicBezTo>
                <a:cubicBezTo>
                  <a:pt x="1012217" y="1114537"/>
                  <a:pt x="952500" y="1154906"/>
                  <a:pt x="886086" y="1182998"/>
                </a:cubicBezTo>
                <a:cubicBezTo>
                  <a:pt x="817438" y="1212019"/>
                  <a:pt x="744327" y="1226716"/>
                  <a:pt x="669168" y="1226716"/>
                </a:cubicBezTo>
                <a:cubicBezTo>
                  <a:pt x="594010" y="1226716"/>
                  <a:pt x="520898" y="1212019"/>
                  <a:pt x="452251" y="1182998"/>
                </a:cubicBezTo>
                <a:cubicBezTo>
                  <a:pt x="385837" y="1154906"/>
                  <a:pt x="326306" y="1114723"/>
                  <a:pt x="274960" y="1063377"/>
                </a:cubicBezTo>
                <a:cubicBezTo>
                  <a:pt x="223800" y="1012217"/>
                  <a:pt x="183431" y="952500"/>
                  <a:pt x="155339" y="886085"/>
                </a:cubicBezTo>
                <a:cubicBezTo>
                  <a:pt x="126318" y="817438"/>
                  <a:pt x="111621" y="744327"/>
                  <a:pt x="111621" y="669168"/>
                </a:cubicBezTo>
                <a:cubicBezTo>
                  <a:pt x="111621" y="594010"/>
                  <a:pt x="126318" y="520898"/>
                  <a:pt x="155339" y="452251"/>
                </a:cubicBezTo>
                <a:cubicBezTo>
                  <a:pt x="183431" y="385837"/>
                  <a:pt x="223614" y="326306"/>
                  <a:pt x="274960" y="274960"/>
                </a:cubicBezTo>
                <a:cubicBezTo>
                  <a:pt x="326306" y="223614"/>
                  <a:pt x="385837" y="183431"/>
                  <a:pt x="452251" y="155339"/>
                </a:cubicBezTo>
                <a:cubicBezTo>
                  <a:pt x="520898" y="126318"/>
                  <a:pt x="593824" y="111621"/>
                  <a:pt x="669168" y="111621"/>
                </a:cubicBezTo>
                <a:moveTo>
                  <a:pt x="669168" y="0"/>
                </a:moveTo>
                <a:cubicBezTo>
                  <a:pt x="299517" y="0"/>
                  <a:pt x="0" y="299517"/>
                  <a:pt x="0" y="669168"/>
                </a:cubicBezTo>
                <a:cubicBezTo>
                  <a:pt x="0" y="1038820"/>
                  <a:pt x="299517" y="1338337"/>
                  <a:pt x="669168" y="1338337"/>
                </a:cubicBezTo>
                <a:cubicBezTo>
                  <a:pt x="1038820" y="1338337"/>
                  <a:pt x="1338337" y="1038820"/>
                  <a:pt x="1338337" y="669168"/>
                </a:cubicBezTo>
                <a:cubicBezTo>
                  <a:pt x="1338337" y="299703"/>
                  <a:pt x="1038820" y="0"/>
                  <a:pt x="669168" y="0"/>
                </a:cubicBezTo>
                <a:close/>
                <a:moveTo>
                  <a:pt x="1544278" y="1600088"/>
                </a:moveTo>
                <a:cubicBezTo>
                  <a:pt x="1529953" y="1600088"/>
                  <a:pt x="1515628" y="1594693"/>
                  <a:pt x="1504838" y="1583717"/>
                </a:cubicBezTo>
                <a:lnTo>
                  <a:pt x="1247366" y="1326431"/>
                </a:lnTo>
                <a:cubicBezTo>
                  <a:pt x="1225600" y="1304665"/>
                  <a:pt x="1225600" y="1269318"/>
                  <a:pt x="1247366" y="1247552"/>
                </a:cubicBezTo>
                <a:cubicBezTo>
                  <a:pt x="1269132" y="1225786"/>
                  <a:pt x="1304479" y="1225786"/>
                  <a:pt x="1326245" y="1247552"/>
                </a:cubicBezTo>
                <a:lnTo>
                  <a:pt x="1583531" y="1504838"/>
                </a:lnTo>
                <a:cubicBezTo>
                  <a:pt x="1605297" y="1526605"/>
                  <a:pt x="1605297" y="1561951"/>
                  <a:pt x="1583531" y="1583717"/>
                </a:cubicBezTo>
                <a:cubicBezTo>
                  <a:pt x="1572927" y="1594693"/>
                  <a:pt x="1558603" y="1600088"/>
                  <a:pt x="1544278" y="1600088"/>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dirty="0"/>
          </a:p>
        </p:txBody>
      </p:sp>
      <p:sp>
        <p:nvSpPr>
          <p:cNvPr id="27"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29"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31" name="标题 1"/>
          <p:cNvSpPr txBox="1"/>
          <p:nvPr/>
        </p:nvSpPr>
        <p:spPr>
          <a:xfrm>
            <a:off x="602775" y="108863"/>
            <a:ext cx="7780158" cy="432000"/>
          </a:xfrm>
          <a:prstGeom prst="rect">
            <a:avLst/>
          </a:prstGeom>
          <a:noFill/>
          <a:ln cap="sq">
            <a:noFill/>
          </a:ln>
        </p:spPr>
        <p:txBody>
          <a:bodyPr vert="horz" wrap="square" lIns="0" tIns="0" rIns="0" bIns="0" rtlCol="0" anchor="ctr"/>
          <a:lstStyle/>
          <a:p>
            <a:pPr algn="l">
              <a:lnSpc>
                <a:spcPct val="150000"/>
              </a:lnSpc>
            </a:pP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五、</a:t>
            </a:r>
            <a:r>
              <a:rPr kumimoji="1" lang="en-US" altLang="zh-CN" sz="32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劳动合同的</a:t>
            </a: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解除和终止</a:t>
            </a:r>
            <a:endParaRPr kumimoji="1"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271244" y="1418117"/>
            <a:ext cx="4252265" cy="4009632"/>
          </a:xfrm>
          <a:custGeom>
            <a:avLst/>
            <a:gdLst>
              <a:gd name="T0" fmla="*/ 244 w 244"/>
              <a:gd name="T1" fmla="*/ 122 h 244"/>
              <a:gd name="T2" fmla="*/ 244 w 244"/>
              <a:gd name="T3" fmla="*/ 244 h 244"/>
              <a:gd name="T4" fmla="*/ 122 w 244"/>
              <a:gd name="T5" fmla="*/ 244 h 244"/>
              <a:gd name="T6" fmla="*/ 0 w 244"/>
              <a:gd name="T7" fmla="*/ 122 h 244"/>
              <a:gd name="T8" fmla="*/ 122 w 244"/>
              <a:gd name="T9" fmla="*/ 0 h 244"/>
              <a:gd name="T10" fmla="*/ 244 w 244"/>
              <a:gd name="T11" fmla="*/ 122 h 244"/>
            </a:gdLst>
            <a:ahLst/>
            <a:cxnLst/>
            <a:rect l="0" t="0" r="r" b="b"/>
            <a:pathLst>
              <a:path w="244" h="244">
                <a:moveTo>
                  <a:pt x="244" y="122"/>
                </a:moveTo>
                <a:cubicBezTo>
                  <a:pt x="244" y="244"/>
                  <a:pt x="244" y="244"/>
                  <a:pt x="244" y="244"/>
                </a:cubicBezTo>
                <a:cubicBezTo>
                  <a:pt x="122" y="244"/>
                  <a:pt x="122" y="244"/>
                  <a:pt x="122" y="244"/>
                </a:cubicBezTo>
                <a:cubicBezTo>
                  <a:pt x="54" y="244"/>
                  <a:pt x="0" y="189"/>
                  <a:pt x="0" y="122"/>
                </a:cubicBezTo>
                <a:cubicBezTo>
                  <a:pt x="0" y="54"/>
                  <a:pt x="54" y="0"/>
                  <a:pt x="122" y="0"/>
                </a:cubicBezTo>
                <a:cubicBezTo>
                  <a:pt x="189" y="0"/>
                  <a:pt x="244" y="54"/>
                  <a:pt x="244" y="122"/>
                </a:cubicBezTo>
                <a:close/>
              </a:path>
            </a:pathLst>
          </a:custGeom>
          <a:solidFill>
            <a:schemeClr val="accent1"/>
          </a:solidFill>
          <a:ln cap="sq">
            <a:noFill/>
          </a:ln>
        </p:spPr>
        <p:txBody>
          <a:bodyPr vert="horz" wrap="square" lIns="91440" tIns="45720" rIns="91440" bIns="45720" rtlCol="0" anchor="t"/>
          <a:lstStyle/>
          <a:p>
            <a:pPr algn="l">
              <a:lnSpc>
                <a:spcPct val="100000"/>
              </a:lnSpc>
            </a:pPr>
            <a:endParaRPr kumimoji="1" lang="zh-CN" altLang="en-US"/>
          </a:p>
        </p:txBody>
      </p:sp>
      <p:sp>
        <p:nvSpPr>
          <p:cNvPr id="4" name="标题 1"/>
          <p:cNvSpPr txBox="1"/>
          <p:nvPr/>
        </p:nvSpPr>
        <p:spPr>
          <a:xfrm>
            <a:off x="734291" y="1725371"/>
            <a:ext cx="9739745" cy="3345394"/>
          </a:xfrm>
          <a:custGeom>
            <a:avLst/>
            <a:gdLst>
              <a:gd name="T0" fmla="*/ 445 w 484"/>
              <a:gd name="T1" fmla="*/ 0 h 153"/>
              <a:gd name="T2" fmla="*/ 80 w 484"/>
              <a:gd name="T3" fmla="*/ 0 h 153"/>
              <a:gd name="T4" fmla="*/ 1 w 484"/>
              <a:gd name="T5" fmla="*/ 74 h 153"/>
              <a:gd name="T6" fmla="*/ 78 w 484"/>
              <a:gd name="T7" fmla="*/ 153 h 153"/>
              <a:gd name="T8" fmla="*/ 445 w 484"/>
              <a:gd name="T9" fmla="*/ 153 h 153"/>
              <a:gd name="T10" fmla="*/ 484 w 484"/>
              <a:gd name="T11" fmla="*/ 77 h 153"/>
              <a:gd name="T12" fmla="*/ 445 w 484"/>
              <a:gd name="T13" fmla="*/ 0 h 153"/>
            </a:gdLst>
            <a:ahLst/>
            <a:cxnLst/>
            <a:rect l="0" t="0" r="r" b="b"/>
            <a:pathLst>
              <a:path w="484" h="153">
                <a:moveTo>
                  <a:pt x="445" y="0"/>
                </a:moveTo>
                <a:cubicBezTo>
                  <a:pt x="80" y="0"/>
                  <a:pt x="80" y="0"/>
                  <a:pt x="80" y="0"/>
                </a:cubicBezTo>
                <a:cubicBezTo>
                  <a:pt x="38" y="0"/>
                  <a:pt x="3" y="32"/>
                  <a:pt x="1" y="74"/>
                </a:cubicBezTo>
                <a:cubicBezTo>
                  <a:pt x="0" y="117"/>
                  <a:pt x="35" y="153"/>
                  <a:pt x="78" y="153"/>
                </a:cubicBezTo>
                <a:cubicBezTo>
                  <a:pt x="445" y="153"/>
                  <a:pt x="445" y="153"/>
                  <a:pt x="445" y="153"/>
                </a:cubicBezTo>
                <a:cubicBezTo>
                  <a:pt x="484" y="77"/>
                  <a:pt x="484" y="77"/>
                  <a:pt x="484" y="77"/>
                </a:cubicBezTo>
                <a:lnTo>
                  <a:pt x="445" y="0"/>
                </a:lnTo>
                <a:close/>
              </a:path>
            </a:pathLst>
          </a:custGeom>
          <a:solidFill>
            <a:srgbClr val="FFFFFF">
              <a:alpha val="100000"/>
            </a:srgbClr>
          </a:solidFill>
          <a:ln cap="sq">
            <a:solidFill>
              <a:schemeClr val="bg1">
                <a:lumMod val="85000"/>
              </a:schemeClr>
            </a:solidFill>
          </a:ln>
          <a:effectLst>
            <a:outerShdw blurRad="762000" algn="ctr" rotWithShape="0">
              <a:srgbClr val="7F7F7F">
                <a:alpha val="10000"/>
              </a:srgbClr>
            </a:outerShdw>
          </a:effectLst>
        </p:spPr>
        <p:txBody>
          <a:bodyPr vert="horz" wrap="square" lIns="91440" tIns="45720" rIns="91440" bIns="45720" rtlCol="0" anchor="t"/>
          <a:lstStyle/>
          <a:p>
            <a:pPr algn="l">
              <a:lnSpc>
                <a:spcPct val="100000"/>
              </a:lnSpc>
            </a:pPr>
            <a:endParaRPr kumimoji="1" lang="zh-CN" altLang="en-US"/>
          </a:p>
        </p:txBody>
      </p:sp>
      <p:sp>
        <p:nvSpPr>
          <p:cNvPr id="5" name="标题 1"/>
          <p:cNvSpPr txBox="1"/>
          <p:nvPr/>
        </p:nvSpPr>
        <p:spPr>
          <a:xfrm>
            <a:off x="1228080" y="2053314"/>
            <a:ext cx="1048718" cy="1048990"/>
          </a:xfrm>
          <a:prstGeom prst="ellipse">
            <a:avLst/>
          </a:prstGeom>
          <a:solidFill>
            <a:schemeClr val="accent1"/>
          </a:solidFill>
          <a:ln w="25400" cap="flat">
            <a:noFill/>
          </a:ln>
          <a:effectLst/>
        </p:spPr>
        <p:txBody>
          <a:bodyPr vert="horz" wrap="square" lIns="182843" tIns="91422" rIns="182843" bIns="91422" rtlCol="0" anchor="ctr"/>
          <a:lstStyle/>
          <a:p>
            <a:pPr algn="ctr">
              <a:lnSpc>
                <a:spcPct val="100000"/>
              </a:lnSpc>
            </a:pPr>
            <a:endParaRPr kumimoji="1" lang="zh-CN" altLang="en-US"/>
          </a:p>
        </p:txBody>
      </p:sp>
      <p:sp>
        <p:nvSpPr>
          <p:cNvPr id="16" name="标题 1"/>
          <p:cNvSpPr txBox="1"/>
          <p:nvPr/>
        </p:nvSpPr>
        <p:spPr>
          <a:xfrm>
            <a:off x="2382821" y="2184932"/>
            <a:ext cx="7232234" cy="3242816"/>
          </a:xfrm>
          <a:prstGeom prst="rect">
            <a:avLst/>
          </a:prstGeom>
          <a:noFill/>
          <a:ln>
            <a:noFill/>
          </a:ln>
        </p:spPr>
        <p:txBody>
          <a:bodyPr vert="horz" wrap="square" lIns="0" tIns="0" rIns="0" bIns="0" rtlCol="0" anchor="t"/>
          <a:lstStyle/>
          <a:p>
            <a:pPr>
              <a:lnSpc>
                <a:spcPct val="150000"/>
              </a:lnSpc>
            </a:pPr>
            <a:r>
              <a:rPr kumimoji="1" lang="en-US" altLang="zh-CN" sz="1600" dirty="0"/>
              <a:t>1.</a:t>
            </a:r>
            <a:r>
              <a:rPr kumimoji="1" lang="zh-CN" altLang="en-US" sz="1600" dirty="0"/>
              <a:t>含义</a:t>
            </a:r>
            <a:endParaRPr kumimoji="1" lang="en-US" altLang="zh-CN" sz="1600" dirty="0"/>
          </a:p>
          <a:p>
            <a:pPr>
              <a:lnSpc>
                <a:spcPct val="150000"/>
              </a:lnSpc>
            </a:pPr>
            <a:r>
              <a:rPr kumimoji="1" lang="en-US" altLang="zh-CN" sz="1600" dirty="0"/>
              <a:t>经济补偿是按照劳动合同法规定,在劳动者无过错的情况下,用人单位与劳动者解除或者终止劳动合同而依法应给予劳动者的经济上的补助,也称经济补偿金。 </a:t>
            </a:r>
            <a:r>
              <a:rPr kumimoji="1" lang="en-US" altLang="zh-CN"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endParaRPr kumimoji="1" lang="zh-CN" altLang="en-US" sz="1600" dirty="0"/>
          </a:p>
        </p:txBody>
      </p:sp>
      <p:sp>
        <p:nvSpPr>
          <p:cNvPr id="25" name="标题 1"/>
          <p:cNvSpPr txBox="1"/>
          <p:nvPr/>
        </p:nvSpPr>
        <p:spPr>
          <a:xfrm>
            <a:off x="1492218" y="2332545"/>
            <a:ext cx="520441" cy="490527"/>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ahLst/>
            <a:cxn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7"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29"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30" name="标题 1"/>
          <p:cNvSpPr txBox="1"/>
          <p:nvPr/>
        </p:nvSpPr>
        <p:spPr>
          <a:xfrm>
            <a:off x="602775" y="108863"/>
            <a:ext cx="7780158" cy="432000"/>
          </a:xfrm>
          <a:prstGeom prst="rect">
            <a:avLst/>
          </a:prstGeom>
          <a:noFill/>
          <a:ln cap="sq">
            <a:noFill/>
          </a:ln>
        </p:spPr>
        <p:txBody>
          <a:bodyPr vert="horz" wrap="square" lIns="0" tIns="0" rIns="0" bIns="0" rtlCol="0" anchor="ctr"/>
          <a:lstStyle/>
          <a:p>
            <a:pPr algn="l">
              <a:lnSpc>
                <a:spcPct val="150000"/>
              </a:lnSpc>
            </a:pP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五、</a:t>
            </a:r>
            <a:r>
              <a:rPr kumimoji="1" lang="en-US" altLang="zh-CN" sz="32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劳动合同的</a:t>
            </a: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解除和终止</a:t>
            </a:r>
            <a:endParaRPr kumimoji="1" lang="zh-CN" altLang="en-US" dirty="0"/>
          </a:p>
        </p:txBody>
      </p:sp>
      <p:sp>
        <p:nvSpPr>
          <p:cNvPr id="2" name="标题 1"/>
          <p:cNvSpPr txBox="1"/>
          <p:nvPr/>
        </p:nvSpPr>
        <p:spPr>
          <a:xfrm>
            <a:off x="2355129" y="1694627"/>
            <a:ext cx="4509797" cy="490305"/>
          </a:xfrm>
          <a:prstGeom prst="rect">
            <a:avLst/>
          </a:prstGeom>
          <a:noFill/>
          <a:ln>
            <a:noFill/>
          </a:ln>
        </p:spPr>
        <p:txBody>
          <a:bodyPr vert="horz" wrap="square" lIns="0" tIns="45720" rIns="0" bIns="45720" rtlCol="0" anchor="b"/>
          <a:lstStyle/>
          <a:p>
            <a:pPr>
              <a:lnSpc>
                <a:spcPct val="130000"/>
              </a:lnSpc>
            </a:pPr>
            <a:r>
              <a:rPr kumimoji="1" lang="zh-CN" altLang="en-US" dirty="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（四）</a:t>
            </a:r>
            <a:r>
              <a:rPr kumimoji="1" lang="en-US" altLang="zh-CN" dirty="0" err="1">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劳动合同解除和终止的经济补偿</a:t>
            </a:r>
            <a:endParaRPr kumimoji="1"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235529" y="1462548"/>
            <a:ext cx="4655126" cy="4728827"/>
          </a:xfrm>
          <a:custGeom>
            <a:avLst/>
            <a:gdLst>
              <a:gd name="T0" fmla="*/ 244 w 244"/>
              <a:gd name="T1" fmla="*/ 122 h 244"/>
              <a:gd name="T2" fmla="*/ 244 w 244"/>
              <a:gd name="T3" fmla="*/ 244 h 244"/>
              <a:gd name="T4" fmla="*/ 122 w 244"/>
              <a:gd name="T5" fmla="*/ 244 h 244"/>
              <a:gd name="T6" fmla="*/ 0 w 244"/>
              <a:gd name="T7" fmla="*/ 122 h 244"/>
              <a:gd name="T8" fmla="*/ 122 w 244"/>
              <a:gd name="T9" fmla="*/ 0 h 244"/>
              <a:gd name="T10" fmla="*/ 244 w 244"/>
              <a:gd name="T11" fmla="*/ 122 h 244"/>
            </a:gdLst>
            <a:ahLst/>
            <a:cxnLst/>
            <a:rect l="0" t="0" r="r" b="b"/>
            <a:pathLst>
              <a:path w="244" h="244">
                <a:moveTo>
                  <a:pt x="244" y="122"/>
                </a:moveTo>
                <a:cubicBezTo>
                  <a:pt x="244" y="244"/>
                  <a:pt x="244" y="244"/>
                  <a:pt x="244" y="244"/>
                </a:cubicBezTo>
                <a:cubicBezTo>
                  <a:pt x="122" y="244"/>
                  <a:pt x="122" y="244"/>
                  <a:pt x="122" y="244"/>
                </a:cubicBezTo>
                <a:cubicBezTo>
                  <a:pt x="54" y="244"/>
                  <a:pt x="0" y="189"/>
                  <a:pt x="0" y="122"/>
                </a:cubicBezTo>
                <a:cubicBezTo>
                  <a:pt x="0" y="54"/>
                  <a:pt x="54" y="0"/>
                  <a:pt x="122" y="0"/>
                </a:cubicBezTo>
                <a:cubicBezTo>
                  <a:pt x="189" y="0"/>
                  <a:pt x="244" y="54"/>
                  <a:pt x="244" y="122"/>
                </a:cubicBezTo>
                <a:close/>
              </a:path>
            </a:pathLst>
          </a:custGeom>
          <a:solidFill>
            <a:schemeClr val="accent1"/>
          </a:solidFill>
          <a:ln cap="sq">
            <a:noFill/>
          </a:ln>
        </p:spPr>
        <p:txBody>
          <a:bodyPr vert="horz" wrap="square" lIns="91440" tIns="45720" rIns="91440" bIns="45720" rtlCol="0" anchor="t"/>
          <a:lstStyle/>
          <a:p>
            <a:pPr algn="l">
              <a:lnSpc>
                <a:spcPct val="100000"/>
              </a:lnSpc>
            </a:pPr>
            <a:endParaRPr kumimoji="1" lang="zh-CN" altLang="en-US"/>
          </a:p>
        </p:txBody>
      </p:sp>
      <p:sp>
        <p:nvSpPr>
          <p:cNvPr id="4" name="标题 1"/>
          <p:cNvSpPr txBox="1"/>
          <p:nvPr/>
        </p:nvSpPr>
        <p:spPr>
          <a:xfrm>
            <a:off x="460806" y="1725370"/>
            <a:ext cx="11357121" cy="4728827"/>
          </a:xfrm>
          <a:custGeom>
            <a:avLst/>
            <a:gdLst>
              <a:gd name="T0" fmla="*/ 445 w 484"/>
              <a:gd name="T1" fmla="*/ 0 h 153"/>
              <a:gd name="T2" fmla="*/ 80 w 484"/>
              <a:gd name="T3" fmla="*/ 0 h 153"/>
              <a:gd name="T4" fmla="*/ 1 w 484"/>
              <a:gd name="T5" fmla="*/ 74 h 153"/>
              <a:gd name="T6" fmla="*/ 78 w 484"/>
              <a:gd name="T7" fmla="*/ 153 h 153"/>
              <a:gd name="T8" fmla="*/ 445 w 484"/>
              <a:gd name="T9" fmla="*/ 153 h 153"/>
              <a:gd name="T10" fmla="*/ 484 w 484"/>
              <a:gd name="T11" fmla="*/ 77 h 153"/>
              <a:gd name="T12" fmla="*/ 445 w 484"/>
              <a:gd name="T13" fmla="*/ 0 h 153"/>
            </a:gdLst>
            <a:ahLst/>
            <a:cxnLst/>
            <a:rect l="0" t="0" r="r" b="b"/>
            <a:pathLst>
              <a:path w="484" h="153">
                <a:moveTo>
                  <a:pt x="445" y="0"/>
                </a:moveTo>
                <a:cubicBezTo>
                  <a:pt x="80" y="0"/>
                  <a:pt x="80" y="0"/>
                  <a:pt x="80" y="0"/>
                </a:cubicBezTo>
                <a:cubicBezTo>
                  <a:pt x="38" y="0"/>
                  <a:pt x="3" y="32"/>
                  <a:pt x="1" y="74"/>
                </a:cubicBezTo>
                <a:cubicBezTo>
                  <a:pt x="0" y="117"/>
                  <a:pt x="35" y="153"/>
                  <a:pt x="78" y="153"/>
                </a:cubicBezTo>
                <a:cubicBezTo>
                  <a:pt x="445" y="153"/>
                  <a:pt x="445" y="153"/>
                  <a:pt x="445" y="153"/>
                </a:cubicBezTo>
                <a:cubicBezTo>
                  <a:pt x="484" y="77"/>
                  <a:pt x="484" y="77"/>
                  <a:pt x="484" y="77"/>
                </a:cubicBezTo>
                <a:lnTo>
                  <a:pt x="445" y="0"/>
                </a:lnTo>
                <a:close/>
              </a:path>
            </a:pathLst>
          </a:custGeom>
          <a:solidFill>
            <a:srgbClr val="FFFFFF">
              <a:alpha val="100000"/>
            </a:srgbClr>
          </a:solidFill>
          <a:ln cap="sq">
            <a:solidFill>
              <a:schemeClr val="bg1">
                <a:lumMod val="85000"/>
              </a:schemeClr>
            </a:solidFill>
          </a:ln>
          <a:effectLst>
            <a:outerShdw blurRad="762000" algn="ctr" rotWithShape="0">
              <a:srgbClr val="7F7F7F">
                <a:alpha val="10000"/>
              </a:srgbClr>
            </a:outerShdw>
          </a:effectLst>
        </p:spPr>
        <p:txBody>
          <a:bodyPr vert="horz" wrap="square" lIns="91440" tIns="45720" rIns="91440" bIns="45720" rtlCol="0" anchor="t"/>
          <a:lstStyle/>
          <a:p>
            <a:pPr algn="l">
              <a:lnSpc>
                <a:spcPct val="100000"/>
              </a:lnSpc>
            </a:pPr>
            <a:endParaRPr kumimoji="1" lang="zh-CN" altLang="en-US"/>
          </a:p>
        </p:txBody>
      </p:sp>
      <p:sp>
        <p:nvSpPr>
          <p:cNvPr id="5" name="标题 1"/>
          <p:cNvSpPr txBox="1"/>
          <p:nvPr/>
        </p:nvSpPr>
        <p:spPr>
          <a:xfrm>
            <a:off x="1169528" y="2010331"/>
            <a:ext cx="1048718" cy="1048990"/>
          </a:xfrm>
          <a:prstGeom prst="ellipse">
            <a:avLst/>
          </a:prstGeom>
          <a:solidFill>
            <a:schemeClr val="accent1"/>
          </a:solidFill>
          <a:ln w="25400" cap="flat">
            <a:noFill/>
          </a:ln>
          <a:effectLst/>
        </p:spPr>
        <p:txBody>
          <a:bodyPr vert="horz" wrap="square" lIns="182843" tIns="91422" rIns="182843" bIns="91422" rtlCol="0" anchor="ctr"/>
          <a:lstStyle/>
          <a:p>
            <a:pPr algn="ctr">
              <a:lnSpc>
                <a:spcPct val="100000"/>
              </a:lnSpc>
            </a:pPr>
            <a:endParaRPr kumimoji="1" lang="zh-CN" altLang="en-US"/>
          </a:p>
        </p:txBody>
      </p:sp>
      <p:sp>
        <p:nvSpPr>
          <p:cNvPr id="16" name="标题 1"/>
          <p:cNvSpPr txBox="1"/>
          <p:nvPr/>
        </p:nvSpPr>
        <p:spPr>
          <a:xfrm>
            <a:off x="2382821" y="2184932"/>
            <a:ext cx="8957124" cy="4465250"/>
          </a:xfrm>
          <a:prstGeom prst="rect">
            <a:avLst/>
          </a:prstGeom>
          <a:noFill/>
          <a:ln>
            <a:noFill/>
          </a:ln>
        </p:spPr>
        <p:txBody>
          <a:bodyPr vert="horz" wrap="square" lIns="0" tIns="0" rIns="0" bIns="0" rtlCol="0" anchor="t"/>
          <a:lstStyle/>
          <a:p>
            <a:pPr>
              <a:lnSpc>
                <a:spcPct val="140000"/>
              </a:lnSpc>
              <a:spcBef>
                <a:spcPts val="0"/>
              </a:spcBef>
              <a:spcAft>
                <a:spcPts val="0"/>
              </a:spcAft>
            </a:pPr>
            <a:r>
              <a:rPr kumimoji="1" lang="en-US" altLang="zh-CN"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2.</a:t>
            </a:r>
            <a:r>
              <a:rPr kumimoji="1" lang="zh-CN" altLang="en-US"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用人单位应当向劳动者支付经济补偿的情形</a:t>
            </a:r>
            <a:endParaRPr kumimoji="1" lang="en-US" altLang="zh-CN"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40000"/>
              </a:lnSpc>
              <a:spcBef>
                <a:spcPts val="0"/>
              </a:spcBef>
              <a:spcAft>
                <a:spcPts val="0"/>
              </a:spcAft>
            </a:pPr>
            <a:r>
              <a:rPr kumimoji="1" lang="zh-CN" altLang="en-US"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1</a:t>
            </a:r>
            <a:r>
              <a:rPr kumimoji="1" lang="zh-CN" altLang="en-US"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）由用人单位提出解除劳动合同并与劳动者协商一致而解除劳动合同的。</a:t>
            </a:r>
            <a:endParaRPr kumimoji="1" lang="zh-CN" altLang="en-US"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40000"/>
              </a:lnSpc>
              <a:spcBef>
                <a:spcPts val="0"/>
              </a:spcBef>
              <a:spcAft>
                <a:spcPts val="0"/>
              </a:spcAft>
            </a:pPr>
            <a:r>
              <a:rPr kumimoji="1" lang="zh-CN" altLang="en-US"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2</a:t>
            </a:r>
            <a:r>
              <a:rPr kumimoji="1" lang="zh-CN" altLang="en-US"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）劳动者符合随时通知解除和不需事先通知即可解除劳动合同的规定情形而解除劳动合同的。</a:t>
            </a:r>
            <a:endParaRPr kumimoji="1" lang="zh-CN" altLang="en-US"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40000"/>
              </a:lnSpc>
              <a:spcBef>
                <a:spcPts val="0"/>
              </a:spcBef>
              <a:spcAft>
                <a:spcPts val="0"/>
              </a:spcAft>
            </a:pPr>
            <a:r>
              <a:rPr kumimoji="1" lang="zh-CN" altLang="en-US"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3</a:t>
            </a:r>
            <a:r>
              <a:rPr kumimoji="1" lang="zh-CN" altLang="en-US"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）用人单位符合提前</a:t>
            </a:r>
            <a:r>
              <a:rPr kumimoji="1" lang="en-US" altLang="zh-CN"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30</a:t>
            </a:r>
            <a:r>
              <a:rPr kumimoji="1" lang="zh-CN" altLang="en-US"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日以书面形式通知劳动者本人或者额外支付劳动者</a:t>
            </a:r>
            <a:r>
              <a:rPr kumimoji="1" lang="en-US" altLang="zh-CN"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1</a:t>
            </a:r>
            <a:r>
              <a:rPr kumimoji="1" lang="zh-CN" altLang="en-US"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个月工资后可以解除劳动合同的规定情形而解除劳动合同的。</a:t>
            </a:r>
            <a:endParaRPr kumimoji="1" lang="zh-CN" altLang="en-US"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40000"/>
              </a:lnSpc>
              <a:spcBef>
                <a:spcPts val="0"/>
              </a:spcBef>
              <a:spcAft>
                <a:spcPts val="0"/>
              </a:spcAft>
            </a:pPr>
            <a:r>
              <a:rPr kumimoji="1" lang="zh-CN" altLang="en-US"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4</a:t>
            </a:r>
            <a:r>
              <a:rPr kumimoji="1" lang="zh-CN" altLang="en-US"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）用人单位符合可裁减人员规定而解除与劳动者的劳动合同的。</a:t>
            </a:r>
            <a:endParaRPr kumimoji="1" lang="zh-CN" altLang="en-US"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40000"/>
              </a:lnSpc>
              <a:spcBef>
                <a:spcPts val="0"/>
              </a:spcBef>
              <a:spcAft>
                <a:spcPts val="0"/>
              </a:spcAft>
            </a:pPr>
            <a:r>
              <a:rPr kumimoji="1" lang="zh-CN" altLang="en-US"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5</a:t>
            </a:r>
            <a:r>
              <a:rPr kumimoji="1" lang="zh-CN" altLang="en-US"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）除用人单位维持或者提高劳动合同约定条件续订劳动合同，劳动者不同意续订的情形外，劳动合同期满终止固定期限劳动合同的。</a:t>
            </a:r>
            <a:endParaRPr kumimoji="1" lang="zh-CN" altLang="en-US"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40000"/>
              </a:lnSpc>
              <a:spcBef>
                <a:spcPts val="0"/>
              </a:spcBef>
              <a:spcAft>
                <a:spcPts val="0"/>
              </a:spcAft>
            </a:pPr>
            <a:r>
              <a:rPr kumimoji="1" lang="zh-CN" altLang="en-US"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6</a:t>
            </a:r>
            <a:r>
              <a:rPr kumimoji="1" lang="zh-CN" altLang="en-US"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）以完成一定工作任务为期限的劳动合同因任务完成而终止的。</a:t>
            </a:r>
            <a:endParaRPr kumimoji="1" lang="zh-CN" altLang="en-US"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40000"/>
              </a:lnSpc>
              <a:spcBef>
                <a:spcPts val="0"/>
              </a:spcBef>
              <a:spcAft>
                <a:spcPts val="0"/>
              </a:spcAft>
            </a:pPr>
            <a:r>
              <a:rPr kumimoji="1" lang="zh-CN" altLang="en-US"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7</a:t>
            </a:r>
            <a:r>
              <a:rPr kumimoji="1" lang="zh-CN" altLang="en-US"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）用人单位被依法宣告破产终止劳动合同的。</a:t>
            </a:r>
            <a:endParaRPr kumimoji="1" lang="zh-CN" altLang="en-US"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40000"/>
              </a:lnSpc>
              <a:spcBef>
                <a:spcPts val="0"/>
              </a:spcBef>
              <a:spcAft>
                <a:spcPts val="0"/>
              </a:spcAft>
            </a:pPr>
            <a:r>
              <a:rPr kumimoji="1" lang="zh-CN" altLang="en-US"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8</a:t>
            </a:r>
            <a:r>
              <a:rPr kumimoji="1" lang="zh-CN" altLang="en-US"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）用人单位被吊销营业执照、责令关闭、撤销或者用人单位决定提前解散而终止劳动合同的。</a:t>
            </a:r>
            <a:endParaRPr kumimoji="1" lang="zh-CN" altLang="en-US"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40000"/>
              </a:lnSpc>
              <a:spcBef>
                <a:spcPts val="0"/>
              </a:spcBef>
              <a:spcAft>
                <a:spcPts val="0"/>
              </a:spcAft>
            </a:pPr>
            <a:r>
              <a:rPr kumimoji="1" lang="zh-CN" altLang="en-US"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9</a:t>
            </a:r>
            <a:r>
              <a:rPr kumimoji="1" lang="zh-CN" altLang="en-US"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）法律、行政法规规定解除或终止劳动合同应当向劳动者支付经济补偿的其他情形。</a:t>
            </a:r>
            <a:endParaRPr kumimoji="1" lang="zh-CN" altLang="en-US" sz="1600" dirty="0"/>
          </a:p>
        </p:txBody>
      </p:sp>
      <p:sp>
        <p:nvSpPr>
          <p:cNvPr id="25" name="标题 1"/>
          <p:cNvSpPr txBox="1"/>
          <p:nvPr/>
        </p:nvSpPr>
        <p:spPr>
          <a:xfrm>
            <a:off x="1446886" y="2184932"/>
            <a:ext cx="520441" cy="490527"/>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ahLst/>
            <a:cxn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7"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29"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30" name="标题 1"/>
          <p:cNvSpPr txBox="1"/>
          <p:nvPr/>
        </p:nvSpPr>
        <p:spPr>
          <a:xfrm>
            <a:off x="602775" y="108863"/>
            <a:ext cx="7780158" cy="432000"/>
          </a:xfrm>
          <a:prstGeom prst="rect">
            <a:avLst/>
          </a:prstGeom>
          <a:noFill/>
          <a:ln cap="sq">
            <a:noFill/>
          </a:ln>
        </p:spPr>
        <p:txBody>
          <a:bodyPr vert="horz" wrap="square" lIns="0" tIns="0" rIns="0" bIns="0" rtlCol="0" anchor="ctr"/>
          <a:lstStyle/>
          <a:p>
            <a:pPr algn="l">
              <a:lnSpc>
                <a:spcPct val="150000"/>
              </a:lnSpc>
            </a:pP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五、</a:t>
            </a:r>
            <a:r>
              <a:rPr kumimoji="1" lang="en-US" altLang="zh-CN" sz="32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劳动合同的</a:t>
            </a: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解除和终止</a:t>
            </a:r>
            <a:endParaRPr kumimoji="1" lang="zh-CN" altLang="en-US" dirty="0"/>
          </a:p>
        </p:txBody>
      </p:sp>
      <p:sp>
        <p:nvSpPr>
          <p:cNvPr id="2" name="标题 1"/>
          <p:cNvSpPr txBox="1"/>
          <p:nvPr/>
        </p:nvSpPr>
        <p:spPr>
          <a:xfrm>
            <a:off x="2355129" y="1694627"/>
            <a:ext cx="4509797" cy="490305"/>
          </a:xfrm>
          <a:prstGeom prst="rect">
            <a:avLst/>
          </a:prstGeom>
          <a:noFill/>
          <a:ln>
            <a:noFill/>
          </a:ln>
        </p:spPr>
        <p:txBody>
          <a:bodyPr vert="horz" wrap="square" lIns="0" tIns="45720" rIns="0" bIns="45720" rtlCol="0" anchor="b"/>
          <a:lstStyle/>
          <a:p>
            <a:pPr>
              <a:lnSpc>
                <a:spcPct val="130000"/>
              </a:lnSpc>
            </a:pPr>
            <a:r>
              <a:rPr kumimoji="1" lang="zh-CN" altLang="en-US" dirty="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（四）</a:t>
            </a:r>
            <a:r>
              <a:rPr kumimoji="1" lang="en-US" altLang="zh-CN" dirty="0" err="1">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劳动合同解除和终止的经济补偿</a:t>
            </a:r>
            <a:endParaRPr kumimoji="1"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271244" y="1418117"/>
            <a:ext cx="4252265" cy="4009632"/>
          </a:xfrm>
          <a:custGeom>
            <a:avLst/>
            <a:gdLst>
              <a:gd name="T0" fmla="*/ 244 w 244"/>
              <a:gd name="T1" fmla="*/ 122 h 244"/>
              <a:gd name="T2" fmla="*/ 244 w 244"/>
              <a:gd name="T3" fmla="*/ 244 h 244"/>
              <a:gd name="T4" fmla="*/ 122 w 244"/>
              <a:gd name="T5" fmla="*/ 244 h 244"/>
              <a:gd name="T6" fmla="*/ 0 w 244"/>
              <a:gd name="T7" fmla="*/ 122 h 244"/>
              <a:gd name="T8" fmla="*/ 122 w 244"/>
              <a:gd name="T9" fmla="*/ 0 h 244"/>
              <a:gd name="T10" fmla="*/ 244 w 244"/>
              <a:gd name="T11" fmla="*/ 122 h 244"/>
            </a:gdLst>
            <a:ahLst/>
            <a:cxnLst/>
            <a:rect l="0" t="0" r="r" b="b"/>
            <a:pathLst>
              <a:path w="244" h="244">
                <a:moveTo>
                  <a:pt x="244" y="122"/>
                </a:moveTo>
                <a:cubicBezTo>
                  <a:pt x="244" y="244"/>
                  <a:pt x="244" y="244"/>
                  <a:pt x="244" y="244"/>
                </a:cubicBezTo>
                <a:cubicBezTo>
                  <a:pt x="122" y="244"/>
                  <a:pt x="122" y="244"/>
                  <a:pt x="122" y="244"/>
                </a:cubicBezTo>
                <a:cubicBezTo>
                  <a:pt x="54" y="244"/>
                  <a:pt x="0" y="189"/>
                  <a:pt x="0" y="122"/>
                </a:cubicBezTo>
                <a:cubicBezTo>
                  <a:pt x="0" y="54"/>
                  <a:pt x="54" y="0"/>
                  <a:pt x="122" y="0"/>
                </a:cubicBezTo>
                <a:cubicBezTo>
                  <a:pt x="189" y="0"/>
                  <a:pt x="244" y="54"/>
                  <a:pt x="244" y="122"/>
                </a:cubicBezTo>
                <a:close/>
              </a:path>
            </a:pathLst>
          </a:custGeom>
          <a:solidFill>
            <a:schemeClr val="accent1"/>
          </a:solidFill>
          <a:ln cap="sq">
            <a:noFill/>
          </a:ln>
        </p:spPr>
        <p:txBody>
          <a:bodyPr vert="horz" wrap="square" lIns="91440" tIns="45720" rIns="91440" bIns="45720" rtlCol="0" anchor="t"/>
          <a:lstStyle/>
          <a:p>
            <a:pPr algn="l">
              <a:lnSpc>
                <a:spcPct val="100000"/>
              </a:lnSpc>
            </a:pPr>
            <a:endParaRPr kumimoji="1" lang="zh-CN" altLang="en-US"/>
          </a:p>
        </p:txBody>
      </p:sp>
      <p:sp>
        <p:nvSpPr>
          <p:cNvPr id="4" name="标题 1"/>
          <p:cNvSpPr txBox="1"/>
          <p:nvPr/>
        </p:nvSpPr>
        <p:spPr>
          <a:xfrm>
            <a:off x="734291" y="1725371"/>
            <a:ext cx="9739745" cy="3345394"/>
          </a:xfrm>
          <a:custGeom>
            <a:avLst/>
            <a:gdLst>
              <a:gd name="T0" fmla="*/ 445 w 484"/>
              <a:gd name="T1" fmla="*/ 0 h 153"/>
              <a:gd name="T2" fmla="*/ 80 w 484"/>
              <a:gd name="T3" fmla="*/ 0 h 153"/>
              <a:gd name="T4" fmla="*/ 1 w 484"/>
              <a:gd name="T5" fmla="*/ 74 h 153"/>
              <a:gd name="T6" fmla="*/ 78 w 484"/>
              <a:gd name="T7" fmla="*/ 153 h 153"/>
              <a:gd name="T8" fmla="*/ 445 w 484"/>
              <a:gd name="T9" fmla="*/ 153 h 153"/>
              <a:gd name="T10" fmla="*/ 484 w 484"/>
              <a:gd name="T11" fmla="*/ 77 h 153"/>
              <a:gd name="T12" fmla="*/ 445 w 484"/>
              <a:gd name="T13" fmla="*/ 0 h 153"/>
            </a:gdLst>
            <a:ahLst/>
            <a:cxnLst/>
            <a:rect l="0" t="0" r="r" b="b"/>
            <a:pathLst>
              <a:path w="484" h="153">
                <a:moveTo>
                  <a:pt x="445" y="0"/>
                </a:moveTo>
                <a:cubicBezTo>
                  <a:pt x="80" y="0"/>
                  <a:pt x="80" y="0"/>
                  <a:pt x="80" y="0"/>
                </a:cubicBezTo>
                <a:cubicBezTo>
                  <a:pt x="38" y="0"/>
                  <a:pt x="3" y="32"/>
                  <a:pt x="1" y="74"/>
                </a:cubicBezTo>
                <a:cubicBezTo>
                  <a:pt x="0" y="117"/>
                  <a:pt x="35" y="153"/>
                  <a:pt x="78" y="153"/>
                </a:cubicBezTo>
                <a:cubicBezTo>
                  <a:pt x="445" y="153"/>
                  <a:pt x="445" y="153"/>
                  <a:pt x="445" y="153"/>
                </a:cubicBezTo>
                <a:cubicBezTo>
                  <a:pt x="484" y="77"/>
                  <a:pt x="484" y="77"/>
                  <a:pt x="484" y="77"/>
                </a:cubicBezTo>
                <a:lnTo>
                  <a:pt x="445" y="0"/>
                </a:lnTo>
                <a:close/>
              </a:path>
            </a:pathLst>
          </a:custGeom>
          <a:solidFill>
            <a:srgbClr val="FFFFFF">
              <a:alpha val="100000"/>
            </a:srgbClr>
          </a:solidFill>
          <a:ln cap="sq">
            <a:solidFill>
              <a:schemeClr val="bg1">
                <a:lumMod val="85000"/>
              </a:schemeClr>
            </a:solidFill>
          </a:ln>
          <a:effectLst>
            <a:outerShdw blurRad="762000" algn="ctr" rotWithShape="0">
              <a:srgbClr val="7F7F7F">
                <a:alpha val="10000"/>
              </a:srgbClr>
            </a:outerShdw>
          </a:effectLst>
        </p:spPr>
        <p:txBody>
          <a:bodyPr vert="horz" wrap="square" lIns="91440" tIns="45720" rIns="91440" bIns="45720" rtlCol="0" anchor="t"/>
          <a:lstStyle/>
          <a:p>
            <a:pPr algn="l">
              <a:lnSpc>
                <a:spcPct val="100000"/>
              </a:lnSpc>
            </a:pPr>
            <a:endParaRPr kumimoji="1" lang="zh-CN" altLang="en-US"/>
          </a:p>
        </p:txBody>
      </p:sp>
      <p:sp>
        <p:nvSpPr>
          <p:cNvPr id="5" name="标题 1"/>
          <p:cNvSpPr txBox="1"/>
          <p:nvPr/>
        </p:nvSpPr>
        <p:spPr>
          <a:xfrm>
            <a:off x="1228080" y="2053314"/>
            <a:ext cx="1048718" cy="1048990"/>
          </a:xfrm>
          <a:prstGeom prst="ellipse">
            <a:avLst/>
          </a:prstGeom>
          <a:solidFill>
            <a:schemeClr val="accent1"/>
          </a:solidFill>
          <a:ln w="25400" cap="flat">
            <a:noFill/>
          </a:ln>
          <a:effectLst/>
        </p:spPr>
        <p:txBody>
          <a:bodyPr vert="horz" wrap="square" lIns="182843" tIns="91422" rIns="182843" bIns="91422" rtlCol="0" anchor="ctr"/>
          <a:lstStyle/>
          <a:p>
            <a:pPr algn="ctr">
              <a:lnSpc>
                <a:spcPct val="100000"/>
              </a:lnSpc>
            </a:pPr>
            <a:endParaRPr kumimoji="1" lang="zh-CN" altLang="en-US"/>
          </a:p>
        </p:txBody>
      </p:sp>
      <p:sp>
        <p:nvSpPr>
          <p:cNvPr id="16" name="标题 1"/>
          <p:cNvSpPr txBox="1"/>
          <p:nvPr/>
        </p:nvSpPr>
        <p:spPr>
          <a:xfrm>
            <a:off x="2382821" y="2184932"/>
            <a:ext cx="7232234" cy="3242816"/>
          </a:xfrm>
          <a:prstGeom prst="rect">
            <a:avLst/>
          </a:prstGeom>
          <a:noFill/>
          <a:ln>
            <a:noFill/>
          </a:ln>
        </p:spPr>
        <p:txBody>
          <a:bodyPr vert="horz" wrap="square" lIns="0" tIns="0" rIns="0" bIns="0" rtlCol="0" anchor="t"/>
          <a:lstStyle/>
          <a:p>
            <a:pPr>
              <a:lnSpc>
                <a:spcPct val="150000"/>
              </a:lnSpc>
            </a:pPr>
            <a:r>
              <a:rPr kumimoji="1" lang="en-US" altLang="zh-CN" sz="1600" dirty="0"/>
              <a:t>3.</a:t>
            </a:r>
            <a:r>
              <a:rPr kumimoji="1" lang="zh-CN" altLang="en-US" sz="1600" dirty="0"/>
              <a:t>经济补偿的支付标准</a:t>
            </a:r>
            <a:endParaRPr kumimoji="1" lang="en-US" altLang="zh-CN" sz="1600" dirty="0"/>
          </a:p>
          <a:p>
            <a:pPr>
              <a:lnSpc>
                <a:spcPct val="150000"/>
              </a:lnSpc>
            </a:pPr>
            <a:r>
              <a:rPr kumimoji="1" lang="zh-CN" altLang="en-US" sz="1600" dirty="0"/>
              <a:t>（</a:t>
            </a:r>
            <a:r>
              <a:rPr kumimoji="1" lang="en-US" altLang="zh-CN" sz="1600" dirty="0"/>
              <a:t>1</a:t>
            </a:r>
            <a:r>
              <a:rPr kumimoji="1" lang="zh-CN" altLang="en-US" sz="1600" dirty="0"/>
              <a:t>）补偿年限的计算标准</a:t>
            </a:r>
            <a:endParaRPr kumimoji="1" lang="en-US" altLang="zh-CN" sz="1600" dirty="0"/>
          </a:p>
          <a:p>
            <a:pPr>
              <a:lnSpc>
                <a:spcPct val="150000"/>
              </a:lnSpc>
            </a:pPr>
            <a:r>
              <a:rPr kumimoji="1" lang="zh-CN" altLang="en-US" sz="1600" dirty="0"/>
              <a:t>（</a:t>
            </a:r>
            <a:r>
              <a:rPr kumimoji="1" lang="en-US" altLang="zh-CN" sz="1600" dirty="0"/>
              <a:t>2</a:t>
            </a:r>
            <a:r>
              <a:rPr kumimoji="1" lang="zh-CN" altLang="en-US" sz="1600" dirty="0"/>
              <a:t>）补偿基数的计算标准</a:t>
            </a:r>
            <a:endParaRPr kumimoji="1" lang="en-US" altLang="zh-CN" sz="1600" dirty="0"/>
          </a:p>
          <a:p>
            <a:pPr>
              <a:lnSpc>
                <a:spcPct val="150000"/>
              </a:lnSpc>
            </a:pPr>
            <a:r>
              <a:rPr kumimoji="1" lang="en-US" altLang="zh-CN" sz="16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endParaRPr kumimoji="1" lang="zh-CN" altLang="en-US" sz="1600" dirty="0"/>
          </a:p>
        </p:txBody>
      </p:sp>
      <p:sp>
        <p:nvSpPr>
          <p:cNvPr id="25" name="标题 1"/>
          <p:cNvSpPr txBox="1"/>
          <p:nvPr/>
        </p:nvSpPr>
        <p:spPr>
          <a:xfrm>
            <a:off x="1492218" y="2332545"/>
            <a:ext cx="520441" cy="490527"/>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ahLst/>
            <a:cxn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7"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29"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30" name="标题 1"/>
          <p:cNvSpPr txBox="1"/>
          <p:nvPr/>
        </p:nvSpPr>
        <p:spPr>
          <a:xfrm>
            <a:off x="602775" y="108863"/>
            <a:ext cx="7780158" cy="432000"/>
          </a:xfrm>
          <a:prstGeom prst="rect">
            <a:avLst/>
          </a:prstGeom>
          <a:noFill/>
          <a:ln cap="sq">
            <a:noFill/>
          </a:ln>
        </p:spPr>
        <p:txBody>
          <a:bodyPr vert="horz" wrap="square" lIns="0" tIns="0" rIns="0" bIns="0" rtlCol="0" anchor="ctr"/>
          <a:lstStyle/>
          <a:p>
            <a:pPr algn="l">
              <a:lnSpc>
                <a:spcPct val="150000"/>
              </a:lnSpc>
            </a:pP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五、</a:t>
            </a:r>
            <a:r>
              <a:rPr kumimoji="1" lang="en-US" altLang="zh-CN" sz="32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劳动合同的</a:t>
            </a: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解除和终止</a:t>
            </a:r>
            <a:endParaRPr kumimoji="1" lang="zh-CN" altLang="en-US" dirty="0"/>
          </a:p>
        </p:txBody>
      </p:sp>
      <p:sp>
        <p:nvSpPr>
          <p:cNvPr id="2" name="标题 1"/>
          <p:cNvSpPr txBox="1"/>
          <p:nvPr/>
        </p:nvSpPr>
        <p:spPr>
          <a:xfrm>
            <a:off x="2355129" y="1694627"/>
            <a:ext cx="4509797" cy="490305"/>
          </a:xfrm>
          <a:prstGeom prst="rect">
            <a:avLst/>
          </a:prstGeom>
          <a:noFill/>
          <a:ln>
            <a:noFill/>
          </a:ln>
        </p:spPr>
        <p:txBody>
          <a:bodyPr vert="horz" wrap="square" lIns="0" tIns="45720" rIns="0" bIns="45720" rtlCol="0" anchor="b"/>
          <a:lstStyle/>
          <a:p>
            <a:pPr>
              <a:lnSpc>
                <a:spcPct val="130000"/>
              </a:lnSpc>
            </a:pPr>
            <a:r>
              <a:rPr kumimoji="1" lang="zh-CN" altLang="en-US" dirty="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（四）</a:t>
            </a:r>
            <a:r>
              <a:rPr kumimoji="1" lang="en-US" altLang="zh-CN" dirty="0" err="1">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劳动合同解除和终止的经济补偿</a:t>
            </a:r>
            <a:endParaRPr kumimoji="1"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3312914" y="1715494"/>
            <a:ext cx="8220273" cy="3959922"/>
          </a:xfrm>
          <a:prstGeom prst="rect">
            <a:avLst/>
          </a:prstGeom>
          <a:gradFill>
            <a:gsLst>
              <a:gs pos="0">
                <a:schemeClr val="accent1">
                  <a:lumMod val="20000"/>
                  <a:lumOff val="80000"/>
                  <a:alpha val="20000"/>
                </a:schemeClr>
              </a:gs>
              <a:gs pos="100000">
                <a:schemeClr val="accent1">
                  <a:lumMod val="20000"/>
                  <a:lumOff val="80000"/>
                  <a:alpha val="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10800000">
            <a:off x="2016980" y="3658072"/>
            <a:ext cx="2496107" cy="2151819"/>
          </a:xfrm>
          <a:prstGeom prst="triangle">
            <a:avLst/>
          </a:prstGeom>
          <a:solidFill>
            <a:schemeClr val="accent1">
              <a:lumMod val="7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rot="10800000" flipV="1">
            <a:off x="3370847" y="3686288"/>
            <a:ext cx="2496107" cy="2151819"/>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rot="10800000" flipV="1">
            <a:off x="660400" y="3686288"/>
            <a:ext cx="2496107" cy="2151819"/>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rot="10800000" flipV="1">
            <a:off x="2016980" y="1391367"/>
            <a:ext cx="2496107" cy="2151819"/>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flipV="1">
            <a:off x="4926341" y="1959016"/>
            <a:ext cx="590258" cy="508844"/>
          </a:xfrm>
          <a:prstGeom prst="triangle">
            <a:avLst/>
          </a:prstGeom>
          <a:solidFill>
            <a:schemeClr val="accent1">
              <a:lumMod val="20000"/>
              <a:lumOff val="8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flipV="1">
            <a:off x="5065063" y="2022113"/>
            <a:ext cx="312814" cy="269668"/>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a:off x="5594802" y="2414920"/>
            <a:ext cx="6500216" cy="3260496"/>
          </a:xfrm>
          <a:prstGeom prst="rect">
            <a:avLst/>
          </a:prstGeom>
          <a:noFill/>
          <a:ln>
            <a:noFill/>
          </a:ln>
        </p:spPr>
        <p:txBody>
          <a:bodyPr vert="horz" wrap="square" lIns="0" tIns="0" rIns="0" bIns="0" rtlCol="0" anchor="t"/>
          <a:lstStyle/>
          <a:p>
            <a:pPr algn="l">
              <a:lnSpc>
                <a:spcPct val="150000"/>
              </a:lnSpc>
            </a:pPr>
            <a:r>
              <a:rPr kumimoji="1" lang="en-US" altLang="zh-CN" sz="16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劳动争议是指劳动者与用人单位因执行劳动法律、法规和履行劳动合同而发生的纠纷</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6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包括</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1</a:t>
            </a: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因确认劳动关系发生的争议</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2</a:t>
            </a: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因订立、履行、变更、解除和终止劳动合同发生的争议</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3</a:t>
            </a: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因除名、辞退和辞职、离职发生的争议</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4</a:t>
            </a: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因工作时间、休息休假、社会保险、福利、培训以及劳动保护发生的争议</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5</a:t>
            </a: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因劳动报酬、工伤医疗费、经济补偿或者赔偿金等发生的争议</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6</a:t>
            </a: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法律、法规规定的其他劳动争议</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600" dirty="0"/>
          </a:p>
        </p:txBody>
      </p:sp>
      <p:sp>
        <p:nvSpPr>
          <p:cNvPr id="11" name="标题 1"/>
          <p:cNvSpPr txBox="1"/>
          <p:nvPr/>
        </p:nvSpPr>
        <p:spPr>
          <a:xfrm>
            <a:off x="5809021" y="1609303"/>
            <a:ext cx="5432954" cy="699426"/>
          </a:xfrm>
          <a:prstGeom prst="rect">
            <a:avLst/>
          </a:prstGeom>
          <a:noFill/>
          <a:ln>
            <a:noFill/>
          </a:ln>
        </p:spPr>
        <p:txBody>
          <a:bodyPr vert="horz" wrap="square" lIns="0" tIns="0" rIns="0" bIns="0" rtlCol="0" anchor="b"/>
          <a:lstStyle/>
          <a:p>
            <a:pPr algn="l">
              <a:lnSpc>
                <a:spcPct val="110000"/>
              </a:lnSpc>
            </a:pPr>
            <a:r>
              <a:rPr kumimoji="1" lang="en-US" altLang="zh-CN" sz="1600" dirty="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1.劳动争议的概念及范围</a:t>
            </a:r>
            <a:endParaRPr kumimoji="1" lang="zh-CN" altLang="en-US" dirty="0"/>
          </a:p>
        </p:txBody>
      </p:sp>
      <p:sp>
        <p:nvSpPr>
          <p:cNvPr id="16" name="标题 1"/>
          <p:cNvSpPr txBox="1"/>
          <p:nvPr/>
        </p:nvSpPr>
        <p:spPr>
          <a:xfrm rot="10800000" flipV="1">
            <a:off x="1647544" y="1600738"/>
            <a:ext cx="738870" cy="636962"/>
          </a:xfrm>
          <a:prstGeom prst="triangle">
            <a:avLst/>
          </a:prstGeom>
          <a:gradFill>
            <a:gsLst>
              <a:gs pos="0">
                <a:schemeClr val="accent1"/>
              </a:gs>
              <a:gs pos="100000">
                <a:schemeClr val="accent1">
                  <a:lumMod val="20000"/>
                  <a:lumOff val="80000"/>
                  <a:alpha val="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7" name="标题 1"/>
          <p:cNvSpPr txBox="1"/>
          <p:nvPr/>
        </p:nvSpPr>
        <p:spPr>
          <a:xfrm rot="10800000" flipV="1">
            <a:off x="571643" y="2880839"/>
            <a:ext cx="1159770" cy="999806"/>
          </a:xfrm>
          <a:prstGeom prst="triangle">
            <a:avLst/>
          </a:prstGeom>
          <a:gradFill>
            <a:gsLst>
              <a:gs pos="0">
                <a:schemeClr val="accent1">
                  <a:lumMod val="75000"/>
                </a:schemeClr>
              </a:gs>
              <a:gs pos="100000">
                <a:schemeClr val="accent1">
                  <a:lumMod val="75000"/>
                  <a:alpha val="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a:off x="2988442" y="2464344"/>
            <a:ext cx="553182" cy="521384"/>
          </a:xfrm>
          <a:custGeom>
            <a:avLst/>
            <a:gdLst>
              <a:gd name="connsiteX0" fmla="*/ 565749 w 763907"/>
              <a:gd name="connsiteY0" fmla="*/ 529546 h 720000"/>
              <a:gd name="connsiteX1" fmla="*/ 585849 w 763907"/>
              <a:gd name="connsiteY1" fmla="*/ 537865 h 720000"/>
              <a:gd name="connsiteX2" fmla="*/ 698960 w 763907"/>
              <a:gd name="connsiteY2" fmla="*/ 650977 h 720000"/>
              <a:gd name="connsiteX3" fmla="*/ 698960 w 763907"/>
              <a:gd name="connsiteY3" fmla="*/ 691178 h 720000"/>
              <a:gd name="connsiteX4" fmla="*/ 678860 w 763907"/>
              <a:gd name="connsiteY4" fmla="*/ 699521 h 720000"/>
              <a:gd name="connsiteX5" fmla="*/ 658760 w 763907"/>
              <a:gd name="connsiteY5" fmla="*/ 691178 h 720000"/>
              <a:gd name="connsiteX6" fmla="*/ 545648 w 763907"/>
              <a:gd name="connsiteY6" fmla="*/ 578066 h 720000"/>
              <a:gd name="connsiteX7" fmla="*/ 545648 w 763907"/>
              <a:gd name="connsiteY7" fmla="*/ 537865 h 720000"/>
              <a:gd name="connsiteX8" fmla="*/ 565749 w 763907"/>
              <a:gd name="connsiteY8" fmla="*/ 529546 h 720000"/>
              <a:gd name="connsiteX9" fmla="*/ 565749 w 763907"/>
              <a:gd name="connsiteY9" fmla="*/ 359807 h 720000"/>
              <a:gd name="connsiteX10" fmla="*/ 735464 w 763907"/>
              <a:gd name="connsiteY10" fmla="*/ 359807 h 720000"/>
              <a:gd name="connsiteX11" fmla="*/ 763907 w 763907"/>
              <a:gd name="connsiteY11" fmla="*/ 388251 h 720000"/>
              <a:gd name="connsiteX12" fmla="*/ 735464 w 763907"/>
              <a:gd name="connsiteY12" fmla="*/ 416695 h 720000"/>
              <a:gd name="connsiteX13" fmla="*/ 565749 w 763907"/>
              <a:gd name="connsiteY13" fmla="*/ 416695 h 720000"/>
              <a:gd name="connsiteX14" fmla="*/ 537305 w 763907"/>
              <a:gd name="connsiteY14" fmla="*/ 388251 h 720000"/>
              <a:gd name="connsiteX15" fmla="*/ 565749 w 763907"/>
              <a:gd name="connsiteY15" fmla="*/ 359807 h 720000"/>
              <a:gd name="connsiteX16" fmla="*/ 678860 w 763907"/>
              <a:gd name="connsiteY16" fmla="*/ 77005 h 720000"/>
              <a:gd name="connsiteX17" fmla="*/ 698960 w 763907"/>
              <a:gd name="connsiteY17" fmla="*/ 85325 h 720000"/>
              <a:gd name="connsiteX18" fmla="*/ 698960 w 763907"/>
              <a:gd name="connsiteY18" fmla="*/ 125525 h 720000"/>
              <a:gd name="connsiteX19" fmla="*/ 585849 w 763907"/>
              <a:gd name="connsiteY19" fmla="*/ 238636 h 720000"/>
              <a:gd name="connsiteX20" fmla="*/ 565749 w 763907"/>
              <a:gd name="connsiteY20" fmla="*/ 246980 h 720000"/>
              <a:gd name="connsiteX21" fmla="*/ 545648 w 763907"/>
              <a:gd name="connsiteY21" fmla="*/ 238636 h 720000"/>
              <a:gd name="connsiteX22" fmla="*/ 545648 w 763907"/>
              <a:gd name="connsiteY22" fmla="*/ 198436 h 720000"/>
              <a:gd name="connsiteX23" fmla="*/ 658760 w 763907"/>
              <a:gd name="connsiteY23" fmla="*/ 85325 h 720000"/>
              <a:gd name="connsiteX24" fmla="*/ 678860 w 763907"/>
              <a:gd name="connsiteY24" fmla="*/ 77005 h 720000"/>
              <a:gd name="connsiteX25" fmla="*/ 362802 w 763907"/>
              <a:gd name="connsiteY25" fmla="*/ 5 h 720000"/>
              <a:gd name="connsiteX26" fmla="*/ 422012 w 763907"/>
              <a:gd name="connsiteY26" fmla="*/ 16490 h 720000"/>
              <a:gd name="connsiteX27" fmla="*/ 481080 w 763907"/>
              <a:gd name="connsiteY27" fmla="*/ 119457 h 720000"/>
              <a:gd name="connsiteX28" fmla="*/ 481080 w 763907"/>
              <a:gd name="connsiteY28" fmla="*/ 600631 h 720000"/>
              <a:gd name="connsiteX29" fmla="*/ 422012 w 763907"/>
              <a:gd name="connsiteY29" fmla="*/ 703598 h 720000"/>
              <a:gd name="connsiteX30" fmla="*/ 361806 w 763907"/>
              <a:gd name="connsiteY30" fmla="*/ 720000 h 720000"/>
              <a:gd name="connsiteX31" fmla="*/ 303306 w 763907"/>
              <a:gd name="connsiteY31" fmla="*/ 704546 h 720000"/>
              <a:gd name="connsiteX32" fmla="*/ 60870 w 763907"/>
              <a:gd name="connsiteY32" fmla="*/ 568300 h 720000"/>
              <a:gd name="connsiteX33" fmla="*/ 0 w 763907"/>
              <a:gd name="connsiteY33" fmla="*/ 464291 h 720000"/>
              <a:gd name="connsiteX34" fmla="*/ 0 w 763907"/>
              <a:gd name="connsiteY34" fmla="*/ 255702 h 720000"/>
              <a:gd name="connsiteX35" fmla="*/ 60870 w 763907"/>
              <a:gd name="connsiteY35" fmla="*/ 151693 h 720000"/>
              <a:gd name="connsiteX36" fmla="*/ 303306 w 763907"/>
              <a:gd name="connsiteY36" fmla="*/ 15447 h 720000"/>
              <a:gd name="connsiteX37" fmla="*/ 362802 w 763907"/>
              <a:gd name="connsiteY37" fmla="*/ 5 h 720000"/>
            </a:gdLst>
            <a:ahLst/>
            <a:cxnLst/>
            <a:rect l="l" t="t" r="r" b="b"/>
            <a:pathLst>
              <a:path w="763907" h="720000">
                <a:moveTo>
                  <a:pt x="565749" y="529546"/>
                </a:moveTo>
                <a:cubicBezTo>
                  <a:pt x="573025" y="529546"/>
                  <a:pt x="580302" y="532319"/>
                  <a:pt x="585849" y="537865"/>
                </a:cubicBezTo>
                <a:lnTo>
                  <a:pt x="698960" y="650977"/>
                </a:lnTo>
                <a:cubicBezTo>
                  <a:pt x="710054" y="662070"/>
                  <a:pt x="710054" y="680084"/>
                  <a:pt x="698960" y="691178"/>
                </a:cubicBezTo>
                <a:cubicBezTo>
                  <a:pt x="693461" y="696677"/>
                  <a:pt x="686161" y="699521"/>
                  <a:pt x="678860" y="699521"/>
                </a:cubicBezTo>
                <a:cubicBezTo>
                  <a:pt x="671560" y="699521"/>
                  <a:pt x="664259" y="696771"/>
                  <a:pt x="658760" y="691178"/>
                </a:cubicBezTo>
                <a:lnTo>
                  <a:pt x="545648" y="578066"/>
                </a:lnTo>
                <a:cubicBezTo>
                  <a:pt x="534555" y="566973"/>
                  <a:pt x="534555" y="548959"/>
                  <a:pt x="545648" y="537865"/>
                </a:cubicBezTo>
                <a:cubicBezTo>
                  <a:pt x="551195" y="532319"/>
                  <a:pt x="558471" y="529546"/>
                  <a:pt x="565749" y="529546"/>
                </a:cubicBezTo>
                <a:close/>
                <a:moveTo>
                  <a:pt x="565749" y="359807"/>
                </a:moveTo>
                <a:lnTo>
                  <a:pt x="735464" y="359807"/>
                </a:lnTo>
                <a:cubicBezTo>
                  <a:pt x="751202" y="359807"/>
                  <a:pt x="763907" y="372512"/>
                  <a:pt x="763907" y="388251"/>
                </a:cubicBezTo>
                <a:cubicBezTo>
                  <a:pt x="763907" y="403990"/>
                  <a:pt x="751107" y="416695"/>
                  <a:pt x="735464" y="416695"/>
                </a:cubicBezTo>
                <a:lnTo>
                  <a:pt x="565749" y="416695"/>
                </a:lnTo>
                <a:cubicBezTo>
                  <a:pt x="550010" y="416695"/>
                  <a:pt x="537305" y="403990"/>
                  <a:pt x="537305" y="388251"/>
                </a:cubicBezTo>
                <a:cubicBezTo>
                  <a:pt x="537305" y="372512"/>
                  <a:pt x="550010" y="359807"/>
                  <a:pt x="565749" y="359807"/>
                </a:cubicBezTo>
                <a:close/>
                <a:moveTo>
                  <a:pt x="678860" y="77005"/>
                </a:moveTo>
                <a:cubicBezTo>
                  <a:pt x="686137" y="77005"/>
                  <a:pt x="693414" y="79778"/>
                  <a:pt x="698960" y="85325"/>
                </a:cubicBezTo>
                <a:cubicBezTo>
                  <a:pt x="710054" y="96418"/>
                  <a:pt x="710054" y="114432"/>
                  <a:pt x="698960" y="125525"/>
                </a:cubicBezTo>
                <a:lnTo>
                  <a:pt x="585849" y="238636"/>
                </a:lnTo>
                <a:cubicBezTo>
                  <a:pt x="580350" y="244231"/>
                  <a:pt x="573049" y="246980"/>
                  <a:pt x="565749" y="246980"/>
                </a:cubicBezTo>
                <a:cubicBezTo>
                  <a:pt x="558448" y="246980"/>
                  <a:pt x="551147" y="244231"/>
                  <a:pt x="545648" y="238636"/>
                </a:cubicBezTo>
                <a:cubicBezTo>
                  <a:pt x="534555" y="227543"/>
                  <a:pt x="534555" y="209529"/>
                  <a:pt x="545648" y="198436"/>
                </a:cubicBezTo>
                <a:lnTo>
                  <a:pt x="658760" y="85325"/>
                </a:lnTo>
                <a:cubicBezTo>
                  <a:pt x="664306" y="79778"/>
                  <a:pt x="671583" y="77005"/>
                  <a:pt x="678860" y="77005"/>
                </a:cubicBezTo>
                <a:close/>
                <a:moveTo>
                  <a:pt x="362802" y="5"/>
                </a:moveTo>
                <a:cubicBezTo>
                  <a:pt x="383186" y="183"/>
                  <a:pt x="403524" y="5682"/>
                  <a:pt x="422012" y="16490"/>
                </a:cubicBezTo>
                <a:cubicBezTo>
                  <a:pt x="458989" y="38108"/>
                  <a:pt x="481080" y="76601"/>
                  <a:pt x="481080" y="119457"/>
                </a:cubicBezTo>
                <a:lnTo>
                  <a:pt x="481080" y="600631"/>
                </a:lnTo>
                <a:cubicBezTo>
                  <a:pt x="481080" y="643486"/>
                  <a:pt x="458989" y="681980"/>
                  <a:pt x="422012" y="703598"/>
                </a:cubicBezTo>
                <a:cubicBezTo>
                  <a:pt x="403240" y="714501"/>
                  <a:pt x="382475" y="720000"/>
                  <a:pt x="361806" y="720000"/>
                </a:cubicBezTo>
                <a:cubicBezTo>
                  <a:pt x="341706" y="720000"/>
                  <a:pt x="321700" y="714881"/>
                  <a:pt x="303306" y="704546"/>
                </a:cubicBezTo>
                <a:lnTo>
                  <a:pt x="60870" y="568300"/>
                </a:lnTo>
                <a:cubicBezTo>
                  <a:pt x="23324" y="547157"/>
                  <a:pt x="0" y="507336"/>
                  <a:pt x="0" y="464291"/>
                </a:cubicBezTo>
                <a:lnTo>
                  <a:pt x="0" y="255702"/>
                </a:lnTo>
                <a:cubicBezTo>
                  <a:pt x="0" y="212657"/>
                  <a:pt x="23324" y="172742"/>
                  <a:pt x="60870" y="151693"/>
                </a:cubicBezTo>
                <a:lnTo>
                  <a:pt x="303306" y="15447"/>
                </a:lnTo>
                <a:cubicBezTo>
                  <a:pt x="321984" y="4970"/>
                  <a:pt x="342417" y="-173"/>
                  <a:pt x="362802" y="5"/>
                </a:cubicBezTo>
                <a:close/>
              </a:path>
            </a:pathLst>
          </a:custGeom>
          <a:solidFill>
            <a:schemeClr val="bg1"/>
          </a:solidFill>
          <a:ln w="1860" cap="flat">
            <a:solidFill>
              <a:schemeClr val="accent1">
                <a:lumMod val="20000"/>
                <a:lumOff val="80000"/>
              </a:schemeClr>
            </a:solidFill>
            <a:miter/>
          </a:ln>
          <a:effectLst>
            <a:outerShdw blurRad="50800" dist="38100" dir="2700000" algn="tl" rotWithShape="0">
              <a:schemeClr val="accent1">
                <a:lumMod val="75000"/>
                <a:alpha val="40000"/>
              </a:schemeClr>
            </a:outerShdw>
          </a:effectLst>
        </p:spPr>
        <p:txBody>
          <a:bodyPr vert="horz" wrap="square" lIns="91440" tIns="45720" rIns="91440" bIns="45720" rtlCol="0" anchor="ctr"/>
          <a:lstStyle/>
          <a:p>
            <a:pPr algn="l">
              <a:lnSpc>
                <a:spcPct val="110000"/>
              </a:lnSpc>
            </a:pPr>
            <a:endParaRPr kumimoji="1" lang="zh-CN" altLang="en-US"/>
          </a:p>
        </p:txBody>
      </p:sp>
      <p:sp>
        <p:nvSpPr>
          <p:cNvPr id="19" name="标题 1"/>
          <p:cNvSpPr txBox="1"/>
          <p:nvPr/>
        </p:nvSpPr>
        <p:spPr>
          <a:xfrm>
            <a:off x="3025916" y="4227471"/>
            <a:ext cx="506440" cy="506510"/>
          </a:xfrm>
          <a:custGeom>
            <a:avLst/>
            <a:gdLst>
              <a:gd name="connsiteX0" fmla="*/ 579031 w 719895"/>
              <a:gd name="connsiteY0" fmla="*/ 554022 h 720000"/>
              <a:gd name="connsiteX1" fmla="*/ 596778 w 719895"/>
              <a:gd name="connsiteY1" fmla="*/ 561368 h 720000"/>
              <a:gd name="connsiteX2" fmla="*/ 712550 w 719895"/>
              <a:gd name="connsiteY2" fmla="*/ 677140 h 720000"/>
              <a:gd name="connsiteX3" fmla="*/ 712550 w 719895"/>
              <a:gd name="connsiteY3" fmla="*/ 712634 h 720000"/>
              <a:gd name="connsiteX4" fmla="*/ 694887 w 719895"/>
              <a:gd name="connsiteY4" fmla="*/ 720000 h 720000"/>
              <a:gd name="connsiteX5" fmla="*/ 677140 w 719895"/>
              <a:gd name="connsiteY5" fmla="*/ 712634 h 720000"/>
              <a:gd name="connsiteX6" fmla="*/ 561284 w 719895"/>
              <a:gd name="connsiteY6" fmla="*/ 596861 h 720000"/>
              <a:gd name="connsiteX7" fmla="*/ 561284 w 719895"/>
              <a:gd name="connsiteY7" fmla="*/ 561368 h 720000"/>
              <a:gd name="connsiteX8" fmla="*/ 579031 w 719895"/>
              <a:gd name="connsiteY8" fmla="*/ 554022 h 720000"/>
              <a:gd name="connsiteX9" fmla="*/ 301109 w 719895"/>
              <a:gd name="connsiteY9" fmla="*/ 0 h 720000"/>
              <a:gd name="connsiteX10" fmla="*/ 602219 w 719895"/>
              <a:gd name="connsiteY10" fmla="*/ 301109 h 720000"/>
              <a:gd name="connsiteX11" fmla="*/ 301109 w 719895"/>
              <a:gd name="connsiteY11" fmla="*/ 602219 h 720000"/>
              <a:gd name="connsiteX12" fmla="*/ 0 w 719895"/>
              <a:gd name="connsiteY12" fmla="*/ 301109 h 720000"/>
              <a:gd name="connsiteX13" fmla="*/ 301109 w 719895"/>
              <a:gd name="connsiteY13" fmla="*/ 0 h 720000"/>
            </a:gdLst>
            <a:ahLst/>
            <a:cxnLst/>
            <a:rect l="l" t="t" r="r" b="b"/>
            <a:pathLst>
              <a:path w="719895" h="720000">
                <a:moveTo>
                  <a:pt x="579031" y="554022"/>
                </a:moveTo>
                <a:cubicBezTo>
                  <a:pt x="585456" y="554022"/>
                  <a:pt x="591880" y="556471"/>
                  <a:pt x="596778" y="561368"/>
                </a:cubicBezTo>
                <a:lnTo>
                  <a:pt x="712550" y="677140"/>
                </a:lnTo>
                <a:cubicBezTo>
                  <a:pt x="722344" y="686935"/>
                  <a:pt x="722344" y="702840"/>
                  <a:pt x="712550" y="712634"/>
                </a:cubicBezTo>
                <a:cubicBezTo>
                  <a:pt x="707778" y="717573"/>
                  <a:pt x="701333" y="720000"/>
                  <a:pt x="694887" y="720000"/>
                </a:cubicBezTo>
                <a:cubicBezTo>
                  <a:pt x="688441" y="720000"/>
                  <a:pt x="681995" y="717573"/>
                  <a:pt x="677140" y="712634"/>
                </a:cubicBezTo>
                <a:lnTo>
                  <a:pt x="561284" y="596861"/>
                </a:lnTo>
                <a:cubicBezTo>
                  <a:pt x="551490" y="587067"/>
                  <a:pt x="551490" y="571162"/>
                  <a:pt x="561284" y="561368"/>
                </a:cubicBezTo>
                <a:cubicBezTo>
                  <a:pt x="566181" y="556471"/>
                  <a:pt x="572606" y="554022"/>
                  <a:pt x="579031" y="554022"/>
                </a:cubicBezTo>
                <a:close/>
                <a:moveTo>
                  <a:pt x="301109" y="0"/>
                </a:moveTo>
                <a:cubicBezTo>
                  <a:pt x="467443" y="0"/>
                  <a:pt x="602219" y="134859"/>
                  <a:pt x="602219" y="301109"/>
                </a:cubicBezTo>
                <a:cubicBezTo>
                  <a:pt x="602219" y="467443"/>
                  <a:pt x="467443" y="602219"/>
                  <a:pt x="301109" y="602219"/>
                </a:cubicBezTo>
                <a:cubicBezTo>
                  <a:pt x="134775" y="602219"/>
                  <a:pt x="0" y="467443"/>
                  <a:pt x="0" y="301109"/>
                </a:cubicBezTo>
                <a:cubicBezTo>
                  <a:pt x="0" y="134775"/>
                  <a:pt x="134775" y="0"/>
                  <a:pt x="301109" y="0"/>
                </a:cubicBezTo>
                <a:close/>
              </a:path>
            </a:pathLst>
          </a:custGeom>
          <a:solidFill>
            <a:schemeClr val="bg1"/>
          </a:solidFill>
          <a:ln w="1860" cap="flat">
            <a:solidFill>
              <a:schemeClr val="accent1">
                <a:lumMod val="20000"/>
                <a:lumOff val="80000"/>
              </a:schemeClr>
            </a:solidFill>
            <a:miter/>
          </a:ln>
          <a:effectLst>
            <a:outerShdw blurRad="50800" dist="38100" dir="2700000" algn="tl" rotWithShape="0">
              <a:schemeClr val="accent3">
                <a:alpha val="40000"/>
              </a:schemeClr>
            </a:outerShdw>
          </a:effectLst>
        </p:spPr>
        <p:txBody>
          <a:bodyPr vert="horz" wrap="square" lIns="91440" tIns="45720" rIns="91440" bIns="45720" rtlCol="0" anchor="ctr"/>
          <a:lstStyle/>
          <a:p>
            <a:pPr algn="l">
              <a:lnSpc>
                <a:spcPct val="110000"/>
              </a:lnSpc>
            </a:pPr>
            <a:endParaRPr kumimoji="1" lang="zh-CN" altLang="en-US"/>
          </a:p>
        </p:txBody>
      </p:sp>
      <p:sp>
        <p:nvSpPr>
          <p:cNvPr id="20" name="标题 1"/>
          <p:cNvSpPr txBox="1"/>
          <p:nvPr/>
        </p:nvSpPr>
        <p:spPr>
          <a:xfrm>
            <a:off x="1593632" y="4792363"/>
            <a:ext cx="561052" cy="508654"/>
          </a:xfrm>
          <a:custGeom>
            <a:avLst/>
            <a:gdLst>
              <a:gd name="connsiteX0" fmla="*/ 31770 w 794163"/>
              <a:gd name="connsiteY0" fmla="*/ 656460 h 720001"/>
              <a:gd name="connsiteX1" fmla="*/ 762297 w 794163"/>
              <a:gd name="connsiteY1" fmla="*/ 656460 h 720001"/>
              <a:gd name="connsiteX2" fmla="*/ 794163 w 794163"/>
              <a:gd name="connsiteY2" fmla="*/ 688230 h 720001"/>
              <a:gd name="connsiteX3" fmla="*/ 762392 w 794163"/>
              <a:gd name="connsiteY3" fmla="*/ 720001 h 720001"/>
              <a:gd name="connsiteX4" fmla="*/ 31770 w 794163"/>
              <a:gd name="connsiteY4" fmla="*/ 720001 h 720001"/>
              <a:gd name="connsiteX5" fmla="*/ 0 w 794163"/>
              <a:gd name="connsiteY5" fmla="*/ 688230 h 720001"/>
              <a:gd name="connsiteX6" fmla="*/ 31770 w 794163"/>
              <a:gd name="connsiteY6" fmla="*/ 656460 h 720001"/>
              <a:gd name="connsiteX7" fmla="*/ 613493 w 794163"/>
              <a:gd name="connsiteY7" fmla="*/ 317608 h 720001"/>
              <a:gd name="connsiteX8" fmla="*/ 710048 w 794163"/>
              <a:gd name="connsiteY8" fmla="*/ 317608 h 720001"/>
              <a:gd name="connsiteX9" fmla="*/ 767655 w 794163"/>
              <a:gd name="connsiteY9" fmla="*/ 375216 h 720001"/>
              <a:gd name="connsiteX10" fmla="*/ 767655 w 794163"/>
              <a:gd name="connsiteY10" fmla="*/ 524689 h 720001"/>
              <a:gd name="connsiteX11" fmla="*/ 710048 w 794163"/>
              <a:gd name="connsiteY11" fmla="*/ 582297 h 720001"/>
              <a:gd name="connsiteX12" fmla="*/ 613493 w 794163"/>
              <a:gd name="connsiteY12" fmla="*/ 582297 h 720001"/>
              <a:gd name="connsiteX13" fmla="*/ 555885 w 794163"/>
              <a:gd name="connsiteY13" fmla="*/ 524689 h 720001"/>
              <a:gd name="connsiteX14" fmla="*/ 555885 w 794163"/>
              <a:gd name="connsiteY14" fmla="*/ 375216 h 720001"/>
              <a:gd name="connsiteX15" fmla="*/ 613493 w 794163"/>
              <a:gd name="connsiteY15" fmla="*/ 317608 h 720001"/>
              <a:gd name="connsiteX16" fmla="*/ 84019 w 794163"/>
              <a:gd name="connsiteY16" fmla="*/ 211770 h 720001"/>
              <a:gd name="connsiteX17" fmla="*/ 180574 w 794163"/>
              <a:gd name="connsiteY17" fmla="*/ 211770 h 720001"/>
              <a:gd name="connsiteX18" fmla="*/ 238182 w 794163"/>
              <a:gd name="connsiteY18" fmla="*/ 269282 h 720001"/>
              <a:gd name="connsiteX19" fmla="*/ 238182 w 794163"/>
              <a:gd name="connsiteY19" fmla="*/ 524785 h 720001"/>
              <a:gd name="connsiteX20" fmla="*/ 180574 w 794163"/>
              <a:gd name="connsiteY20" fmla="*/ 582393 h 720001"/>
              <a:gd name="connsiteX21" fmla="*/ 84019 w 794163"/>
              <a:gd name="connsiteY21" fmla="*/ 582393 h 720001"/>
              <a:gd name="connsiteX22" fmla="*/ 26411 w 794163"/>
              <a:gd name="connsiteY22" fmla="*/ 524785 h 720001"/>
              <a:gd name="connsiteX23" fmla="*/ 26411 w 794163"/>
              <a:gd name="connsiteY23" fmla="*/ 269378 h 720001"/>
              <a:gd name="connsiteX24" fmla="*/ 84019 w 794163"/>
              <a:gd name="connsiteY24" fmla="*/ 211770 h 720001"/>
              <a:gd name="connsiteX25" fmla="*/ 348708 w 794163"/>
              <a:gd name="connsiteY25" fmla="*/ 0 h 720001"/>
              <a:gd name="connsiteX26" fmla="*/ 445359 w 794163"/>
              <a:gd name="connsiteY26" fmla="*/ 0 h 720001"/>
              <a:gd name="connsiteX27" fmla="*/ 502871 w 794163"/>
              <a:gd name="connsiteY27" fmla="*/ 57607 h 720001"/>
              <a:gd name="connsiteX28" fmla="*/ 502871 w 794163"/>
              <a:gd name="connsiteY28" fmla="*/ 524785 h 720001"/>
              <a:gd name="connsiteX29" fmla="*/ 445263 w 794163"/>
              <a:gd name="connsiteY29" fmla="*/ 582393 h 720001"/>
              <a:gd name="connsiteX30" fmla="*/ 348708 w 794163"/>
              <a:gd name="connsiteY30" fmla="*/ 582393 h 720001"/>
              <a:gd name="connsiteX31" fmla="*/ 291100 w 794163"/>
              <a:gd name="connsiteY31" fmla="*/ 524785 h 720001"/>
              <a:gd name="connsiteX32" fmla="*/ 291100 w 794163"/>
              <a:gd name="connsiteY32" fmla="*/ 57607 h 720001"/>
              <a:gd name="connsiteX33" fmla="*/ 348708 w 794163"/>
              <a:gd name="connsiteY33" fmla="*/ 0 h 720001"/>
            </a:gdLst>
            <a:ahLst/>
            <a:cxnLst/>
            <a:rect l="l" t="t" r="r" b="b"/>
            <a:pathLst>
              <a:path w="794163" h="720001">
                <a:moveTo>
                  <a:pt x="31770" y="656460"/>
                </a:moveTo>
                <a:lnTo>
                  <a:pt x="762297" y="656460"/>
                </a:lnTo>
                <a:cubicBezTo>
                  <a:pt x="779904" y="656460"/>
                  <a:pt x="794067" y="670622"/>
                  <a:pt x="794163" y="688230"/>
                </a:cubicBezTo>
                <a:cubicBezTo>
                  <a:pt x="794163" y="705742"/>
                  <a:pt x="779904" y="720001"/>
                  <a:pt x="762392" y="720001"/>
                </a:cubicBezTo>
                <a:lnTo>
                  <a:pt x="31770" y="720001"/>
                </a:lnTo>
                <a:cubicBezTo>
                  <a:pt x="14258" y="720001"/>
                  <a:pt x="0" y="705742"/>
                  <a:pt x="0" y="688230"/>
                </a:cubicBezTo>
                <a:cubicBezTo>
                  <a:pt x="0" y="670718"/>
                  <a:pt x="14258" y="656460"/>
                  <a:pt x="31770" y="656460"/>
                </a:cubicBezTo>
                <a:close/>
                <a:moveTo>
                  <a:pt x="613493" y="317608"/>
                </a:moveTo>
                <a:lnTo>
                  <a:pt x="710048" y="317608"/>
                </a:lnTo>
                <a:cubicBezTo>
                  <a:pt x="741818" y="317608"/>
                  <a:pt x="767655" y="343445"/>
                  <a:pt x="767655" y="375216"/>
                </a:cubicBezTo>
                <a:lnTo>
                  <a:pt x="767655" y="524689"/>
                </a:lnTo>
                <a:cubicBezTo>
                  <a:pt x="767655" y="556364"/>
                  <a:pt x="741723" y="582297"/>
                  <a:pt x="710048" y="582297"/>
                </a:cubicBezTo>
                <a:lnTo>
                  <a:pt x="613493" y="582297"/>
                </a:lnTo>
                <a:cubicBezTo>
                  <a:pt x="581818" y="582297"/>
                  <a:pt x="555885" y="556364"/>
                  <a:pt x="555885" y="524689"/>
                </a:cubicBezTo>
                <a:lnTo>
                  <a:pt x="555885" y="375216"/>
                </a:lnTo>
                <a:cubicBezTo>
                  <a:pt x="555885" y="343349"/>
                  <a:pt x="581722" y="317608"/>
                  <a:pt x="613493" y="317608"/>
                </a:cubicBezTo>
                <a:close/>
                <a:moveTo>
                  <a:pt x="84019" y="211770"/>
                </a:moveTo>
                <a:lnTo>
                  <a:pt x="180574" y="211770"/>
                </a:lnTo>
                <a:cubicBezTo>
                  <a:pt x="212440" y="211770"/>
                  <a:pt x="238182" y="237512"/>
                  <a:pt x="238182" y="269282"/>
                </a:cubicBezTo>
                <a:lnTo>
                  <a:pt x="238182" y="524785"/>
                </a:lnTo>
                <a:cubicBezTo>
                  <a:pt x="238182" y="556460"/>
                  <a:pt x="212248" y="582393"/>
                  <a:pt x="180574" y="582393"/>
                </a:cubicBezTo>
                <a:lnTo>
                  <a:pt x="84019" y="582393"/>
                </a:lnTo>
                <a:cubicBezTo>
                  <a:pt x="52344" y="582393"/>
                  <a:pt x="26411" y="556460"/>
                  <a:pt x="26411" y="524785"/>
                </a:cubicBezTo>
                <a:lnTo>
                  <a:pt x="26411" y="269378"/>
                </a:lnTo>
                <a:cubicBezTo>
                  <a:pt x="26411" y="237512"/>
                  <a:pt x="52248" y="211770"/>
                  <a:pt x="84019" y="211770"/>
                </a:cubicBezTo>
                <a:close/>
                <a:moveTo>
                  <a:pt x="348708" y="0"/>
                </a:moveTo>
                <a:lnTo>
                  <a:pt x="445359" y="0"/>
                </a:lnTo>
                <a:cubicBezTo>
                  <a:pt x="477129" y="0"/>
                  <a:pt x="502871" y="25741"/>
                  <a:pt x="502871" y="57607"/>
                </a:cubicBezTo>
                <a:lnTo>
                  <a:pt x="502871" y="524785"/>
                </a:lnTo>
                <a:cubicBezTo>
                  <a:pt x="502871" y="556460"/>
                  <a:pt x="476937" y="582393"/>
                  <a:pt x="445263" y="582393"/>
                </a:cubicBezTo>
                <a:lnTo>
                  <a:pt x="348708" y="582393"/>
                </a:lnTo>
                <a:cubicBezTo>
                  <a:pt x="317033" y="582393"/>
                  <a:pt x="291100" y="556460"/>
                  <a:pt x="291100" y="524785"/>
                </a:cubicBezTo>
                <a:lnTo>
                  <a:pt x="291100" y="57607"/>
                </a:lnTo>
                <a:cubicBezTo>
                  <a:pt x="291100" y="25741"/>
                  <a:pt x="316937" y="0"/>
                  <a:pt x="348708" y="0"/>
                </a:cubicBezTo>
                <a:close/>
              </a:path>
            </a:pathLst>
          </a:custGeom>
          <a:solidFill>
            <a:schemeClr val="bg1"/>
          </a:solidFill>
          <a:ln w="1860" cap="flat">
            <a:solidFill>
              <a:schemeClr val="accent1">
                <a:lumMod val="20000"/>
                <a:lumOff val="80000"/>
              </a:schemeClr>
            </a:solidFill>
            <a:miter/>
          </a:ln>
          <a:effectLst>
            <a:outerShdw blurRad="50800" dist="38100" dir="2700000" algn="tl" rotWithShape="0">
              <a:schemeClr val="accent1">
                <a:lumMod val="75000"/>
                <a:alpha val="40000"/>
              </a:schemeClr>
            </a:outerShdw>
          </a:effectLst>
        </p:spPr>
        <p:txBody>
          <a:bodyPr vert="horz" wrap="square" lIns="91440" tIns="45720" rIns="91440" bIns="45720" rtlCol="0" anchor="ctr"/>
          <a:lstStyle/>
          <a:p>
            <a:pPr algn="l">
              <a:lnSpc>
                <a:spcPct val="110000"/>
              </a:lnSpc>
            </a:pPr>
            <a:endParaRPr kumimoji="1" lang="zh-CN" altLang="en-US"/>
          </a:p>
        </p:txBody>
      </p:sp>
      <p:sp>
        <p:nvSpPr>
          <p:cNvPr id="21" name="标题 1"/>
          <p:cNvSpPr txBox="1"/>
          <p:nvPr/>
        </p:nvSpPr>
        <p:spPr>
          <a:xfrm>
            <a:off x="4395222" y="4814102"/>
            <a:ext cx="447356" cy="465176"/>
          </a:xfrm>
          <a:custGeom>
            <a:avLst/>
            <a:gdLst>
              <a:gd name="connsiteX0" fmla="*/ 198153 w 692417"/>
              <a:gd name="connsiteY0" fmla="*/ 663680 h 720001"/>
              <a:gd name="connsiteX1" fmla="*/ 239787 w 692417"/>
              <a:gd name="connsiteY1" fmla="*/ 663680 h 720001"/>
              <a:gd name="connsiteX2" fmla="*/ 295235 w 692417"/>
              <a:gd name="connsiteY2" fmla="*/ 663680 h 720001"/>
              <a:gd name="connsiteX3" fmla="*/ 397182 w 692417"/>
              <a:gd name="connsiteY3" fmla="*/ 663680 h 720001"/>
              <a:gd name="connsiteX4" fmla="*/ 452630 w 692417"/>
              <a:gd name="connsiteY4" fmla="*/ 663680 h 720001"/>
              <a:gd name="connsiteX5" fmla="*/ 494264 w 692417"/>
              <a:gd name="connsiteY5" fmla="*/ 663680 h 720001"/>
              <a:gd name="connsiteX6" fmla="*/ 522425 w 692417"/>
              <a:gd name="connsiteY6" fmla="*/ 691841 h 720001"/>
              <a:gd name="connsiteX7" fmla="*/ 494264 w 692417"/>
              <a:gd name="connsiteY7" fmla="*/ 720001 h 720001"/>
              <a:gd name="connsiteX8" fmla="*/ 452630 w 692417"/>
              <a:gd name="connsiteY8" fmla="*/ 720001 h 720001"/>
              <a:gd name="connsiteX9" fmla="*/ 397182 w 692417"/>
              <a:gd name="connsiteY9" fmla="*/ 720001 h 720001"/>
              <a:gd name="connsiteX10" fmla="*/ 295235 w 692417"/>
              <a:gd name="connsiteY10" fmla="*/ 720001 h 720001"/>
              <a:gd name="connsiteX11" fmla="*/ 239787 w 692417"/>
              <a:gd name="connsiteY11" fmla="*/ 720001 h 720001"/>
              <a:gd name="connsiteX12" fmla="*/ 198153 w 692417"/>
              <a:gd name="connsiteY12" fmla="*/ 720001 h 720001"/>
              <a:gd name="connsiteX13" fmla="*/ 169992 w 692417"/>
              <a:gd name="connsiteY13" fmla="*/ 691841 h 720001"/>
              <a:gd name="connsiteX14" fmla="*/ 198153 w 692417"/>
              <a:gd name="connsiteY14" fmla="*/ 663680 h 720001"/>
              <a:gd name="connsiteX15" fmla="*/ 154400 w 692417"/>
              <a:gd name="connsiteY15" fmla="*/ 572143 h 720001"/>
              <a:gd name="connsiteX16" fmla="*/ 154241 w 692417"/>
              <a:gd name="connsiteY16" fmla="*/ 572597 h 720001"/>
              <a:gd name="connsiteX17" fmla="*/ 160423 w 692417"/>
              <a:gd name="connsiteY17" fmla="*/ 572597 h 720001"/>
              <a:gd name="connsiteX18" fmla="*/ 346215 w 692417"/>
              <a:gd name="connsiteY18" fmla="*/ 0 h 720001"/>
              <a:gd name="connsiteX19" fmla="*/ 456041 w 692417"/>
              <a:gd name="connsiteY19" fmla="*/ 22341 h 720001"/>
              <a:gd name="connsiteX20" fmla="*/ 545873 w 692417"/>
              <a:gd name="connsiteY20" fmla="*/ 82980 h 720001"/>
              <a:gd name="connsiteX21" fmla="*/ 606513 w 692417"/>
              <a:gd name="connsiteY21" fmla="*/ 172812 h 720001"/>
              <a:gd name="connsiteX22" fmla="*/ 628853 w 692417"/>
              <a:gd name="connsiteY22" fmla="*/ 282638 h 720001"/>
              <a:gd name="connsiteX23" fmla="*/ 628853 w 692417"/>
              <a:gd name="connsiteY23" fmla="*/ 493091 h 720001"/>
              <a:gd name="connsiteX24" fmla="*/ 687990 w 692417"/>
              <a:gd name="connsiteY24" fmla="*/ 585551 h 720001"/>
              <a:gd name="connsiteX25" fmla="*/ 688929 w 692417"/>
              <a:gd name="connsiteY25" fmla="*/ 614275 h 720001"/>
              <a:gd name="connsiteX26" fmla="*/ 664336 w 692417"/>
              <a:gd name="connsiteY26" fmla="*/ 628918 h 720001"/>
              <a:gd name="connsiteX27" fmla="*/ 28189 w 692417"/>
              <a:gd name="connsiteY27" fmla="*/ 628918 h 720001"/>
              <a:gd name="connsiteX28" fmla="*/ 3596 w 692417"/>
              <a:gd name="connsiteY28" fmla="*/ 614462 h 720001"/>
              <a:gd name="connsiteX29" fmla="*/ 4159 w 692417"/>
              <a:gd name="connsiteY29" fmla="*/ 585927 h 720001"/>
              <a:gd name="connsiteX30" fmla="*/ 63578 w 692417"/>
              <a:gd name="connsiteY30" fmla="*/ 489336 h 720001"/>
              <a:gd name="connsiteX31" fmla="*/ 63578 w 692417"/>
              <a:gd name="connsiteY31" fmla="*/ 282638 h 720001"/>
              <a:gd name="connsiteX32" fmla="*/ 85919 w 692417"/>
              <a:gd name="connsiteY32" fmla="*/ 172812 h 720001"/>
              <a:gd name="connsiteX33" fmla="*/ 146558 w 692417"/>
              <a:gd name="connsiteY33" fmla="*/ 82980 h 720001"/>
              <a:gd name="connsiteX34" fmla="*/ 236389 w 692417"/>
              <a:gd name="connsiteY34" fmla="*/ 22341 h 720001"/>
              <a:gd name="connsiteX35" fmla="*/ 346215 w 692417"/>
              <a:gd name="connsiteY35" fmla="*/ 0 h 720001"/>
            </a:gdLst>
            <a:ahLst/>
            <a:cxnLst/>
            <a:rect l="l" t="t" r="r" b="b"/>
            <a:pathLst>
              <a:path w="692417" h="720001">
                <a:moveTo>
                  <a:pt x="198153" y="663680"/>
                </a:moveTo>
                <a:lnTo>
                  <a:pt x="239787" y="663680"/>
                </a:lnTo>
                <a:lnTo>
                  <a:pt x="295235" y="663680"/>
                </a:lnTo>
                <a:lnTo>
                  <a:pt x="397182" y="663680"/>
                </a:lnTo>
                <a:lnTo>
                  <a:pt x="452630" y="663680"/>
                </a:lnTo>
                <a:lnTo>
                  <a:pt x="494264" y="663680"/>
                </a:lnTo>
                <a:cubicBezTo>
                  <a:pt x="509847" y="663680"/>
                  <a:pt x="522425" y="676259"/>
                  <a:pt x="522425" y="691841"/>
                </a:cubicBezTo>
                <a:cubicBezTo>
                  <a:pt x="522425" y="707423"/>
                  <a:pt x="509753" y="720001"/>
                  <a:pt x="494264" y="720001"/>
                </a:cubicBezTo>
                <a:lnTo>
                  <a:pt x="452630" y="720001"/>
                </a:lnTo>
                <a:lnTo>
                  <a:pt x="397182" y="720001"/>
                </a:lnTo>
                <a:lnTo>
                  <a:pt x="295235" y="720001"/>
                </a:lnTo>
                <a:lnTo>
                  <a:pt x="239787" y="720001"/>
                </a:lnTo>
                <a:lnTo>
                  <a:pt x="198153" y="720001"/>
                </a:lnTo>
                <a:cubicBezTo>
                  <a:pt x="182571" y="720001"/>
                  <a:pt x="169992" y="707423"/>
                  <a:pt x="169992" y="691841"/>
                </a:cubicBezTo>
                <a:cubicBezTo>
                  <a:pt x="169992" y="676259"/>
                  <a:pt x="182571" y="663680"/>
                  <a:pt x="198153" y="663680"/>
                </a:cubicBezTo>
                <a:close/>
                <a:moveTo>
                  <a:pt x="154400" y="572143"/>
                </a:moveTo>
                <a:lnTo>
                  <a:pt x="154241" y="572597"/>
                </a:lnTo>
                <a:lnTo>
                  <a:pt x="160423" y="572597"/>
                </a:lnTo>
                <a:close/>
                <a:moveTo>
                  <a:pt x="346215" y="0"/>
                </a:moveTo>
                <a:cubicBezTo>
                  <a:pt x="384232" y="0"/>
                  <a:pt x="421122" y="7510"/>
                  <a:pt x="456041" y="22341"/>
                </a:cubicBezTo>
                <a:cubicBezTo>
                  <a:pt x="489646" y="36609"/>
                  <a:pt x="519872" y="57072"/>
                  <a:pt x="545873" y="82980"/>
                </a:cubicBezTo>
                <a:cubicBezTo>
                  <a:pt x="571875" y="108981"/>
                  <a:pt x="592245" y="139207"/>
                  <a:pt x="606513" y="172812"/>
                </a:cubicBezTo>
                <a:cubicBezTo>
                  <a:pt x="621344" y="207637"/>
                  <a:pt x="628853" y="244621"/>
                  <a:pt x="628853" y="282638"/>
                </a:cubicBezTo>
                <a:lnTo>
                  <a:pt x="628853" y="493091"/>
                </a:lnTo>
                <a:lnTo>
                  <a:pt x="687990" y="585551"/>
                </a:lnTo>
                <a:cubicBezTo>
                  <a:pt x="693528" y="594187"/>
                  <a:pt x="693904" y="605263"/>
                  <a:pt x="688929" y="614275"/>
                </a:cubicBezTo>
                <a:cubicBezTo>
                  <a:pt x="684048" y="623286"/>
                  <a:pt x="674567" y="628918"/>
                  <a:pt x="664336" y="628918"/>
                </a:cubicBezTo>
                <a:lnTo>
                  <a:pt x="28189" y="628918"/>
                </a:lnTo>
                <a:cubicBezTo>
                  <a:pt x="17958" y="628918"/>
                  <a:pt x="8571" y="623380"/>
                  <a:pt x="3596" y="614462"/>
                </a:cubicBezTo>
                <a:cubicBezTo>
                  <a:pt x="-1380" y="605545"/>
                  <a:pt x="-1192" y="594656"/>
                  <a:pt x="4159" y="585927"/>
                </a:cubicBezTo>
                <a:lnTo>
                  <a:pt x="63578" y="489336"/>
                </a:lnTo>
                <a:lnTo>
                  <a:pt x="63578" y="282638"/>
                </a:lnTo>
                <a:cubicBezTo>
                  <a:pt x="63578" y="244621"/>
                  <a:pt x="71087" y="207731"/>
                  <a:pt x="85919" y="172812"/>
                </a:cubicBezTo>
                <a:cubicBezTo>
                  <a:pt x="100186" y="139207"/>
                  <a:pt x="120650" y="108981"/>
                  <a:pt x="146558" y="82980"/>
                </a:cubicBezTo>
                <a:cubicBezTo>
                  <a:pt x="172465" y="56978"/>
                  <a:pt x="202785" y="36609"/>
                  <a:pt x="236389" y="22341"/>
                </a:cubicBezTo>
                <a:cubicBezTo>
                  <a:pt x="271214" y="7510"/>
                  <a:pt x="308199" y="0"/>
                  <a:pt x="346215" y="0"/>
                </a:cubicBezTo>
                <a:close/>
              </a:path>
            </a:pathLst>
          </a:custGeom>
          <a:solidFill>
            <a:schemeClr val="bg1"/>
          </a:solidFill>
          <a:ln w="1860" cap="flat">
            <a:solidFill>
              <a:schemeClr val="accent1">
                <a:lumMod val="20000"/>
                <a:lumOff val="80000"/>
              </a:schemeClr>
            </a:solidFill>
            <a:miter/>
          </a:ln>
          <a:effectLst>
            <a:outerShdw blurRad="50800" dist="38100" dir="2700000" algn="tl" rotWithShape="0">
              <a:schemeClr val="accent1">
                <a:lumMod val="75000"/>
                <a:alpha val="40000"/>
              </a:schemeClr>
            </a:outerShdw>
          </a:effectLst>
        </p:spPr>
        <p:txBody>
          <a:bodyPr vert="horz" wrap="square" lIns="91440" tIns="45720" rIns="91440" bIns="45720" rtlCol="0" anchor="ctr"/>
          <a:lstStyle/>
          <a:p>
            <a:pPr algn="l">
              <a:lnSpc>
                <a:spcPct val="110000"/>
              </a:lnSpc>
            </a:pPr>
            <a:endParaRPr kumimoji="1" lang="zh-CN" altLang="en-US"/>
          </a:p>
        </p:txBody>
      </p:sp>
      <p:sp>
        <p:nvSpPr>
          <p:cNvPr id="22"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838199" y="116924"/>
            <a:ext cx="7752551" cy="551809"/>
          </a:xfrm>
          <a:prstGeom prst="rect">
            <a:avLst/>
          </a:prstGeom>
          <a:noFill/>
          <a:ln cap="sq">
            <a:noFill/>
          </a:ln>
        </p:spPr>
        <p:txBody>
          <a:bodyPr vert="horz" wrap="square" lIns="0" tIns="0" rIns="0" bIns="0" rtlCol="0" anchor="ctr"/>
          <a:lstStyle/>
          <a:p>
            <a:pPr algn="l">
              <a:lnSpc>
                <a:spcPct val="150000"/>
              </a:lnSpc>
            </a:pP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六、</a:t>
            </a:r>
            <a:r>
              <a:rPr kumimoji="1" lang="en-US" altLang="zh-CN" sz="32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劳动争议</a:t>
            </a: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的</a:t>
            </a:r>
            <a:r>
              <a:rPr kumimoji="1" lang="en-US" altLang="zh-CN" sz="32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解决</a:t>
            </a:r>
            <a:endParaRPr kumimoji="1" lang="zh-CN" altLang="en-US" dirty="0"/>
          </a:p>
        </p:txBody>
      </p:sp>
      <p:sp>
        <p:nvSpPr>
          <p:cNvPr id="24"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25" name="文本框 24"/>
          <p:cNvSpPr txBox="1"/>
          <p:nvPr/>
        </p:nvSpPr>
        <p:spPr>
          <a:xfrm>
            <a:off x="907473" y="942109"/>
            <a:ext cx="3487749"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（一）劳动争议及其解决方法</a:t>
            </a:r>
            <a:endParaRPr lang="zh-CN" altLang="en-US" dirty="0">
              <a:latin typeface="黑体" panose="02010609060101010101" pitchFamily="49" charset="-122"/>
              <a:ea typeface="黑体" panose="02010609060101010101" pitchFamily="49"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741218" y="1905115"/>
            <a:ext cx="11000509" cy="4551103"/>
          </a:xfrm>
          <a:prstGeom prst="roundRect">
            <a:avLst>
              <a:gd name="adj" fmla="val 9620"/>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dirty="0"/>
          </a:p>
        </p:txBody>
      </p:sp>
      <p:sp>
        <p:nvSpPr>
          <p:cNvPr id="14" name="标题 1"/>
          <p:cNvSpPr txBox="1"/>
          <p:nvPr/>
        </p:nvSpPr>
        <p:spPr>
          <a:xfrm>
            <a:off x="872135" y="959930"/>
            <a:ext cx="1364580" cy="829134"/>
          </a:xfrm>
          <a:custGeom>
            <a:avLst/>
            <a:gdLst>
              <a:gd name="connsiteX0" fmla="*/ 98961 w 2564026"/>
              <a:gd name="connsiteY0" fmla="*/ 0 h 1382700"/>
              <a:gd name="connsiteX1" fmla="*/ 1668879 w 2564026"/>
              <a:gd name="connsiteY1" fmla="*/ 0 h 1382700"/>
              <a:gd name="connsiteX2" fmla="*/ 1690872 w 2564026"/>
              <a:gd name="connsiteY2" fmla="*/ 4440 h 1382700"/>
              <a:gd name="connsiteX3" fmla="*/ 1711613 w 2564026"/>
              <a:gd name="connsiteY3" fmla="*/ 2994 h 1382700"/>
              <a:gd name="connsiteX4" fmla="*/ 1748861 w 2564026"/>
              <a:gd name="connsiteY4" fmla="*/ 15519 h 1382700"/>
              <a:gd name="connsiteX5" fmla="*/ 2514529 w 2564026"/>
              <a:gd name="connsiteY5" fmla="*/ 457578 h 1382700"/>
              <a:gd name="connsiteX6" fmla="*/ 2550752 w 2564026"/>
              <a:gd name="connsiteY6" fmla="*/ 592762 h 1382700"/>
              <a:gd name="connsiteX7" fmla="*/ 2135363 w 2564026"/>
              <a:gd name="connsiteY7" fmla="*/ 1312237 h 1382700"/>
              <a:gd name="connsiteX8" fmla="*/ 2123557 w 2564026"/>
              <a:gd name="connsiteY8" fmla="*/ 1325621 h 1382700"/>
              <a:gd name="connsiteX9" fmla="*/ 2104615 w 2564026"/>
              <a:gd name="connsiteY9" fmla="*/ 1353715 h 1382700"/>
              <a:gd name="connsiteX10" fmla="*/ 2034639 w 2564026"/>
              <a:gd name="connsiteY10" fmla="*/ 1382700 h 1382700"/>
              <a:gd name="connsiteX11" fmla="*/ 98961 w 2564026"/>
              <a:gd name="connsiteY11" fmla="*/ 1382700 h 1382700"/>
              <a:gd name="connsiteX12" fmla="*/ 0 w 2564026"/>
              <a:gd name="connsiteY12" fmla="*/ 1283739 h 1382700"/>
              <a:gd name="connsiteX13" fmla="*/ 0 w 2564026"/>
              <a:gd name="connsiteY13" fmla="*/ 929739 h 1382700"/>
              <a:gd name="connsiteX14" fmla="*/ 0 w 2564026"/>
              <a:gd name="connsiteY14" fmla="*/ 452961 h 1382700"/>
              <a:gd name="connsiteX15" fmla="*/ 0 w 2564026"/>
              <a:gd name="connsiteY15" fmla="*/ 98961 h 1382700"/>
              <a:gd name="connsiteX16" fmla="*/ 98961 w 2564026"/>
              <a:gd name="connsiteY16" fmla="*/ 0 h 1382700"/>
            </a:gdLst>
            <a:ahLst/>
            <a:cxnLst/>
            <a:rect l="l" t="t" r="r" b="b"/>
            <a:pathLst>
              <a:path w="2564026" h="1382700">
                <a:moveTo>
                  <a:pt x="98961" y="0"/>
                </a:moveTo>
                <a:lnTo>
                  <a:pt x="1668879" y="0"/>
                </a:lnTo>
                <a:lnTo>
                  <a:pt x="1690872" y="4440"/>
                </a:lnTo>
                <a:lnTo>
                  <a:pt x="1711613" y="2994"/>
                </a:lnTo>
                <a:cubicBezTo>
                  <a:pt x="1724370" y="4577"/>
                  <a:pt x="1737028" y="8687"/>
                  <a:pt x="1748861" y="15519"/>
                </a:cubicBezTo>
                <a:lnTo>
                  <a:pt x="2514529" y="457578"/>
                </a:lnTo>
                <a:cubicBezTo>
                  <a:pt x="2561862" y="484906"/>
                  <a:pt x="2578079" y="545429"/>
                  <a:pt x="2550752" y="592762"/>
                </a:cubicBezTo>
                <a:lnTo>
                  <a:pt x="2135363" y="1312237"/>
                </a:lnTo>
                <a:lnTo>
                  <a:pt x="2123557" y="1325621"/>
                </a:lnTo>
                <a:lnTo>
                  <a:pt x="2104615" y="1353715"/>
                </a:lnTo>
                <a:cubicBezTo>
                  <a:pt x="2086707" y="1371624"/>
                  <a:pt x="2061967" y="1382700"/>
                  <a:pt x="2034639" y="1382700"/>
                </a:cubicBezTo>
                <a:lnTo>
                  <a:pt x="98961" y="1382700"/>
                </a:lnTo>
                <a:cubicBezTo>
                  <a:pt x="44306" y="1382700"/>
                  <a:pt x="0" y="1338394"/>
                  <a:pt x="0" y="1283739"/>
                </a:cubicBezTo>
                <a:lnTo>
                  <a:pt x="0" y="929739"/>
                </a:lnTo>
                <a:lnTo>
                  <a:pt x="0" y="452961"/>
                </a:lnTo>
                <a:lnTo>
                  <a:pt x="0" y="98961"/>
                </a:lnTo>
                <a:cubicBezTo>
                  <a:pt x="0" y="44306"/>
                  <a:pt x="44306" y="0"/>
                  <a:pt x="98961" y="0"/>
                </a:cubicBez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983765" y="1977930"/>
            <a:ext cx="10515508" cy="4076385"/>
          </a:xfrm>
          <a:prstGeom prst="rect">
            <a:avLst/>
          </a:prstGeom>
          <a:noFill/>
          <a:ln>
            <a:noFill/>
          </a:ln>
        </p:spPr>
        <p:txBody>
          <a:bodyPr vert="horz" wrap="square" lIns="0" tIns="0" rIns="0" bIns="0" rtlCol="0" anchor="t"/>
          <a:lstStyle/>
          <a:p>
            <a:pPr>
              <a:lnSpc>
                <a:spcPct val="140000"/>
              </a:lnSpc>
            </a:pPr>
            <a:r>
              <a:rPr kumimoji="1" lang="en-US" altLang="zh-CN" b="1" dirty="0"/>
              <a:t>【</a:t>
            </a:r>
            <a:r>
              <a:rPr kumimoji="1" lang="zh-CN" altLang="en-US" b="1" dirty="0"/>
              <a:t>基本案情</a:t>
            </a:r>
            <a:r>
              <a:rPr kumimoji="1" lang="en-US" altLang="zh-CN" b="1" dirty="0"/>
              <a:t>】</a:t>
            </a:r>
            <a:endParaRPr kumimoji="1" lang="en-US" altLang="zh-CN" b="1" dirty="0"/>
          </a:p>
          <a:p>
            <a:pPr algn="l">
              <a:lnSpc>
                <a:spcPct val="140000"/>
              </a:lnSpc>
            </a:pPr>
            <a:r>
              <a:rPr kumimoji="1" lang="zh-CN" altLang="en-US" dirty="0"/>
              <a:t>　　何某系某快递公司主管及该公司某镇代理点承包人。</a:t>
            </a:r>
            <a:r>
              <a:rPr kumimoji="1" lang="en-US" altLang="zh-CN" dirty="0"/>
              <a:t>2021</a:t>
            </a:r>
            <a:r>
              <a:rPr kumimoji="1" lang="zh-CN" altLang="en-US" dirty="0"/>
              <a:t>年，何某招用胡某担任该公司某镇代理点的司机和快递员，司机工作的报酬由何某支付，快递员工作的报酬由胡某通过该快递公司</a:t>
            </a:r>
            <a:r>
              <a:rPr kumimoji="1" lang="en-US" altLang="zh-CN" dirty="0"/>
              <a:t>APP</a:t>
            </a:r>
            <a:r>
              <a:rPr kumimoji="1" lang="zh-CN" altLang="en-US" dirty="0"/>
              <a:t>领取。</a:t>
            </a:r>
            <a:r>
              <a:rPr kumimoji="1" lang="en-US" altLang="zh-CN" dirty="0"/>
              <a:t>2021</a:t>
            </a:r>
            <a:r>
              <a:rPr kumimoji="1" lang="zh-CN" altLang="en-US" dirty="0"/>
              <a:t>年</a:t>
            </a:r>
            <a:r>
              <a:rPr kumimoji="1" lang="en-US" altLang="zh-CN" dirty="0"/>
              <a:t>12</a:t>
            </a:r>
            <a:r>
              <a:rPr kumimoji="1" lang="zh-CN" altLang="en-US" dirty="0"/>
              <a:t>月</a:t>
            </a:r>
            <a:r>
              <a:rPr kumimoji="1" lang="en-US" altLang="zh-CN" dirty="0"/>
              <a:t>20</a:t>
            </a:r>
            <a:r>
              <a:rPr kumimoji="1" lang="zh-CN" altLang="en-US" dirty="0"/>
              <a:t>日，胡某因驾驶车辆受伤，后未再从事相应工作。某快递公司出具</a:t>
            </a:r>
            <a:r>
              <a:rPr kumimoji="1" lang="en-US" altLang="zh-CN" dirty="0"/>
              <a:t>《</a:t>
            </a:r>
            <a:r>
              <a:rPr kumimoji="1" lang="zh-CN" altLang="en-US" dirty="0"/>
              <a:t>收入证明</a:t>
            </a:r>
            <a:r>
              <a:rPr kumimoji="1" lang="en-US" altLang="zh-CN" dirty="0"/>
              <a:t>》</a:t>
            </a:r>
            <a:r>
              <a:rPr kumimoji="1" lang="zh-CN" altLang="en-US" dirty="0"/>
              <a:t>载明：“兹证明胡某系我单位职工，已在本公司任职</a:t>
            </a:r>
            <a:r>
              <a:rPr kumimoji="1" lang="en-US" altLang="zh-CN" dirty="0"/>
              <a:t>4</a:t>
            </a:r>
            <a:r>
              <a:rPr kumimoji="1" lang="zh-CN" altLang="en-US" dirty="0"/>
              <a:t>月，职务为快递员、司机，月收入</a:t>
            </a:r>
            <a:r>
              <a:rPr kumimoji="1" lang="en-US" altLang="zh-CN" dirty="0"/>
              <a:t>4172</a:t>
            </a:r>
            <a:r>
              <a:rPr kumimoji="1" lang="zh-CN" altLang="en-US" dirty="0"/>
              <a:t>元。”后胡某申请劳动仲裁，请求确认其与该快递公司之间存在劳动关系。仲裁裁决确认胡某与某快递公司之间自</a:t>
            </a:r>
            <a:r>
              <a:rPr kumimoji="1" lang="en-US" altLang="zh-CN" dirty="0"/>
              <a:t>2021</a:t>
            </a:r>
            <a:r>
              <a:rPr kumimoji="1" lang="zh-CN" altLang="en-US" dirty="0"/>
              <a:t>年</a:t>
            </a:r>
            <a:r>
              <a:rPr kumimoji="1" lang="en-US" altLang="zh-CN" dirty="0"/>
              <a:t>8</a:t>
            </a:r>
            <a:r>
              <a:rPr kumimoji="1" lang="zh-CN" altLang="en-US" dirty="0"/>
              <a:t>月起至</a:t>
            </a:r>
            <a:r>
              <a:rPr kumimoji="1" lang="en-US" altLang="zh-CN" dirty="0"/>
              <a:t>2021</a:t>
            </a:r>
            <a:r>
              <a:rPr kumimoji="1" lang="zh-CN" altLang="en-US" dirty="0"/>
              <a:t>年</a:t>
            </a:r>
            <a:r>
              <a:rPr kumimoji="1" lang="en-US" altLang="zh-CN" dirty="0"/>
              <a:t>12</a:t>
            </a:r>
            <a:r>
              <a:rPr kumimoji="1" lang="zh-CN" altLang="en-US" dirty="0"/>
              <a:t>月</a:t>
            </a:r>
            <a:r>
              <a:rPr kumimoji="1" lang="en-US" altLang="zh-CN" dirty="0"/>
              <a:t>20</a:t>
            </a:r>
            <a:r>
              <a:rPr kumimoji="1" lang="zh-CN" altLang="en-US" dirty="0"/>
              <a:t>日存在劳动关系。某快递公司不服该仲裁裁决，后诉至法院。</a:t>
            </a:r>
            <a:endParaRPr kumimoji="1" lang="zh-CN" altLang="en-US" dirty="0"/>
          </a:p>
        </p:txBody>
      </p:sp>
      <p:sp>
        <p:nvSpPr>
          <p:cNvPr id="17" name="标题 1"/>
          <p:cNvSpPr txBox="1"/>
          <p:nvPr/>
        </p:nvSpPr>
        <p:spPr>
          <a:xfrm>
            <a:off x="983765" y="944800"/>
            <a:ext cx="888561" cy="684737"/>
          </a:xfrm>
          <a:prstGeom prst="rect">
            <a:avLst/>
          </a:prstGeom>
          <a:noFill/>
          <a:ln>
            <a:noFill/>
          </a:ln>
        </p:spPr>
        <p:txBody>
          <a:bodyPr vert="horz" wrap="square" lIns="0" tIns="0" rIns="0" bIns="0" rtlCol="0" anchor="ctr"/>
          <a:lstStyle/>
          <a:p>
            <a:pPr algn="ctr">
              <a:lnSpc>
                <a:spcPct val="110000"/>
              </a:lnSpc>
            </a:pPr>
            <a:endParaRPr kumimoji="1" lang="zh-CN" altLang="en-US" dirty="0"/>
          </a:p>
        </p:txBody>
      </p:sp>
      <p:sp>
        <p:nvSpPr>
          <p:cNvPr id="18"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3" name="标题 1"/>
          <p:cNvSpPr txBox="1"/>
          <p:nvPr/>
        </p:nvSpPr>
        <p:spPr>
          <a:xfrm>
            <a:off x="2497193" y="803685"/>
            <a:ext cx="9002079" cy="1038970"/>
          </a:xfrm>
          <a:prstGeom prst="rect">
            <a:avLst/>
          </a:prstGeom>
          <a:noFill/>
          <a:ln>
            <a:noFill/>
          </a:ln>
        </p:spPr>
        <p:txBody>
          <a:bodyPr vert="horz" wrap="square" lIns="0" tIns="0" rIns="0" bIns="0" rtlCol="0" anchor="b"/>
          <a:lstStyle/>
          <a:p>
            <a:pPr algn="l">
              <a:lnSpc>
                <a:spcPct val="110000"/>
              </a:lnSpc>
            </a:pPr>
            <a:r>
              <a:rPr kumimoji="1" lang="zh-CN" altLang="en-US" dirty="0">
                <a:ln w="12700">
                  <a:noFill/>
                </a:ln>
                <a:solidFill>
                  <a:srgbClr val="0154A9">
                    <a:alpha val="100000"/>
                  </a:srgbClr>
                </a:solidFill>
                <a:latin typeface="Source Han Sans CN Bold Bold" panose="020B0800000000000000" charset="-122"/>
                <a:ea typeface="Source Han Sans CN Bold Bold" panose="020B0800000000000000" charset="-122"/>
              </a:rPr>
              <a:t>案例分析：胡某与某快递公司确认劳动关系纠纷案</a:t>
            </a:r>
            <a:endParaRPr kumimoji="1" lang="zh-CN" altLang="en-US" dirty="0">
              <a:ln w="12700">
                <a:noFill/>
              </a:ln>
              <a:solidFill>
                <a:srgbClr val="0154A9">
                  <a:alpha val="100000"/>
                </a:srgbClr>
              </a:solidFill>
              <a:latin typeface="Source Han Sans CN Bold Bold" panose="020B0800000000000000" charset="-122"/>
              <a:ea typeface="Source Han Sans CN Bold Bold" panose="020B0800000000000000" charset="-122"/>
            </a:endParaRPr>
          </a:p>
          <a:p>
            <a:pPr algn="l">
              <a:lnSpc>
                <a:spcPct val="110000"/>
              </a:lnSpc>
            </a:pPr>
            <a:r>
              <a:rPr kumimoji="1" lang="en-US" altLang="zh-CN" dirty="0">
                <a:ln w="12700">
                  <a:noFill/>
                </a:ln>
                <a:solidFill>
                  <a:srgbClr val="0154A9">
                    <a:alpha val="100000"/>
                  </a:srgbClr>
                </a:solidFill>
                <a:latin typeface="Source Han Sans CN Bold Bold" panose="020B0800000000000000" charset="-122"/>
                <a:ea typeface="Source Han Sans CN Bold Bold" panose="020B0800000000000000" charset="-122"/>
              </a:rPr>
              <a:t>——</a:t>
            </a:r>
            <a:r>
              <a:rPr kumimoji="1" lang="zh-CN" altLang="en-US" dirty="0">
                <a:ln w="12700">
                  <a:noFill/>
                </a:ln>
                <a:solidFill>
                  <a:srgbClr val="0154A9">
                    <a:alpha val="100000"/>
                  </a:srgbClr>
                </a:solidFill>
                <a:latin typeface="Source Han Sans CN Bold Bold" panose="020B0800000000000000" charset="-122"/>
                <a:ea typeface="Source Han Sans CN Bold Bold" panose="020B0800000000000000" charset="-122"/>
              </a:rPr>
              <a:t>新业态用工模式下劳动关系的认定</a:t>
            </a:r>
            <a:endParaRPr kumimoji="1"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942155" y="1905115"/>
            <a:ext cx="10799572" cy="4765849"/>
          </a:xfrm>
          <a:prstGeom prst="roundRect">
            <a:avLst>
              <a:gd name="adj" fmla="val 9620"/>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dirty="0"/>
          </a:p>
        </p:txBody>
      </p:sp>
      <p:sp>
        <p:nvSpPr>
          <p:cNvPr id="14" name="标题 1"/>
          <p:cNvSpPr txBox="1"/>
          <p:nvPr/>
        </p:nvSpPr>
        <p:spPr>
          <a:xfrm>
            <a:off x="872135" y="959930"/>
            <a:ext cx="1364580" cy="829134"/>
          </a:xfrm>
          <a:custGeom>
            <a:avLst/>
            <a:gdLst>
              <a:gd name="connsiteX0" fmla="*/ 98961 w 2564026"/>
              <a:gd name="connsiteY0" fmla="*/ 0 h 1382700"/>
              <a:gd name="connsiteX1" fmla="*/ 1668879 w 2564026"/>
              <a:gd name="connsiteY1" fmla="*/ 0 h 1382700"/>
              <a:gd name="connsiteX2" fmla="*/ 1690872 w 2564026"/>
              <a:gd name="connsiteY2" fmla="*/ 4440 h 1382700"/>
              <a:gd name="connsiteX3" fmla="*/ 1711613 w 2564026"/>
              <a:gd name="connsiteY3" fmla="*/ 2994 h 1382700"/>
              <a:gd name="connsiteX4" fmla="*/ 1748861 w 2564026"/>
              <a:gd name="connsiteY4" fmla="*/ 15519 h 1382700"/>
              <a:gd name="connsiteX5" fmla="*/ 2514529 w 2564026"/>
              <a:gd name="connsiteY5" fmla="*/ 457578 h 1382700"/>
              <a:gd name="connsiteX6" fmla="*/ 2550752 w 2564026"/>
              <a:gd name="connsiteY6" fmla="*/ 592762 h 1382700"/>
              <a:gd name="connsiteX7" fmla="*/ 2135363 w 2564026"/>
              <a:gd name="connsiteY7" fmla="*/ 1312237 h 1382700"/>
              <a:gd name="connsiteX8" fmla="*/ 2123557 w 2564026"/>
              <a:gd name="connsiteY8" fmla="*/ 1325621 h 1382700"/>
              <a:gd name="connsiteX9" fmla="*/ 2104615 w 2564026"/>
              <a:gd name="connsiteY9" fmla="*/ 1353715 h 1382700"/>
              <a:gd name="connsiteX10" fmla="*/ 2034639 w 2564026"/>
              <a:gd name="connsiteY10" fmla="*/ 1382700 h 1382700"/>
              <a:gd name="connsiteX11" fmla="*/ 98961 w 2564026"/>
              <a:gd name="connsiteY11" fmla="*/ 1382700 h 1382700"/>
              <a:gd name="connsiteX12" fmla="*/ 0 w 2564026"/>
              <a:gd name="connsiteY12" fmla="*/ 1283739 h 1382700"/>
              <a:gd name="connsiteX13" fmla="*/ 0 w 2564026"/>
              <a:gd name="connsiteY13" fmla="*/ 929739 h 1382700"/>
              <a:gd name="connsiteX14" fmla="*/ 0 w 2564026"/>
              <a:gd name="connsiteY14" fmla="*/ 452961 h 1382700"/>
              <a:gd name="connsiteX15" fmla="*/ 0 w 2564026"/>
              <a:gd name="connsiteY15" fmla="*/ 98961 h 1382700"/>
              <a:gd name="connsiteX16" fmla="*/ 98961 w 2564026"/>
              <a:gd name="connsiteY16" fmla="*/ 0 h 1382700"/>
            </a:gdLst>
            <a:ahLst/>
            <a:cxnLst/>
            <a:rect l="l" t="t" r="r" b="b"/>
            <a:pathLst>
              <a:path w="2564026" h="1382700">
                <a:moveTo>
                  <a:pt x="98961" y="0"/>
                </a:moveTo>
                <a:lnTo>
                  <a:pt x="1668879" y="0"/>
                </a:lnTo>
                <a:lnTo>
                  <a:pt x="1690872" y="4440"/>
                </a:lnTo>
                <a:lnTo>
                  <a:pt x="1711613" y="2994"/>
                </a:lnTo>
                <a:cubicBezTo>
                  <a:pt x="1724370" y="4577"/>
                  <a:pt x="1737028" y="8687"/>
                  <a:pt x="1748861" y="15519"/>
                </a:cubicBezTo>
                <a:lnTo>
                  <a:pt x="2514529" y="457578"/>
                </a:lnTo>
                <a:cubicBezTo>
                  <a:pt x="2561862" y="484906"/>
                  <a:pt x="2578079" y="545429"/>
                  <a:pt x="2550752" y="592762"/>
                </a:cubicBezTo>
                <a:lnTo>
                  <a:pt x="2135363" y="1312237"/>
                </a:lnTo>
                <a:lnTo>
                  <a:pt x="2123557" y="1325621"/>
                </a:lnTo>
                <a:lnTo>
                  <a:pt x="2104615" y="1353715"/>
                </a:lnTo>
                <a:cubicBezTo>
                  <a:pt x="2086707" y="1371624"/>
                  <a:pt x="2061967" y="1382700"/>
                  <a:pt x="2034639" y="1382700"/>
                </a:cubicBezTo>
                <a:lnTo>
                  <a:pt x="98961" y="1382700"/>
                </a:lnTo>
                <a:cubicBezTo>
                  <a:pt x="44306" y="1382700"/>
                  <a:pt x="0" y="1338394"/>
                  <a:pt x="0" y="1283739"/>
                </a:cubicBezTo>
                <a:lnTo>
                  <a:pt x="0" y="929739"/>
                </a:lnTo>
                <a:lnTo>
                  <a:pt x="0" y="452961"/>
                </a:lnTo>
                <a:lnTo>
                  <a:pt x="0" y="98961"/>
                </a:lnTo>
                <a:cubicBezTo>
                  <a:pt x="0" y="44306"/>
                  <a:pt x="44306" y="0"/>
                  <a:pt x="98961" y="0"/>
                </a:cubicBez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1212273" y="1977930"/>
            <a:ext cx="10287000" cy="4402088"/>
          </a:xfrm>
          <a:prstGeom prst="rect">
            <a:avLst/>
          </a:prstGeom>
          <a:noFill/>
          <a:ln>
            <a:noFill/>
          </a:ln>
        </p:spPr>
        <p:txBody>
          <a:bodyPr vert="horz" wrap="square" lIns="0" tIns="0" rIns="0" bIns="0" rtlCol="0" anchor="t"/>
          <a:lstStyle/>
          <a:p>
            <a:pPr>
              <a:lnSpc>
                <a:spcPct val="140000"/>
              </a:lnSpc>
            </a:pPr>
            <a:r>
              <a:rPr kumimoji="1" lang="en-US" altLang="zh-CN" b="1" dirty="0"/>
              <a:t>【</a:t>
            </a:r>
            <a:r>
              <a:rPr kumimoji="1" lang="zh-CN" altLang="en-US" b="1" dirty="0"/>
              <a:t>裁判结果</a:t>
            </a:r>
            <a:r>
              <a:rPr kumimoji="1" lang="en-US" altLang="zh-CN" b="1" dirty="0"/>
              <a:t>】</a:t>
            </a:r>
            <a:endParaRPr kumimoji="1" lang="en-US" altLang="zh-CN" b="1" dirty="0"/>
          </a:p>
          <a:p>
            <a:pPr>
              <a:lnSpc>
                <a:spcPct val="140000"/>
              </a:lnSpc>
            </a:pPr>
            <a:r>
              <a:rPr kumimoji="1" lang="zh-CN" altLang="en-US" dirty="0"/>
              <a:t>　　法院经审理认为，在新就业形态下，用人单位与劳动者之间的关系相较于传统劳动关系而言更具有灵活性，劳动报酬的发放形式更加多元化，不再拘泥于固定按月发放的模式。劳动者通过用人单位的专门平台领取劳动报酬，亦符合新就业形态下劳动报酬发放的特点。本案中，快递公司与内部员工之间签订的内部承包协议系公司内部经营管理方式的改变，内部承包人以公司名义招聘员工，该员工对外以公司名义从事公司经营范围内的工作，遵守公司相关管理制度并从公司平台获取相应报酬，应当认定公司与员工构成劳动关系。故法院判决确认胡某与某快递公司之间自</a:t>
            </a:r>
            <a:r>
              <a:rPr kumimoji="1" lang="en-US" altLang="zh-CN" dirty="0"/>
              <a:t>2021</a:t>
            </a:r>
            <a:r>
              <a:rPr kumimoji="1" lang="zh-CN" altLang="en-US" dirty="0"/>
              <a:t>年</a:t>
            </a:r>
            <a:r>
              <a:rPr kumimoji="1" lang="en-US" altLang="zh-CN" dirty="0"/>
              <a:t>8</a:t>
            </a:r>
            <a:r>
              <a:rPr kumimoji="1" lang="zh-CN" altLang="en-US" dirty="0"/>
              <a:t>月起至</a:t>
            </a:r>
            <a:r>
              <a:rPr kumimoji="1" lang="en-US" altLang="zh-CN" dirty="0"/>
              <a:t>2021</a:t>
            </a:r>
            <a:r>
              <a:rPr kumimoji="1" lang="zh-CN" altLang="en-US" dirty="0"/>
              <a:t>年</a:t>
            </a:r>
            <a:r>
              <a:rPr kumimoji="1" lang="en-US" altLang="zh-CN" dirty="0"/>
              <a:t>12</a:t>
            </a:r>
            <a:r>
              <a:rPr kumimoji="1" lang="zh-CN" altLang="en-US" dirty="0"/>
              <a:t>月</a:t>
            </a:r>
            <a:r>
              <a:rPr kumimoji="1" lang="en-US" altLang="zh-CN" dirty="0"/>
              <a:t>20</a:t>
            </a:r>
            <a:r>
              <a:rPr kumimoji="1" lang="zh-CN" altLang="en-US" dirty="0"/>
              <a:t>日存在劳动关系。</a:t>
            </a:r>
            <a:endParaRPr kumimoji="1" lang="zh-CN" altLang="en-US" dirty="0"/>
          </a:p>
        </p:txBody>
      </p:sp>
      <p:sp>
        <p:nvSpPr>
          <p:cNvPr id="17" name="标题 1"/>
          <p:cNvSpPr txBox="1"/>
          <p:nvPr/>
        </p:nvSpPr>
        <p:spPr>
          <a:xfrm>
            <a:off x="983765" y="944800"/>
            <a:ext cx="888561" cy="684737"/>
          </a:xfrm>
          <a:prstGeom prst="rect">
            <a:avLst/>
          </a:prstGeom>
          <a:noFill/>
          <a:ln>
            <a:noFill/>
          </a:ln>
        </p:spPr>
        <p:txBody>
          <a:bodyPr vert="horz" wrap="square" lIns="0" tIns="0" rIns="0" bIns="0" rtlCol="0" anchor="ctr"/>
          <a:lstStyle/>
          <a:p>
            <a:pPr algn="ctr">
              <a:lnSpc>
                <a:spcPct val="110000"/>
              </a:lnSpc>
            </a:pPr>
            <a:endParaRPr kumimoji="1" lang="zh-CN" altLang="en-US" dirty="0"/>
          </a:p>
        </p:txBody>
      </p:sp>
      <p:sp>
        <p:nvSpPr>
          <p:cNvPr id="18"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3" name="标题 1"/>
          <p:cNvSpPr txBox="1"/>
          <p:nvPr/>
        </p:nvSpPr>
        <p:spPr>
          <a:xfrm>
            <a:off x="2497194" y="803685"/>
            <a:ext cx="5432954" cy="699426"/>
          </a:xfrm>
          <a:prstGeom prst="rect">
            <a:avLst/>
          </a:prstGeom>
          <a:noFill/>
          <a:ln>
            <a:noFill/>
          </a:ln>
        </p:spPr>
        <p:txBody>
          <a:bodyPr vert="horz" wrap="square" lIns="0" tIns="0" rIns="0" bIns="0" rtlCol="0" anchor="b"/>
          <a:lstStyle/>
          <a:p>
            <a:pPr algn="l">
              <a:lnSpc>
                <a:spcPct val="110000"/>
              </a:lnSpc>
            </a:pPr>
            <a:r>
              <a:rPr kumimoji="1" lang="zh-CN" altLang="en-US" dirty="0">
                <a:ln w="12700">
                  <a:noFill/>
                </a:ln>
                <a:solidFill>
                  <a:srgbClr val="0154A9">
                    <a:alpha val="100000"/>
                  </a:srgbClr>
                </a:solidFill>
                <a:latin typeface="Source Han Sans CN Bold Bold" panose="020B0800000000000000" charset="-122"/>
                <a:ea typeface="Source Han Sans CN Bold Bold" panose="020B0800000000000000" charset="-122"/>
              </a:rPr>
              <a:t>案例分析</a:t>
            </a:r>
            <a:endParaRPr kumimoji="1"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942155" y="1905115"/>
            <a:ext cx="10799572" cy="4765849"/>
          </a:xfrm>
          <a:prstGeom prst="roundRect">
            <a:avLst>
              <a:gd name="adj" fmla="val 9620"/>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dirty="0"/>
          </a:p>
        </p:txBody>
      </p:sp>
      <p:sp>
        <p:nvSpPr>
          <p:cNvPr id="14" name="标题 1"/>
          <p:cNvSpPr txBox="1"/>
          <p:nvPr/>
        </p:nvSpPr>
        <p:spPr>
          <a:xfrm>
            <a:off x="872135" y="959930"/>
            <a:ext cx="1364580" cy="829134"/>
          </a:xfrm>
          <a:custGeom>
            <a:avLst/>
            <a:gdLst>
              <a:gd name="connsiteX0" fmla="*/ 98961 w 2564026"/>
              <a:gd name="connsiteY0" fmla="*/ 0 h 1382700"/>
              <a:gd name="connsiteX1" fmla="*/ 1668879 w 2564026"/>
              <a:gd name="connsiteY1" fmla="*/ 0 h 1382700"/>
              <a:gd name="connsiteX2" fmla="*/ 1690872 w 2564026"/>
              <a:gd name="connsiteY2" fmla="*/ 4440 h 1382700"/>
              <a:gd name="connsiteX3" fmla="*/ 1711613 w 2564026"/>
              <a:gd name="connsiteY3" fmla="*/ 2994 h 1382700"/>
              <a:gd name="connsiteX4" fmla="*/ 1748861 w 2564026"/>
              <a:gd name="connsiteY4" fmla="*/ 15519 h 1382700"/>
              <a:gd name="connsiteX5" fmla="*/ 2514529 w 2564026"/>
              <a:gd name="connsiteY5" fmla="*/ 457578 h 1382700"/>
              <a:gd name="connsiteX6" fmla="*/ 2550752 w 2564026"/>
              <a:gd name="connsiteY6" fmla="*/ 592762 h 1382700"/>
              <a:gd name="connsiteX7" fmla="*/ 2135363 w 2564026"/>
              <a:gd name="connsiteY7" fmla="*/ 1312237 h 1382700"/>
              <a:gd name="connsiteX8" fmla="*/ 2123557 w 2564026"/>
              <a:gd name="connsiteY8" fmla="*/ 1325621 h 1382700"/>
              <a:gd name="connsiteX9" fmla="*/ 2104615 w 2564026"/>
              <a:gd name="connsiteY9" fmla="*/ 1353715 h 1382700"/>
              <a:gd name="connsiteX10" fmla="*/ 2034639 w 2564026"/>
              <a:gd name="connsiteY10" fmla="*/ 1382700 h 1382700"/>
              <a:gd name="connsiteX11" fmla="*/ 98961 w 2564026"/>
              <a:gd name="connsiteY11" fmla="*/ 1382700 h 1382700"/>
              <a:gd name="connsiteX12" fmla="*/ 0 w 2564026"/>
              <a:gd name="connsiteY12" fmla="*/ 1283739 h 1382700"/>
              <a:gd name="connsiteX13" fmla="*/ 0 w 2564026"/>
              <a:gd name="connsiteY13" fmla="*/ 929739 h 1382700"/>
              <a:gd name="connsiteX14" fmla="*/ 0 w 2564026"/>
              <a:gd name="connsiteY14" fmla="*/ 452961 h 1382700"/>
              <a:gd name="connsiteX15" fmla="*/ 0 w 2564026"/>
              <a:gd name="connsiteY15" fmla="*/ 98961 h 1382700"/>
              <a:gd name="connsiteX16" fmla="*/ 98961 w 2564026"/>
              <a:gd name="connsiteY16" fmla="*/ 0 h 1382700"/>
            </a:gdLst>
            <a:ahLst/>
            <a:cxnLst/>
            <a:rect l="l" t="t" r="r" b="b"/>
            <a:pathLst>
              <a:path w="2564026" h="1382700">
                <a:moveTo>
                  <a:pt x="98961" y="0"/>
                </a:moveTo>
                <a:lnTo>
                  <a:pt x="1668879" y="0"/>
                </a:lnTo>
                <a:lnTo>
                  <a:pt x="1690872" y="4440"/>
                </a:lnTo>
                <a:lnTo>
                  <a:pt x="1711613" y="2994"/>
                </a:lnTo>
                <a:cubicBezTo>
                  <a:pt x="1724370" y="4577"/>
                  <a:pt x="1737028" y="8687"/>
                  <a:pt x="1748861" y="15519"/>
                </a:cubicBezTo>
                <a:lnTo>
                  <a:pt x="2514529" y="457578"/>
                </a:lnTo>
                <a:cubicBezTo>
                  <a:pt x="2561862" y="484906"/>
                  <a:pt x="2578079" y="545429"/>
                  <a:pt x="2550752" y="592762"/>
                </a:cubicBezTo>
                <a:lnTo>
                  <a:pt x="2135363" y="1312237"/>
                </a:lnTo>
                <a:lnTo>
                  <a:pt x="2123557" y="1325621"/>
                </a:lnTo>
                <a:lnTo>
                  <a:pt x="2104615" y="1353715"/>
                </a:lnTo>
                <a:cubicBezTo>
                  <a:pt x="2086707" y="1371624"/>
                  <a:pt x="2061967" y="1382700"/>
                  <a:pt x="2034639" y="1382700"/>
                </a:cubicBezTo>
                <a:lnTo>
                  <a:pt x="98961" y="1382700"/>
                </a:lnTo>
                <a:cubicBezTo>
                  <a:pt x="44306" y="1382700"/>
                  <a:pt x="0" y="1338394"/>
                  <a:pt x="0" y="1283739"/>
                </a:cubicBezTo>
                <a:lnTo>
                  <a:pt x="0" y="929739"/>
                </a:lnTo>
                <a:lnTo>
                  <a:pt x="0" y="452961"/>
                </a:lnTo>
                <a:lnTo>
                  <a:pt x="0" y="98961"/>
                </a:lnTo>
                <a:cubicBezTo>
                  <a:pt x="0" y="44306"/>
                  <a:pt x="44306" y="0"/>
                  <a:pt x="98961" y="0"/>
                </a:cubicBez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1212273" y="1977930"/>
            <a:ext cx="10287000" cy="4402088"/>
          </a:xfrm>
          <a:prstGeom prst="rect">
            <a:avLst/>
          </a:prstGeom>
          <a:noFill/>
          <a:ln>
            <a:noFill/>
          </a:ln>
        </p:spPr>
        <p:txBody>
          <a:bodyPr vert="horz" wrap="square" lIns="0" tIns="0" rIns="0" bIns="0" rtlCol="0" anchor="t"/>
          <a:lstStyle/>
          <a:p>
            <a:pPr>
              <a:lnSpc>
                <a:spcPct val="140000"/>
              </a:lnSpc>
            </a:pPr>
            <a:r>
              <a:rPr kumimoji="1" lang="en-US" altLang="zh-CN" b="1" dirty="0"/>
              <a:t>【</a:t>
            </a:r>
            <a:r>
              <a:rPr kumimoji="1" lang="zh-CN" altLang="en-US" b="1" dirty="0"/>
              <a:t>典型意义</a:t>
            </a:r>
            <a:r>
              <a:rPr kumimoji="1" lang="en-US" altLang="zh-CN" b="1" dirty="0"/>
              <a:t>】</a:t>
            </a:r>
            <a:endParaRPr kumimoji="1" lang="en-US" altLang="zh-CN" b="1" dirty="0"/>
          </a:p>
          <a:p>
            <a:pPr>
              <a:lnSpc>
                <a:spcPct val="140000"/>
              </a:lnSpc>
            </a:pPr>
            <a:r>
              <a:rPr kumimoji="1" lang="zh-CN" altLang="en-US" dirty="0"/>
              <a:t>　　随着新业态经济的蓬勃发展，企业采取的用工模式也呈现多样化的特点。与传统用工模式相比，新型用工模式在工作方式、劳动报酬发放等方面都有显著不同，如企业用工的自主性和灵活性增强，而从业者与企业之间的人身从属性弱化，从而导致劳动关系具有一定的隐蔽性与复杂性。新业态用工模式下，判断双方是否存在劳动关系应当坚持事实优先原则，遵循“从属性</a:t>
            </a:r>
            <a:r>
              <a:rPr kumimoji="1" lang="en-US" altLang="zh-CN" dirty="0"/>
              <a:t>+</a:t>
            </a:r>
            <a:r>
              <a:rPr kumimoji="1" lang="zh-CN" altLang="en-US" dirty="0"/>
              <a:t>要素式”的审判思路，综合判断双方是否符合人身从属性和经济从属性这一核心特征。该案判决以事实为基础，通过对劳动关系核心要素的分析审查，准确认定劳动关系，为新业态用工法律关系的认定提供了审理思路，具有较强的指导意义，也切实维护了新就业形态下劳动者的合法权益，助推快递、外卖等新业态经济的健康发展。</a:t>
            </a:r>
            <a:endParaRPr kumimoji="1" lang="zh-CN" altLang="en-US" dirty="0"/>
          </a:p>
        </p:txBody>
      </p:sp>
      <p:sp>
        <p:nvSpPr>
          <p:cNvPr id="17" name="标题 1"/>
          <p:cNvSpPr txBox="1"/>
          <p:nvPr/>
        </p:nvSpPr>
        <p:spPr>
          <a:xfrm>
            <a:off x="983765" y="944800"/>
            <a:ext cx="888561" cy="684737"/>
          </a:xfrm>
          <a:prstGeom prst="rect">
            <a:avLst/>
          </a:prstGeom>
          <a:noFill/>
          <a:ln>
            <a:noFill/>
          </a:ln>
        </p:spPr>
        <p:txBody>
          <a:bodyPr vert="horz" wrap="square" lIns="0" tIns="0" rIns="0" bIns="0" rtlCol="0" anchor="ctr"/>
          <a:lstStyle/>
          <a:p>
            <a:pPr algn="ctr">
              <a:lnSpc>
                <a:spcPct val="110000"/>
              </a:lnSpc>
            </a:pPr>
            <a:endParaRPr kumimoji="1" lang="zh-CN" altLang="en-US" dirty="0"/>
          </a:p>
        </p:txBody>
      </p:sp>
      <p:sp>
        <p:nvSpPr>
          <p:cNvPr id="18"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3" name="标题 1"/>
          <p:cNvSpPr txBox="1"/>
          <p:nvPr/>
        </p:nvSpPr>
        <p:spPr>
          <a:xfrm>
            <a:off x="2497194" y="803685"/>
            <a:ext cx="5432954" cy="699426"/>
          </a:xfrm>
          <a:prstGeom prst="rect">
            <a:avLst/>
          </a:prstGeom>
          <a:noFill/>
          <a:ln>
            <a:noFill/>
          </a:ln>
        </p:spPr>
        <p:txBody>
          <a:bodyPr vert="horz" wrap="square" lIns="0" tIns="0" rIns="0" bIns="0" rtlCol="0" anchor="b"/>
          <a:lstStyle/>
          <a:p>
            <a:pPr algn="l">
              <a:lnSpc>
                <a:spcPct val="110000"/>
              </a:lnSpc>
            </a:pPr>
            <a:r>
              <a:rPr kumimoji="1" lang="zh-CN" altLang="en-US" dirty="0">
                <a:ln w="12700">
                  <a:noFill/>
                </a:ln>
                <a:solidFill>
                  <a:srgbClr val="0154A9">
                    <a:alpha val="100000"/>
                  </a:srgbClr>
                </a:solidFill>
                <a:latin typeface="Source Han Sans CN Bold Bold" panose="020B0800000000000000" charset="-122"/>
                <a:ea typeface="Source Han Sans CN Bold Bold" panose="020B0800000000000000" charset="-122"/>
              </a:rPr>
              <a:t>案例分析</a:t>
            </a:r>
            <a:endParaRPr kumimoji="1"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6694"/>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grpSp>
        <p:nvGrpSpPr>
          <p:cNvPr id="3" name="组合 2"/>
          <p:cNvGrpSpPr/>
          <p:nvPr/>
        </p:nvGrpSpPr>
        <p:grpSpPr>
          <a:xfrm>
            <a:off x="-370967" y="944893"/>
            <a:ext cx="12933935" cy="45719"/>
            <a:chOff x="-370967" y="944893"/>
            <a:chExt cx="12933935" cy="45719"/>
          </a:xfrm>
        </p:grpSpPr>
        <p:sp>
          <p:nvSpPr>
            <p:cNvPr id="4" name="标题 1"/>
            <p:cNvSpPr txBox="1"/>
            <p:nvPr/>
          </p:nvSpPr>
          <p:spPr>
            <a:xfrm flipV="1">
              <a:off x="7522968" y="944893"/>
              <a:ext cx="5040000" cy="45719"/>
            </a:xfrm>
            <a:prstGeom prst="roundRect">
              <a:avLst>
                <a:gd name="adj" fmla="val 50000"/>
              </a:avLst>
            </a:prstGeom>
            <a:gradFill>
              <a:gsLst>
                <a:gs pos="0">
                  <a:schemeClr val="accent1">
                    <a:lumMod val="40000"/>
                    <a:lumOff val="60000"/>
                  </a:schemeClr>
                </a:gs>
                <a:gs pos="100000">
                  <a:schemeClr val="accent1">
                    <a:lumMod val="40000"/>
                    <a:lumOff val="60000"/>
                    <a:alpha val="0"/>
                  </a:schemeClr>
                </a:gs>
              </a:gsLst>
              <a:lin ang="0" scaled="0"/>
            </a:gra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flipV="1">
              <a:off x="-370967" y="944893"/>
              <a:ext cx="5040000" cy="45719"/>
            </a:xfrm>
            <a:prstGeom prst="roundRect">
              <a:avLst>
                <a:gd name="adj" fmla="val 50000"/>
              </a:avLst>
            </a:prstGeom>
            <a:gradFill>
              <a:gsLst>
                <a:gs pos="0">
                  <a:schemeClr val="accent1">
                    <a:lumMod val="40000"/>
                    <a:lumOff val="60000"/>
                    <a:alpha val="0"/>
                  </a:schemeClr>
                </a:gs>
                <a:gs pos="100000">
                  <a:schemeClr val="accent1">
                    <a:lumMod val="40000"/>
                    <a:lumOff val="60000"/>
                  </a:schemeClr>
                </a:gs>
              </a:gsLst>
              <a:lin ang="0" scaled="0"/>
            </a:gradFill>
            <a:ln w="19050" cap="sq">
              <a:noFill/>
              <a:miter/>
            </a:ln>
          </p:spPr>
          <p:txBody>
            <a:bodyPr vert="horz" wrap="square" lIns="91440" tIns="45720" rIns="91440" bIns="45720" rtlCol="0" anchor="ctr"/>
            <a:lstStyle/>
            <a:p>
              <a:pPr algn="ctr">
                <a:lnSpc>
                  <a:spcPct val="110000"/>
                </a:lnSpc>
              </a:pPr>
              <a:endParaRPr kumimoji="1" lang="zh-CN" altLang="en-US"/>
            </a:p>
          </p:txBody>
        </p:sp>
      </p:grpSp>
      <p:grpSp>
        <p:nvGrpSpPr>
          <p:cNvPr id="6" name="组合 5"/>
          <p:cNvGrpSpPr/>
          <p:nvPr/>
        </p:nvGrpSpPr>
        <p:grpSpPr>
          <a:xfrm>
            <a:off x="1767924" y="2218013"/>
            <a:ext cx="3498213" cy="3752477"/>
            <a:chOff x="534740" y="2104702"/>
            <a:chExt cx="3498213" cy="3752477"/>
          </a:xfrm>
        </p:grpSpPr>
        <p:sp>
          <p:nvSpPr>
            <p:cNvPr id="7" name="标题 1"/>
            <p:cNvSpPr txBox="1"/>
            <p:nvPr/>
          </p:nvSpPr>
          <p:spPr>
            <a:xfrm rot="21199428">
              <a:off x="722523" y="2274648"/>
              <a:ext cx="3122647" cy="3412585"/>
            </a:xfrm>
            <a:prstGeom prst="rect">
              <a:avLst/>
            </a:prstGeom>
            <a:gradFill>
              <a:gsLst>
                <a:gs pos="0">
                  <a:schemeClr val="accent1"/>
                </a:gs>
                <a:gs pos="100000">
                  <a:schemeClr val="accent1">
                    <a:lumMod val="75000"/>
                  </a:schemeClr>
                </a:gs>
              </a:gsLst>
              <a:lin ang="2700000" scaled="0"/>
            </a:gradFill>
            <a:ln w="19050" cap="sq">
              <a:noFill/>
              <a:miter/>
            </a:ln>
            <a:effectLst>
              <a:outerShdw blurRad="76200" dist="38100" dir="2700000" algn="tl" rotWithShape="0">
                <a:schemeClr val="accent1">
                  <a:lumMod val="50000"/>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a:off x="722523" y="2274648"/>
              <a:ext cx="3122647" cy="3412585"/>
            </a:xfrm>
            <a:prstGeom prst="rect">
              <a:avLst/>
            </a:prstGeom>
            <a:solidFill>
              <a:srgbClr val="FFFFFF">
                <a:alpha val="100000"/>
              </a:srgbClr>
            </a:solidFill>
            <a:ln w="3175" cap="sq">
              <a:solidFill>
                <a:schemeClr val="accent1">
                  <a:lumMod val="20000"/>
                  <a:lumOff val="80000"/>
                </a:schemeClr>
              </a:solidFill>
              <a:miter/>
            </a:ln>
            <a:effectLst>
              <a:outerShdw blurRad="50800" dist="38100" dir="2700000" algn="tl" rotWithShape="0">
                <a:schemeClr val="accent1">
                  <a:lumMod val="50000"/>
                  <a:alpha val="20000"/>
                </a:schemeClr>
              </a:outerShdw>
            </a:effectLst>
          </p:spPr>
          <p:txBody>
            <a:bodyPr vert="horz" wrap="square" lIns="91440" tIns="45720" rIns="91440" bIns="45720" rtlCol="0" anchor="ctr"/>
            <a:lstStyle/>
            <a:p>
              <a:pPr algn="ctr">
                <a:lnSpc>
                  <a:spcPct val="110000"/>
                </a:lnSpc>
              </a:pPr>
              <a:endParaRPr kumimoji="1" lang="zh-CN" altLang="en-US"/>
            </a:p>
          </p:txBody>
        </p:sp>
      </p:grpSp>
      <p:sp>
        <p:nvSpPr>
          <p:cNvPr id="10" name="标题 1"/>
          <p:cNvSpPr txBox="1"/>
          <p:nvPr/>
        </p:nvSpPr>
        <p:spPr>
          <a:xfrm>
            <a:off x="4669034" y="320149"/>
            <a:ext cx="2853934" cy="1109268"/>
          </a:xfrm>
          <a:prstGeom prst="rect">
            <a:avLst/>
          </a:prstGeom>
          <a:noFill/>
          <a:ln>
            <a:noFill/>
          </a:ln>
        </p:spPr>
        <p:txBody>
          <a:bodyPr vert="horz" wrap="square" lIns="0" tIns="0" rIns="0" bIns="0" rtlCol="0" anchor="t"/>
          <a:lstStyle/>
          <a:p>
            <a:pPr algn="ctr">
              <a:lnSpc>
                <a:spcPct val="130000"/>
              </a:lnSpc>
            </a:pPr>
            <a:r>
              <a:rPr kumimoji="1" lang="en-US" altLang="zh-CN" sz="5400">
                <a:ln w="12700">
                  <a:noFill/>
                </a:ln>
                <a:gradFill>
                  <a:gsLst>
                    <a:gs pos="0">
                      <a:schemeClr val="accent1">
                        <a:lumMod val="60000"/>
                        <a:lumOff val="40000"/>
                      </a:schemeClr>
                    </a:gs>
                    <a:gs pos="100000">
                      <a:schemeClr val="accent1">
                        <a:lumMod val="75000"/>
                      </a:schemeClr>
                    </a:gs>
                  </a:gsLst>
                  <a:lin ang="5400000" scaled="0"/>
                </a:gradFill>
                <a:latin typeface="Source Han Sans CN Heavy Bold" panose="020B0A00000000000000" charset="-122"/>
                <a:ea typeface="Source Han Sans CN Heavy Bold" panose="020B0A00000000000000" charset="-122"/>
                <a:cs typeface="Source Han Sans CN Heavy Bold" panose="020B0A00000000000000" charset="-122"/>
              </a:rPr>
              <a:t>目录</a:t>
            </a:r>
            <a:endParaRPr kumimoji="1" lang="zh-CN" altLang="en-US"/>
          </a:p>
        </p:txBody>
      </p:sp>
      <p:sp>
        <p:nvSpPr>
          <p:cNvPr id="11" name="标题 1"/>
          <p:cNvSpPr txBox="1"/>
          <p:nvPr/>
        </p:nvSpPr>
        <p:spPr>
          <a:xfrm>
            <a:off x="2471108" y="2541581"/>
            <a:ext cx="1861820" cy="1037565"/>
          </a:xfrm>
          <a:prstGeom prst="rect">
            <a:avLst/>
          </a:prstGeom>
          <a:noFill/>
          <a:ln>
            <a:noFill/>
          </a:ln>
        </p:spPr>
        <p:txBody>
          <a:bodyPr vert="horz" wrap="square" lIns="0" tIns="0" rIns="0" bIns="0" rtlCol="0" anchor="ctr"/>
          <a:lstStyle/>
          <a:p>
            <a:pPr algn="ctr">
              <a:lnSpc>
                <a:spcPct val="130000"/>
              </a:lnSpc>
            </a:pPr>
            <a:r>
              <a:rPr kumimoji="1" lang="en-US" altLang="zh-CN" sz="5400" dirty="0">
                <a:ln w="12700">
                  <a:noFill/>
                </a:ln>
                <a:gradFill>
                  <a:gsLst>
                    <a:gs pos="0">
                      <a:schemeClr val="accent1">
                        <a:lumMod val="60000"/>
                        <a:lumOff val="40000"/>
                      </a:schemeClr>
                    </a:gs>
                    <a:gs pos="100000">
                      <a:schemeClr val="accent1"/>
                    </a:gs>
                  </a:gsLst>
                  <a:lin ang="5400000" scaled="0"/>
                </a:gradFill>
                <a:latin typeface="Source Han Sans CN Regular" panose="020B0500000000000000" charset="-122"/>
                <a:ea typeface="Source Han Sans CN Regular" panose="020B0500000000000000" charset="-122"/>
                <a:cs typeface="Source Han Sans CN Regular" panose="020B0500000000000000" charset="-122"/>
              </a:rPr>
              <a:t>01</a:t>
            </a:r>
            <a:endParaRPr kumimoji="1" lang="zh-CN" altLang="en-US" dirty="0"/>
          </a:p>
        </p:txBody>
      </p:sp>
      <p:sp>
        <p:nvSpPr>
          <p:cNvPr id="12" name="标题 1"/>
          <p:cNvSpPr txBox="1"/>
          <p:nvPr/>
        </p:nvSpPr>
        <p:spPr>
          <a:xfrm>
            <a:off x="2084469" y="3579146"/>
            <a:ext cx="2865121" cy="1930987"/>
          </a:xfrm>
          <a:prstGeom prst="rect">
            <a:avLst/>
          </a:prstGeom>
          <a:noFill/>
          <a:ln>
            <a:noFill/>
          </a:ln>
        </p:spPr>
        <p:txBody>
          <a:bodyPr vert="horz" wrap="square" lIns="0" tIns="0" rIns="0" bIns="0" rtlCol="0" anchor="ctr"/>
          <a:lstStyle/>
          <a:p>
            <a:pPr algn="ctr">
              <a:lnSpc>
                <a:spcPct val="130000"/>
              </a:lnSpc>
            </a:pPr>
            <a:r>
              <a:rPr kumimoji="1" lang="en-US" altLang="zh-CN" sz="2400" dirty="0" err="1">
                <a:ln w="12700">
                  <a:noFill/>
                </a:ln>
                <a:solidFill>
                  <a:srgbClr val="595959">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劳动合同</a:t>
            </a:r>
            <a:r>
              <a:rPr kumimoji="1" lang="zh-CN" altLang="en-US" sz="2400" dirty="0">
                <a:ln w="12700">
                  <a:noFill/>
                </a:ln>
                <a:solidFill>
                  <a:srgbClr val="595959">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法律制度</a:t>
            </a:r>
            <a:endParaRPr kumimoji="1" lang="zh-CN" altLang="en-US" dirty="0"/>
          </a:p>
        </p:txBody>
      </p:sp>
      <p:sp>
        <p:nvSpPr>
          <p:cNvPr id="13" name="标题 1"/>
          <p:cNvSpPr txBox="1"/>
          <p:nvPr/>
        </p:nvSpPr>
        <p:spPr>
          <a:xfrm>
            <a:off x="5152905" y="1455194"/>
            <a:ext cx="1886191" cy="366281"/>
          </a:xfrm>
          <a:prstGeom prst="rect">
            <a:avLst/>
          </a:prstGeom>
          <a:noFill/>
          <a:ln>
            <a:noFill/>
          </a:ln>
        </p:spPr>
        <p:txBody>
          <a:bodyPr vert="horz" wrap="square" lIns="0" tIns="0" rIns="0" bIns="0" rtlCol="0" anchor="t"/>
          <a:lstStyle/>
          <a:p>
            <a:pPr algn="ctr">
              <a:lnSpc>
                <a:spcPct val="130000"/>
              </a:lnSpc>
            </a:pPr>
            <a:r>
              <a:rPr kumimoji="1" lang="en-US" altLang="zh-CN" sz="1800">
                <a:ln w="12700">
                  <a:noFill/>
                </a:ln>
                <a:solidFill>
                  <a:srgbClr val="8EC6FE">
                    <a:alpha val="100000"/>
                  </a:srgbClr>
                </a:solidFill>
                <a:latin typeface="Source Han Sans CN Regular" panose="020B0500000000000000" charset="-122"/>
                <a:ea typeface="Source Han Sans CN Regular" panose="020B0500000000000000" charset="-122"/>
                <a:cs typeface="Source Han Sans CN Regular" panose="020B0500000000000000" charset="-122"/>
              </a:rPr>
              <a:t>CONTENTS</a:t>
            </a:r>
            <a:endParaRPr kumimoji="1" lang="zh-CN" altLang="en-US"/>
          </a:p>
        </p:txBody>
      </p:sp>
      <p:grpSp>
        <p:nvGrpSpPr>
          <p:cNvPr id="14" name="组合 13"/>
          <p:cNvGrpSpPr/>
          <p:nvPr/>
        </p:nvGrpSpPr>
        <p:grpSpPr>
          <a:xfrm>
            <a:off x="7216622" y="2048067"/>
            <a:ext cx="3498213" cy="3752477"/>
            <a:chOff x="4431753" y="2104702"/>
            <a:chExt cx="3498213" cy="3752477"/>
          </a:xfrm>
        </p:grpSpPr>
        <p:sp>
          <p:nvSpPr>
            <p:cNvPr id="15" name="标题 1"/>
            <p:cNvSpPr txBox="1"/>
            <p:nvPr/>
          </p:nvSpPr>
          <p:spPr>
            <a:xfrm rot="21199428">
              <a:off x="4619536" y="2274648"/>
              <a:ext cx="3122647" cy="3412585"/>
            </a:xfrm>
            <a:prstGeom prst="rect">
              <a:avLst/>
            </a:prstGeom>
            <a:gradFill>
              <a:gsLst>
                <a:gs pos="0">
                  <a:schemeClr val="accent1"/>
                </a:gs>
                <a:gs pos="100000">
                  <a:schemeClr val="accent1">
                    <a:lumMod val="75000"/>
                  </a:schemeClr>
                </a:gs>
              </a:gsLst>
              <a:lin ang="2700000" scaled="0"/>
            </a:gradFill>
            <a:ln w="19050" cap="sq">
              <a:noFill/>
              <a:miter/>
            </a:ln>
            <a:effectLst>
              <a:outerShdw blurRad="76200" dist="38100" dir="2700000" algn="tl" rotWithShape="0">
                <a:schemeClr val="accent1">
                  <a:lumMod val="50000"/>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a:off x="4619536" y="2274648"/>
              <a:ext cx="3122647" cy="3412585"/>
            </a:xfrm>
            <a:prstGeom prst="rect">
              <a:avLst/>
            </a:prstGeom>
            <a:solidFill>
              <a:srgbClr val="FFFFFF">
                <a:alpha val="100000"/>
              </a:srgbClr>
            </a:solidFill>
            <a:ln w="3175" cap="sq">
              <a:solidFill>
                <a:schemeClr val="accent1">
                  <a:lumMod val="20000"/>
                  <a:lumOff val="80000"/>
                </a:schemeClr>
              </a:solidFill>
              <a:miter/>
            </a:ln>
            <a:effectLst>
              <a:outerShdw blurRad="50800" dist="38100" dir="2700000" algn="tl" rotWithShape="0">
                <a:schemeClr val="accent1">
                  <a:lumMod val="50000"/>
                  <a:alpha val="20000"/>
                </a:schemeClr>
              </a:outerShdw>
            </a:effectLst>
          </p:spPr>
          <p:txBody>
            <a:bodyPr vert="horz" wrap="square" lIns="91440" tIns="45720" rIns="91440" bIns="45720" rtlCol="0" anchor="ctr"/>
            <a:lstStyle/>
            <a:p>
              <a:pPr algn="ctr">
                <a:lnSpc>
                  <a:spcPct val="110000"/>
                </a:lnSpc>
              </a:pPr>
              <a:endParaRPr kumimoji="1" lang="zh-CN" altLang="en-US"/>
            </a:p>
          </p:txBody>
        </p:sp>
      </p:grpSp>
      <p:sp>
        <p:nvSpPr>
          <p:cNvPr id="20" name="标题 1"/>
          <p:cNvSpPr txBox="1"/>
          <p:nvPr/>
        </p:nvSpPr>
        <p:spPr>
          <a:xfrm>
            <a:off x="8060683" y="2460138"/>
            <a:ext cx="1861820" cy="1037565"/>
          </a:xfrm>
          <a:prstGeom prst="rect">
            <a:avLst/>
          </a:prstGeom>
          <a:noFill/>
          <a:ln>
            <a:noFill/>
          </a:ln>
        </p:spPr>
        <p:txBody>
          <a:bodyPr vert="horz" wrap="square" lIns="0" tIns="0" rIns="0" bIns="0" rtlCol="0" anchor="ctr"/>
          <a:lstStyle/>
          <a:p>
            <a:pPr algn="ctr">
              <a:lnSpc>
                <a:spcPct val="130000"/>
              </a:lnSpc>
            </a:pPr>
            <a:r>
              <a:rPr kumimoji="1" lang="en-US" altLang="zh-CN" sz="5400" dirty="0">
                <a:ln w="12700">
                  <a:noFill/>
                </a:ln>
                <a:gradFill>
                  <a:gsLst>
                    <a:gs pos="0">
                      <a:schemeClr val="accent1">
                        <a:lumMod val="60000"/>
                        <a:lumOff val="40000"/>
                      </a:schemeClr>
                    </a:gs>
                    <a:gs pos="100000">
                      <a:schemeClr val="accent1"/>
                    </a:gs>
                  </a:gsLst>
                  <a:lin ang="5400000" scaled="0"/>
                </a:gradFill>
                <a:latin typeface="Source Han Sans CN Regular" panose="020B0500000000000000" charset="-122"/>
                <a:ea typeface="Source Han Sans CN Regular" panose="020B0500000000000000" charset="-122"/>
                <a:cs typeface="Source Han Sans CN Regular" panose="020B0500000000000000" charset="-122"/>
              </a:rPr>
              <a:t>02</a:t>
            </a:r>
            <a:endParaRPr kumimoji="1" lang="zh-CN" altLang="en-US" dirty="0"/>
          </a:p>
        </p:txBody>
      </p:sp>
      <p:sp>
        <p:nvSpPr>
          <p:cNvPr id="21" name="标题 1"/>
          <p:cNvSpPr txBox="1"/>
          <p:nvPr/>
        </p:nvSpPr>
        <p:spPr>
          <a:xfrm>
            <a:off x="7631130" y="3718723"/>
            <a:ext cx="2865121" cy="1930987"/>
          </a:xfrm>
          <a:prstGeom prst="rect">
            <a:avLst/>
          </a:prstGeom>
          <a:noFill/>
          <a:ln>
            <a:noFill/>
          </a:ln>
        </p:spPr>
        <p:txBody>
          <a:bodyPr vert="horz" wrap="square" lIns="0" tIns="0" rIns="0" bIns="0" rtlCol="0" anchor="ctr"/>
          <a:lstStyle/>
          <a:p>
            <a:pPr algn="ctr">
              <a:lnSpc>
                <a:spcPct val="130000"/>
              </a:lnSpc>
            </a:pPr>
            <a:r>
              <a:rPr kumimoji="1" lang="zh-CN" altLang="en-US" sz="2400" dirty="0">
                <a:ln w="12700">
                  <a:noFill/>
                </a:ln>
                <a:solidFill>
                  <a:srgbClr val="595959">
                    <a:alpha val="100000"/>
                  </a:srgbClr>
                </a:solidFill>
                <a:latin typeface="Source Han Sans CN Bold Bold" panose="020B0800000000000000" charset="-122"/>
                <a:ea typeface="Source Han Sans CN Bold Bold" panose="020B0800000000000000" charset="-122"/>
              </a:rPr>
              <a:t>社会保险法律制度</a:t>
            </a:r>
            <a:endParaRPr kumimoji="1" lang="zh-CN" altLang="en-US" dirty="0"/>
          </a:p>
        </p:txBody>
      </p:sp>
      <p:sp>
        <p:nvSpPr>
          <p:cNvPr id="24" name="标题 1"/>
          <p:cNvSpPr txBox="1"/>
          <p:nvPr/>
        </p:nvSpPr>
        <p:spPr>
          <a:xfrm>
            <a:off x="2826607" y="3652402"/>
            <a:ext cx="1150821" cy="36000"/>
          </a:xfrm>
          <a:prstGeom prst="roundRect">
            <a:avLst>
              <a:gd name="adj" fmla="val 38832"/>
            </a:avLst>
          </a:prstGeom>
          <a:solidFill>
            <a:schemeClr val="bg1">
              <a:lumMod val="95000"/>
            </a:schemeClr>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5" name="标题 1"/>
          <p:cNvSpPr txBox="1"/>
          <p:nvPr/>
        </p:nvSpPr>
        <p:spPr>
          <a:xfrm>
            <a:off x="8488281" y="3729109"/>
            <a:ext cx="1150821" cy="36000"/>
          </a:xfrm>
          <a:prstGeom prst="roundRect">
            <a:avLst>
              <a:gd name="adj" fmla="val 38832"/>
            </a:avLst>
          </a:prstGeom>
          <a:solidFill>
            <a:schemeClr val="bg1">
              <a:lumMod val="95000"/>
            </a:schemeClr>
          </a:solidFill>
          <a:ln w="1905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3312914" y="1715494"/>
            <a:ext cx="8220273" cy="3959922"/>
          </a:xfrm>
          <a:prstGeom prst="rect">
            <a:avLst/>
          </a:prstGeom>
          <a:gradFill>
            <a:gsLst>
              <a:gs pos="0">
                <a:schemeClr val="accent1">
                  <a:lumMod val="20000"/>
                  <a:lumOff val="80000"/>
                  <a:alpha val="20000"/>
                </a:schemeClr>
              </a:gs>
              <a:gs pos="100000">
                <a:schemeClr val="accent1">
                  <a:lumMod val="20000"/>
                  <a:lumOff val="80000"/>
                  <a:alpha val="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10800000">
            <a:off x="2016980" y="3658072"/>
            <a:ext cx="2496107" cy="2151819"/>
          </a:xfrm>
          <a:prstGeom prst="triangle">
            <a:avLst/>
          </a:prstGeom>
          <a:solidFill>
            <a:schemeClr val="accent1">
              <a:lumMod val="7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rot="10800000" flipV="1">
            <a:off x="3370847" y="3686288"/>
            <a:ext cx="2496107" cy="2151819"/>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rot="10800000" flipV="1">
            <a:off x="660400" y="3686288"/>
            <a:ext cx="2496107" cy="2151819"/>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rot="10800000" flipV="1">
            <a:off x="2016980" y="1391367"/>
            <a:ext cx="2496107" cy="2151819"/>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flipV="1">
            <a:off x="4871921" y="2065275"/>
            <a:ext cx="590258" cy="508844"/>
          </a:xfrm>
          <a:prstGeom prst="triangle">
            <a:avLst/>
          </a:prstGeom>
          <a:solidFill>
            <a:schemeClr val="accent1">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flipV="1">
            <a:off x="5010643" y="2114559"/>
            <a:ext cx="312814" cy="269668"/>
          </a:xfrm>
          <a:prstGeom prst="triangle">
            <a:avLst/>
          </a:prstGeom>
          <a:solidFill>
            <a:schemeClr val="accent1">
              <a:lumMod val="7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a:off x="5636066" y="2649658"/>
            <a:ext cx="6306552" cy="1273760"/>
          </a:xfrm>
          <a:prstGeom prst="rect">
            <a:avLst/>
          </a:prstGeom>
          <a:noFill/>
          <a:ln>
            <a:noFill/>
          </a:ln>
        </p:spPr>
        <p:txBody>
          <a:bodyPr vert="horz" wrap="square" lIns="0" tIns="0" rIns="0" bIns="0" rtlCol="0" anchor="t"/>
          <a:lstStyle/>
          <a:p>
            <a:pPr algn="l">
              <a:lnSpc>
                <a:spcPct val="150000"/>
              </a:lnSpc>
            </a:pPr>
            <a:r>
              <a:rPr kumimoji="1" lang="en-US" altLang="zh-CN" sz="16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解决劳动争议应当根据事实,遵循合法、公正、及时、着重调解的原则</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6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依法保护当事人的合法权益</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6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发生劳动争议,劳动者可以与用人单位协商,也可以请工会或者第三方共同</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6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与用人单位协商,达成和解协议。发生劳动争议,当事人不愿协商、协商不成或</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6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者达成和解协议后不履行的,可以向调解组织申请调解；不愿调解、调解不成或</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6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者达成调解协议后不履行的,可以向劳动争议仲裁委员会申请仲裁；对仲裁裁决</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6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不服的，除法律另有规定的外，可以向人民法院提起诉讼</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600" dirty="0"/>
          </a:p>
        </p:txBody>
      </p:sp>
      <p:sp>
        <p:nvSpPr>
          <p:cNvPr id="15" name="标题 1"/>
          <p:cNvSpPr txBox="1"/>
          <p:nvPr/>
        </p:nvSpPr>
        <p:spPr>
          <a:xfrm>
            <a:off x="5722552" y="1675303"/>
            <a:ext cx="5432954" cy="699426"/>
          </a:xfrm>
          <a:prstGeom prst="rect">
            <a:avLst/>
          </a:prstGeom>
          <a:noFill/>
          <a:ln>
            <a:noFill/>
          </a:ln>
        </p:spPr>
        <p:txBody>
          <a:bodyPr vert="horz" wrap="square" lIns="0" tIns="0" rIns="0" bIns="0" rtlCol="0" anchor="b"/>
          <a:lstStyle/>
          <a:p>
            <a:pPr algn="l">
              <a:lnSpc>
                <a:spcPct val="110000"/>
              </a:lnSpc>
            </a:pPr>
            <a:r>
              <a:rPr kumimoji="1" lang="en-US" altLang="zh-CN" dirty="0">
                <a:ln w="12700">
                  <a:noFill/>
                </a:ln>
                <a:solidFill>
                  <a:srgbClr val="0154A9">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2.劳动争议的解决原则和方式</a:t>
            </a:r>
            <a:endParaRPr kumimoji="1" lang="zh-CN" altLang="en-US" dirty="0"/>
          </a:p>
        </p:txBody>
      </p:sp>
      <p:sp>
        <p:nvSpPr>
          <p:cNvPr id="16" name="标题 1"/>
          <p:cNvSpPr txBox="1"/>
          <p:nvPr/>
        </p:nvSpPr>
        <p:spPr>
          <a:xfrm rot="10800000" flipV="1">
            <a:off x="1647544" y="1600738"/>
            <a:ext cx="738870" cy="636962"/>
          </a:xfrm>
          <a:prstGeom prst="triangle">
            <a:avLst/>
          </a:prstGeom>
          <a:gradFill>
            <a:gsLst>
              <a:gs pos="0">
                <a:schemeClr val="accent1"/>
              </a:gs>
              <a:gs pos="100000">
                <a:schemeClr val="accent1">
                  <a:lumMod val="20000"/>
                  <a:lumOff val="80000"/>
                  <a:alpha val="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7" name="标题 1"/>
          <p:cNvSpPr txBox="1"/>
          <p:nvPr/>
        </p:nvSpPr>
        <p:spPr>
          <a:xfrm rot="10800000" flipV="1">
            <a:off x="571643" y="2880839"/>
            <a:ext cx="1159770" cy="999806"/>
          </a:xfrm>
          <a:prstGeom prst="triangle">
            <a:avLst/>
          </a:prstGeom>
          <a:gradFill>
            <a:gsLst>
              <a:gs pos="0">
                <a:schemeClr val="accent1">
                  <a:lumMod val="75000"/>
                </a:schemeClr>
              </a:gs>
              <a:gs pos="100000">
                <a:schemeClr val="accent1">
                  <a:lumMod val="75000"/>
                  <a:alpha val="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a:off x="2988442" y="2464344"/>
            <a:ext cx="553182" cy="521384"/>
          </a:xfrm>
          <a:custGeom>
            <a:avLst/>
            <a:gdLst>
              <a:gd name="connsiteX0" fmla="*/ 565749 w 763907"/>
              <a:gd name="connsiteY0" fmla="*/ 529546 h 720000"/>
              <a:gd name="connsiteX1" fmla="*/ 585849 w 763907"/>
              <a:gd name="connsiteY1" fmla="*/ 537865 h 720000"/>
              <a:gd name="connsiteX2" fmla="*/ 698960 w 763907"/>
              <a:gd name="connsiteY2" fmla="*/ 650977 h 720000"/>
              <a:gd name="connsiteX3" fmla="*/ 698960 w 763907"/>
              <a:gd name="connsiteY3" fmla="*/ 691178 h 720000"/>
              <a:gd name="connsiteX4" fmla="*/ 678860 w 763907"/>
              <a:gd name="connsiteY4" fmla="*/ 699521 h 720000"/>
              <a:gd name="connsiteX5" fmla="*/ 658760 w 763907"/>
              <a:gd name="connsiteY5" fmla="*/ 691178 h 720000"/>
              <a:gd name="connsiteX6" fmla="*/ 545648 w 763907"/>
              <a:gd name="connsiteY6" fmla="*/ 578066 h 720000"/>
              <a:gd name="connsiteX7" fmla="*/ 545648 w 763907"/>
              <a:gd name="connsiteY7" fmla="*/ 537865 h 720000"/>
              <a:gd name="connsiteX8" fmla="*/ 565749 w 763907"/>
              <a:gd name="connsiteY8" fmla="*/ 529546 h 720000"/>
              <a:gd name="connsiteX9" fmla="*/ 565749 w 763907"/>
              <a:gd name="connsiteY9" fmla="*/ 359807 h 720000"/>
              <a:gd name="connsiteX10" fmla="*/ 735464 w 763907"/>
              <a:gd name="connsiteY10" fmla="*/ 359807 h 720000"/>
              <a:gd name="connsiteX11" fmla="*/ 763907 w 763907"/>
              <a:gd name="connsiteY11" fmla="*/ 388251 h 720000"/>
              <a:gd name="connsiteX12" fmla="*/ 735464 w 763907"/>
              <a:gd name="connsiteY12" fmla="*/ 416695 h 720000"/>
              <a:gd name="connsiteX13" fmla="*/ 565749 w 763907"/>
              <a:gd name="connsiteY13" fmla="*/ 416695 h 720000"/>
              <a:gd name="connsiteX14" fmla="*/ 537305 w 763907"/>
              <a:gd name="connsiteY14" fmla="*/ 388251 h 720000"/>
              <a:gd name="connsiteX15" fmla="*/ 565749 w 763907"/>
              <a:gd name="connsiteY15" fmla="*/ 359807 h 720000"/>
              <a:gd name="connsiteX16" fmla="*/ 678860 w 763907"/>
              <a:gd name="connsiteY16" fmla="*/ 77005 h 720000"/>
              <a:gd name="connsiteX17" fmla="*/ 698960 w 763907"/>
              <a:gd name="connsiteY17" fmla="*/ 85325 h 720000"/>
              <a:gd name="connsiteX18" fmla="*/ 698960 w 763907"/>
              <a:gd name="connsiteY18" fmla="*/ 125525 h 720000"/>
              <a:gd name="connsiteX19" fmla="*/ 585849 w 763907"/>
              <a:gd name="connsiteY19" fmla="*/ 238636 h 720000"/>
              <a:gd name="connsiteX20" fmla="*/ 565749 w 763907"/>
              <a:gd name="connsiteY20" fmla="*/ 246980 h 720000"/>
              <a:gd name="connsiteX21" fmla="*/ 545648 w 763907"/>
              <a:gd name="connsiteY21" fmla="*/ 238636 h 720000"/>
              <a:gd name="connsiteX22" fmla="*/ 545648 w 763907"/>
              <a:gd name="connsiteY22" fmla="*/ 198436 h 720000"/>
              <a:gd name="connsiteX23" fmla="*/ 658760 w 763907"/>
              <a:gd name="connsiteY23" fmla="*/ 85325 h 720000"/>
              <a:gd name="connsiteX24" fmla="*/ 678860 w 763907"/>
              <a:gd name="connsiteY24" fmla="*/ 77005 h 720000"/>
              <a:gd name="connsiteX25" fmla="*/ 362802 w 763907"/>
              <a:gd name="connsiteY25" fmla="*/ 5 h 720000"/>
              <a:gd name="connsiteX26" fmla="*/ 422012 w 763907"/>
              <a:gd name="connsiteY26" fmla="*/ 16490 h 720000"/>
              <a:gd name="connsiteX27" fmla="*/ 481080 w 763907"/>
              <a:gd name="connsiteY27" fmla="*/ 119457 h 720000"/>
              <a:gd name="connsiteX28" fmla="*/ 481080 w 763907"/>
              <a:gd name="connsiteY28" fmla="*/ 600631 h 720000"/>
              <a:gd name="connsiteX29" fmla="*/ 422012 w 763907"/>
              <a:gd name="connsiteY29" fmla="*/ 703598 h 720000"/>
              <a:gd name="connsiteX30" fmla="*/ 361806 w 763907"/>
              <a:gd name="connsiteY30" fmla="*/ 720000 h 720000"/>
              <a:gd name="connsiteX31" fmla="*/ 303306 w 763907"/>
              <a:gd name="connsiteY31" fmla="*/ 704546 h 720000"/>
              <a:gd name="connsiteX32" fmla="*/ 60870 w 763907"/>
              <a:gd name="connsiteY32" fmla="*/ 568300 h 720000"/>
              <a:gd name="connsiteX33" fmla="*/ 0 w 763907"/>
              <a:gd name="connsiteY33" fmla="*/ 464291 h 720000"/>
              <a:gd name="connsiteX34" fmla="*/ 0 w 763907"/>
              <a:gd name="connsiteY34" fmla="*/ 255702 h 720000"/>
              <a:gd name="connsiteX35" fmla="*/ 60870 w 763907"/>
              <a:gd name="connsiteY35" fmla="*/ 151693 h 720000"/>
              <a:gd name="connsiteX36" fmla="*/ 303306 w 763907"/>
              <a:gd name="connsiteY36" fmla="*/ 15447 h 720000"/>
              <a:gd name="connsiteX37" fmla="*/ 362802 w 763907"/>
              <a:gd name="connsiteY37" fmla="*/ 5 h 720000"/>
            </a:gdLst>
            <a:ahLst/>
            <a:cxnLst/>
            <a:rect l="l" t="t" r="r" b="b"/>
            <a:pathLst>
              <a:path w="763907" h="720000">
                <a:moveTo>
                  <a:pt x="565749" y="529546"/>
                </a:moveTo>
                <a:cubicBezTo>
                  <a:pt x="573025" y="529546"/>
                  <a:pt x="580302" y="532319"/>
                  <a:pt x="585849" y="537865"/>
                </a:cubicBezTo>
                <a:lnTo>
                  <a:pt x="698960" y="650977"/>
                </a:lnTo>
                <a:cubicBezTo>
                  <a:pt x="710054" y="662070"/>
                  <a:pt x="710054" y="680084"/>
                  <a:pt x="698960" y="691178"/>
                </a:cubicBezTo>
                <a:cubicBezTo>
                  <a:pt x="693461" y="696677"/>
                  <a:pt x="686161" y="699521"/>
                  <a:pt x="678860" y="699521"/>
                </a:cubicBezTo>
                <a:cubicBezTo>
                  <a:pt x="671560" y="699521"/>
                  <a:pt x="664259" y="696771"/>
                  <a:pt x="658760" y="691178"/>
                </a:cubicBezTo>
                <a:lnTo>
                  <a:pt x="545648" y="578066"/>
                </a:lnTo>
                <a:cubicBezTo>
                  <a:pt x="534555" y="566973"/>
                  <a:pt x="534555" y="548959"/>
                  <a:pt x="545648" y="537865"/>
                </a:cubicBezTo>
                <a:cubicBezTo>
                  <a:pt x="551195" y="532319"/>
                  <a:pt x="558471" y="529546"/>
                  <a:pt x="565749" y="529546"/>
                </a:cubicBezTo>
                <a:close/>
                <a:moveTo>
                  <a:pt x="565749" y="359807"/>
                </a:moveTo>
                <a:lnTo>
                  <a:pt x="735464" y="359807"/>
                </a:lnTo>
                <a:cubicBezTo>
                  <a:pt x="751202" y="359807"/>
                  <a:pt x="763907" y="372512"/>
                  <a:pt x="763907" y="388251"/>
                </a:cubicBezTo>
                <a:cubicBezTo>
                  <a:pt x="763907" y="403990"/>
                  <a:pt x="751107" y="416695"/>
                  <a:pt x="735464" y="416695"/>
                </a:cubicBezTo>
                <a:lnTo>
                  <a:pt x="565749" y="416695"/>
                </a:lnTo>
                <a:cubicBezTo>
                  <a:pt x="550010" y="416695"/>
                  <a:pt x="537305" y="403990"/>
                  <a:pt x="537305" y="388251"/>
                </a:cubicBezTo>
                <a:cubicBezTo>
                  <a:pt x="537305" y="372512"/>
                  <a:pt x="550010" y="359807"/>
                  <a:pt x="565749" y="359807"/>
                </a:cubicBezTo>
                <a:close/>
                <a:moveTo>
                  <a:pt x="678860" y="77005"/>
                </a:moveTo>
                <a:cubicBezTo>
                  <a:pt x="686137" y="77005"/>
                  <a:pt x="693414" y="79778"/>
                  <a:pt x="698960" y="85325"/>
                </a:cubicBezTo>
                <a:cubicBezTo>
                  <a:pt x="710054" y="96418"/>
                  <a:pt x="710054" y="114432"/>
                  <a:pt x="698960" y="125525"/>
                </a:cubicBezTo>
                <a:lnTo>
                  <a:pt x="585849" y="238636"/>
                </a:lnTo>
                <a:cubicBezTo>
                  <a:pt x="580350" y="244231"/>
                  <a:pt x="573049" y="246980"/>
                  <a:pt x="565749" y="246980"/>
                </a:cubicBezTo>
                <a:cubicBezTo>
                  <a:pt x="558448" y="246980"/>
                  <a:pt x="551147" y="244231"/>
                  <a:pt x="545648" y="238636"/>
                </a:cubicBezTo>
                <a:cubicBezTo>
                  <a:pt x="534555" y="227543"/>
                  <a:pt x="534555" y="209529"/>
                  <a:pt x="545648" y="198436"/>
                </a:cubicBezTo>
                <a:lnTo>
                  <a:pt x="658760" y="85325"/>
                </a:lnTo>
                <a:cubicBezTo>
                  <a:pt x="664306" y="79778"/>
                  <a:pt x="671583" y="77005"/>
                  <a:pt x="678860" y="77005"/>
                </a:cubicBezTo>
                <a:close/>
                <a:moveTo>
                  <a:pt x="362802" y="5"/>
                </a:moveTo>
                <a:cubicBezTo>
                  <a:pt x="383186" y="183"/>
                  <a:pt x="403524" y="5682"/>
                  <a:pt x="422012" y="16490"/>
                </a:cubicBezTo>
                <a:cubicBezTo>
                  <a:pt x="458989" y="38108"/>
                  <a:pt x="481080" y="76601"/>
                  <a:pt x="481080" y="119457"/>
                </a:cubicBezTo>
                <a:lnTo>
                  <a:pt x="481080" y="600631"/>
                </a:lnTo>
                <a:cubicBezTo>
                  <a:pt x="481080" y="643486"/>
                  <a:pt x="458989" y="681980"/>
                  <a:pt x="422012" y="703598"/>
                </a:cubicBezTo>
                <a:cubicBezTo>
                  <a:pt x="403240" y="714501"/>
                  <a:pt x="382475" y="720000"/>
                  <a:pt x="361806" y="720000"/>
                </a:cubicBezTo>
                <a:cubicBezTo>
                  <a:pt x="341706" y="720000"/>
                  <a:pt x="321700" y="714881"/>
                  <a:pt x="303306" y="704546"/>
                </a:cubicBezTo>
                <a:lnTo>
                  <a:pt x="60870" y="568300"/>
                </a:lnTo>
                <a:cubicBezTo>
                  <a:pt x="23324" y="547157"/>
                  <a:pt x="0" y="507336"/>
                  <a:pt x="0" y="464291"/>
                </a:cubicBezTo>
                <a:lnTo>
                  <a:pt x="0" y="255702"/>
                </a:lnTo>
                <a:cubicBezTo>
                  <a:pt x="0" y="212657"/>
                  <a:pt x="23324" y="172742"/>
                  <a:pt x="60870" y="151693"/>
                </a:cubicBezTo>
                <a:lnTo>
                  <a:pt x="303306" y="15447"/>
                </a:lnTo>
                <a:cubicBezTo>
                  <a:pt x="321984" y="4970"/>
                  <a:pt x="342417" y="-173"/>
                  <a:pt x="362802" y="5"/>
                </a:cubicBezTo>
                <a:close/>
              </a:path>
            </a:pathLst>
          </a:custGeom>
          <a:solidFill>
            <a:schemeClr val="bg1"/>
          </a:solidFill>
          <a:ln w="1860" cap="flat">
            <a:solidFill>
              <a:schemeClr val="accent1">
                <a:lumMod val="20000"/>
                <a:lumOff val="80000"/>
              </a:schemeClr>
            </a:solidFill>
            <a:miter/>
          </a:ln>
          <a:effectLst>
            <a:outerShdw blurRad="50800" dist="38100" dir="2700000" algn="tl" rotWithShape="0">
              <a:schemeClr val="accent1">
                <a:lumMod val="75000"/>
                <a:alpha val="40000"/>
              </a:schemeClr>
            </a:outerShdw>
          </a:effectLst>
        </p:spPr>
        <p:txBody>
          <a:bodyPr vert="horz" wrap="square" lIns="91440" tIns="45720" rIns="91440" bIns="45720" rtlCol="0" anchor="ctr"/>
          <a:lstStyle/>
          <a:p>
            <a:pPr algn="l">
              <a:lnSpc>
                <a:spcPct val="110000"/>
              </a:lnSpc>
            </a:pPr>
            <a:endParaRPr kumimoji="1" lang="zh-CN" altLang="en-US"/>
          </a:p>
        </p:txBody>
      </p:sp>
      <p:sp>
        <p:nvSpPr>
          <p:cNvPr id="19" name="标题 1"/>
          <p:cNvSpPr txBox="1"/>
          <p:nvPr/>
        </p:nvSpPr>
        <p:spPr>
          <a:xfrm>
            <a:off x="3025916" y="4227471"/>
            <a:ext cx="506440" cy="506510"/>
          </a:xfrm>
          <a:custGeom>
            <a:avLst/>
            <a:gdLst>
              <a:gd name="connsiteX0" fmla="*/ 579031 w 719895"/>
              <a:gd name="connsiteY0" fmla="*/ 554022 h 720000"/>
              <a:gd name="connsiteX1" fmla="*/ 596778 w 719895"/>
              <a:gd name="connsiteY1" fmla="*/ 561368 h 720000"/>
              <a:gd name="connsiteX2" fmla="*/ 712550 w 719895"/>
              <a:gd name="connsiteY2" fmla="*/ 677140 h 720000"/>
              <a:gd name="connsiteX3" fmla="*/ 712550 w 719895"/>
              <a:gd name="connsiteY3" fmla="*/ 712634 h 720000"/>
              <a:gd name="connsiteX4" fmla="*/ 694887 w 719895"/>
              <a:gd name="connsiteY4" fmla="*/ 720000 h 720000"/>
              <a:gd name="connsiteX5" fmla="*/ 677140 w 719895"/>
              <a:gd name="connsiteY5" fmla="*/ 712634 h 720000"/>
              <a:gd name="connsiteX6" fmla="*/ 561284 w 719895"/>
              <a:gd name="connsiteY6" fmla="*/ 596861 h 720000"/>
              <a:gd name="connsiteX7" fmla="*/ 561284 w 719895"/>
              <a:gd name="connsiteY7" fmla="*/ 561368 h 720000"/>
              <a:gd name="connsiteX8" fmla="*/ 579031 w 719895"/>
              <a:gd name="connsiteY8" fmla="*/ 554022 h 720000"/>
              <a:gd name="connsiteX9" fmla="*/ 301109 w 719895"/>
              <a:gd name="connsiteY9" fmla="*/ 0 h 720000"/>
              <a:gd name="connsiteX10" fmla="*/ 602219 w 719895"/>
              <a:gd name="connsiteY10" fmla="*/ 301109 h 720000"/>
              <a:gd name="connsiteX11" fmla="*/ 301109 w 719895"/>
              <a:gd name="connsiteY11" fmla="*/ 602219 h 720000"/>
              <a:gd name="connsiteX12" fmla="*/ 0 w 719895"/>
              <a:gd name="connsiteY12" fmla="*/ 301109 h 720000"/>
              <a:gd name="connsiteX13" fmla="*/ 301109 w 719895"/>
              <a:gd name="connsiteY13" fmla="*/ 0 h 720000"/>
            </a:gdLst>
            <a:ahLst/>
            <a:cxnLst/>
            <a:rect l="l" t="t" r="r" b="b"/>
            <a:pathLst>
              <a:path w="719895" h="720000">
                <a:moveTo>
                  <a:pt x="579031" y="554022"/>
                </a:moveTo>
                <a:cubicBezTo>
                  <a:pt x="585456" y="554022"/>
                  <a:pt x="591880" y="556471"/>
                  <a:pt x="596778" y="561368"/>
                </a:cubicBezTo>
                <a:lnTo>
                  <a:pt x="712550" y="677140"/>
                </a:lnTo>
                <a:cubicBezTo>
                  <a:pt x="722344" y="686935"/>
                  <a:pt x="722344" y="702840"/>
                  <a:pt x="712550" y="712634"/>
                </a:cubicBezTo>
                <a:cubicBezTo>
                  <a:pt x="707778" y="717573"/>
                  <a:pt x="701333" y="720000"/>
                  <a:pt x="694887" y="720000"/>
                </a:cubicBezTo>
                <a:cubicBezTo>
                  <a:pt x="688441" y="720000"/>
                  <a:pt x="681995" y="717573"/>
                  <a:pt x="677140" y="712634"/>
                </a:cubicBezTo>
                <a:lnTo>
                  <a:pt x="561284" y="596861"/>
                </a:lnTo>
                <a:cubicBezTo>
                  <a:pt x="551490" y="587067"/>
                  <a:pt x="551490" y="571162"/>
                  <a:pt x="561284" y="561368"/>
                </a:cubicBezTo>
                <a:cubicBezTo>
                  <a:pt x="566181" y="556471"/>
                  <a:pt x="572606" y="554022"/>
                  <a:pt x="579031" y="554022"/>
                </a:cubicBezTo>
                <a:close/>
                <a:moveTo>
                  <a:pt x="301109" y="0"/>
                </a:moveTo>
                <a:cubicBezTo>
                  <a:pt x="467443" y="0"/>
                  <a:pt x="602219" y="134859"/>
                  <a:pt x="602219" y="301109"/>
                </a:cubicBezTo>
                <a:cubicBezTo>
                  <a:pt x="602219" y="467443"/>
                  <a:pt x="467443" y="602219"/>
                  <a:pt x="301109" y="602219"/>
                </a:cubicBezTo>
                <a:cubicBezTo>
                  <a:pt x="134775" y="602219"/>
                  <a:pt x="0" y="467443"/>
                  <a:pt x="0" y="301109"/>
                </a:cubicBezTo>
                <a:cubicBezTo>
                  <a:pt x="0" y="134775"/>
                  <a:pt x="134775" y="0"/>
                  <a:pt x="301109" y="0"/>
                </a:cubicBezTo>
                <a:close/>
              </a:path>
            </a:pathLst>
          </a:custGeom>
          <a:solidFill>
            <a:schemeClr val="bg1"/>
          </a:solidFill>
          <a:ln w="1860" cap="flat">
            <a:solidFill>
              <a:schemeClr val="accent1">
                <a:lumMod val="20000"/>
                <a:lumOff val="80000"/>
              </a:schemeClr>
            </a:solidFill>
            <a:miter/>
          </a:ln>
          <a:effectLst>
            <a:outerShdw blurRad="50800" dist="38100" dir="2700000" algn="tl" rotWithShape="0">
              <a:schemeClr val="accent3">
                <a:alpha val="40000"/>
              </a:schemeClr>
            </a:outerShdw>
          </a:effectLst>
        </p:spPr>
        <p:txBody>
          <a:bodyPr vert="horz" wrap="square" lIns="91440" tIns="45720" rIns="91440" bIns="45720" rtlCol="0" anchor="ctr"/>
          <a:lstStyle/>
          <a:p>
            <a:pPr algn="l">
              <a:lnSpc>
                <a:spcPct val="110000"/>
              </a:lnSpc>
            </a:pPr>
            <a:endParaRPr kumimoji="1" lang="zh-CN" altLang="en-US"/>
          </a:p>
        </p:txBody>
      </p:sp>
      <p:sp>
        <p:nvSpPr>
          <p:cNvPr id="20" name="标题 1"/>
          <p:cNvSpPr txBox="1"/>
          <p:nvPr/>
        </p:nvSpPr>
        <p:spPr>
          <a:xfrm>
            <a:off x="1593632" y="4792363"/>
            <a:ext cx="561052" cy="508654"/>
          </a:xfrm>
          <a:custGeom>
            <a:avLst/>
            <a:gdLst>
              <a:gd name="connsiteX0" fmla="*/ 31770 w 794163"/>
              <a:gd name="connsiteY0" fmla="*/ 656460 h 720001"/>
              <a:gd name="connsiteX1" fmla="*/ 762297 w 794163"/>
              <a:gd name="connsiteY1" fmla="*/ 656460 h 720001"/>
              <a:gd name="connsiteX2" fmla="*/ 794163 w 794163"/>
              <a:gd name="connsiteY2" fmla="*/ 688230 h 720001"/>
              <a:gd name="connsiteX3" fmla="*/ 762392 w 794163"/>
              <a:gd name="connsiteY3" fmla="*/ 720001 h 720001"/>
              <a:gd name="connsiteX4" fmla="*/ 31770 w 794163"/>
              <a:gd name="connsiteY4" fmla="*/ 720001 h 720001"/>
              <a:gd name="connsiteX5" fmla="*/ 0 w 794163"/>
              <a:gd name="connsiteY5" fmla="*/ 688230 h 720001"/>
              <a:gd name="connsiteX6" fmla="*/ 31770 w 794163"/>
              <a:gd name="connsiteY6" fmla="*/ 656460 h 720001"/>
              <a:gd name="connsiteX7" fmla="*/ 613493 w 794163"/>
              <a:gd name="connsiteY7" fmla="*/ 317608 h 720001"/>
              <a:gd name="connsiteX8" fmla="*/ 710048 w 794163"/>
              <a:gd name="connsiteY8" fmla="*/ 317608 h 720001"/>
              <a:gd name="connsiteX9" fmla="*/ 767655 w 794163"/>
              <a:gd name="connsiteY9" fmla="*/ 375216 h 720001"/>
              <a:gd name="connsiteX10" fmla="*/ 767655 w 794163"/>
              <a:gd name="connsiteY10" fmla="*/ 524689 h 720001"/>
              <a:gd name="connsiteX11" fmla="*/ 710048 w 794163"/>
              <a:gd name="connsiteY11" fmla="*/ 582297 h 720001"/>
              <a:gd name="connsiteX12" fmla="*/ 613493 w 794163"/>
              <a:gd name="connsiteY12" fmla="*/ 582297 h 720001"/>
              <a:gd name="connsiteX13" fmla="*/ 555885 w 794163"/>
              <a:gd name="connsiteY13" fmla="*/ 524689 h 720001"/>
              <a:gd name="connsiteX14" fmla="*/ 555885 w 794163"/>
              <a:gd name="connsiteY14" fmla="*/ 375216 h 720001"/>
              <a:gd name="connsiteX15" fmla="*/ 613493 w 794163"/>
              <a:gd name="connsiteY15" fmla="*/ 317608 h 720001"/>
              <a:gd name="connsiteX16" fmla="*/ 84019 w 794163"/>
              <a:gd name="connsiteY16" fmla="*/ 211770 h 720001"/>
              <a:gd name="connsiteX17" fmla="*/ 180574 w 794163"/>
              <a:gd name="connsiteY17" fmla="*/ 211770 h 720001"/>
              <a:gd name="connsiteX18" fmla="*/ 238182 w 794163"/>
              <a:gd name="connsiteY18" fmla="*/ 269282 h 720001"/>
              <a:gd name="connsiteX19" fmla="*/ 238182 w 794163"/>
              <a:gd name="connsiteY19" fmla="*/ 524785 h 720001"/>
              <a:gd name="connsiteX20" fmla="*/ 180574 w 794163"/>
              <a:gd name="connsiteY20" fmla="*/ 582393 h 720001"/>
              <a:gd name="connsiteX21" fmla="*/ 84019 w 794163"/>
              <a:gd name="connsiteY21" fmla="*/ 582393 h 720001"/>
              <a:gd name="connsiteX22" fmla="*/ 26411 w 794163"/>
              <a:gd name="connsiteY22" fmla="*/ 524785 h 720001"/>
              <a:gd name="connsiteX23" fmla="*/ 26411 w 794163"/>
              <a:gd name="connsiteY23" fmla="*/ 269378 h 720001"/>
              <a:gd name="connsiteX24" fmla="*/ 84019 w 794163"/>
              <a:gd name="connsiteY24" fmla="*/ 211770 h 720001"/>
              <a:gd name="connsiteX25" fmla="*/ 348708 w 794163"/>
              <a:gd name="connsiteY25" fmla="*/ 0 h 720001"/>
              <a:gd name="connsiteX26" fmla="*/ 445359 w 794163"/>
              <a:gd name="connsiteY26" fmla="*/ 0 h 720001"/>
              <a:gd name="connsiteX27" fmla="*/ 502871 w 794163"/>
              <a:gd name="connsiteY27" fmla="*/ 57607 h 720001"/>
              <a:gd name="connsiteX28" fmla="*/ 502871 w 794163"/>
              <a:gd name="connsiteY28" fmla="*/ 524785 h 720001"/>
              <a:gd name="connsiteX29" fmla="*/ 445263 w 794163"/>
              <a:gd name="connsiteY29" fmla="*/ 582393 h 720001"/>
              <a:gd name="connsiteX30" fmla="*/ 348708 w 794163"/>
              <a:gd name="connsiteY30" fmla="*/ 582393 h 720001"/>
              <a:gd name="connsiteX31" fmla="*/ 291100 w 794163"/>
              <a:gd name="connsiteY31" fmla="*/ 524785 h 720001"/>
              <a:gd name="connsiteX32" fmla="*/ 291100 w 794163"/>
              <a:gd name="connsiteY32" fmla="*/ 57607 h 720001"/>
              <a:gd name="connsiteX33" fmla="*/ 348708 w 794163"/>
              <a:gd name="connsiteY33" fmla="*/ 0 h 720001"/>
            </a:gdLst>
            <a:ahLst/>
            <a:cxnLst/>
            <a:rect l="l" t="t" r="r" b="b"/>
            <a:pathLst>
              <a:path w="794163" h="720001">
                <a:moveTo>
                  <a:pt x="31770" y="656460"/>
                </a:moveTo>
                <a:lnTo>
                  <a:pt x="762297" y="656460"/>
                </a:lnTo>
                <a:cubicBezTo>
                  <a:pt x="779904" y="656460"/>
                  <a:pt x="794067" y="670622"/>
                  <a:pt x="794163" y="688230"/>
                </a:cubicBezTo>
                <a:cubicBezTo>
                  <a:pt x="794163" y="705742"/>
                  <a:pt x="779904" y="720001"/>
                  <a:pt x="762392" y="720001"/>
                </a:cubicBezTo>
                <a:lnTo>
                  <a:pt x="31770" y="720001"/>
                </a:lnTo>
                <a:cubicBezTo>
                  <a:pt x="14258" y="720001"/>
                  <a:pt x="0" y="705742"/>
                  <a:pt x="0" y="688230"/>
                </a:cubicBezTo>
                <a:cubicBezTo>
                  <a:pt x="0" y="670718"/>
                  <a:pt x="14258" y="656460"/>
                  <a:pt x="31770" y="656460"/>
                </a:cubicBezTo>
                <a:close/>
                <a:moveTo>
                  <a:pt x="613493" y="317608"/>
                </a:moveTo>
                <a:lnTo>
                  <a:pt x="710048" y="317608"/>
                </a:lnTo>
                <a:cubicBezTo>
                  <a:pt x="741818" y="317608"/>
                  <a:pt x="767655" y="343445"/>
                  <a:pt x="767655" y="375216"/>
                </a:cubicBezTo>
                <a:lnTo>
                  <a:pt x="767655" y="524689"/>
                </a:lnTo>
                <a:cubicBezTo>
                  <a:pt x="767655" y="556364"/>
                  <a:pt x="741723" y="582297"/>
                  <a:pt x="710048" y="582297"/>
                </a:cubicBezTo>
                <a:lnTo>
                  <a:pt x="613493" y="582297"/>
                </a:lnTo>
                <a:cubicBezTo>
                  <a:pt x="581818" y="582297"/>
                  <a:pt x="555885" y="556364"/>
                  <a:pt x="555885" y="524689"/>
                </a:cubicBezTo>
                <a:lnTo>
                  <a:pt x="555885" y="375216"/>
                </a:lnTo>
                <a:cubicBezTo>
                  <a:pt x="555885" y="343349"/>
                  <a:pt x="581722" y="317608"/>
                  <a:pt x="613493" y="317608"/>
                </a:cubicBezTo>
                <a:close/>
                <a:moveTo>
                  <a:pt x="84019" y="211770"/>
                </a:moveTo>
                <a:lnTo>
                  <a:pt x="180574" y="211770"/>
                </a:lnTo>
                <a:cubicBezTo>
                  <a:pt x="212440" y="211770"/>
                  <a:pt x="238182" y="237512"/>
                  <a:pt x="238182" y="269282"/>
                </a:cubicBezTo>
                <a:lnTo>
                  <a:pt x="238182" y="524785"/>
                </a:lnTo>
                <a:cubicBezTo>
                  <a:pt x="238182" y="556460"/>
                  <a:pt x="212248" y="582393"/>
                  <a:pt x="180574" y="582393"/>
                </a:cubicBezTo>
                <a:lnTo>
                  <a:pt x="84019" y="582393"/>
                </a:lnTo>
                <a:cubicBezTo>
                  <a:pt x="52344" y="582393"/>
                  <a:pt x="26411" y="556460"/>
                  <a:pt x="26411" y="524785"/>
                </a:cubicBezTo>
                <a:lnTo>
                  <a:pt x="26411" y="269378"/>
                </a:lnTo>
                <a:cubicBezTo>
                  <a:pt x="26411" y="237512"/>
                  <a:pt x="52248" y="211770"/>
                  <a:pt x="84019" y="211770"/>
                </a:cubicBezTo>
                <a:close/>
                <a:moveTo>
                  <a:pt x="348708" y="0"/>
                </a:moveTo>
                <a:lnTo>
                  <a:pt x="445359" y="0"/>
                </a:lnTo>
                <a:cubicBezTo>
                  <a:pt x="477129" y="0"/>
                  <a:pt x="502871" y="25741"/>
                  <a:pt x="502871" y="57607"/>
                </a:cubicBezTo>
                <a:lnTo>
                  <a:pt x="502871" y="524785"/>
                </a:lnTo>
                <a:cubicBezTo>
                  <a:pt x="502871" y="556460"/>
                  <a:pt x="476937" y="582393"/>
                  <a:pt x="445263" y="582393"/>
                </a:cubicBezTo>
                <a:lnTo>
                  <a:pt x="348708" y="582393"/>
                </a:lnTo>
                <a:cubicBezTo>
                  <a:pt x="317033" y="582393"/>
                  <a:pt x="291100" y="556460"/>
                  <a:pt x="291100" y="524785"/>
                </a:cubicBezTo>
                <a:lnTo>
                  <a:pt x="291100" y="57607"/>
                </a:lnTo>
                <a:cubicBezTo>
                  <a:pt x="291100" y="25741"/>
                  <a:pt x="316937" y="0"/>
                  <a:pt x="348708" y="0"/>
                </a:cubicBezTo>
                <a:close/>
              </a:path>
            </a:pathLst>
          </a:custGeom>
          <a:solidFill>
            <a:schemeClr val="bg1"/>
          </a:solidFill>
          <a:ln w="1860" cap="flat">
            <a:solidFill>
              <a:schemeClr val="accent1">
                <a:lumMod val="20000"/>
                <a:lumOff val="80000"/>
              </a:schemeClr>
            </a:solidFill>
            <a:miter/>
          </a:ln>
          <a:effectLst>
            <a:outerShdw blurRad="50800" dist="38100" dir="2700000" algn="tl" rotWithShape="0">
              <a:schemeClr val="accent1">
                <a:lumMod val="75000"/>
                <a:alpha val="40000"/>
              </a:schemeClr>
            </a:outerShdw>
          </a:effectLst>
        </p:spPr>
        <p:txBody>
          <a:bodyPr vert="horz" wrap="square" lIns="91440" tIns="45720" rIns="91440" bIns="45720" rtlCol="0" anchor="ctr"/>
          <a:lstStyle/>
          <a:p>
            <a:pPr algn="l">
              <a:lnSpc>
                <a:spcPct val="110000"/>
              </a:lnSpc>
            </a:pPr>
            <a:endParaRPr kumimoji="1" lang="zh-CN" altLang="en-US"/>
          </a:p>
        </p:txBody>
      </p:sp>
      <p:sp>
        <p:nvSpPr>
          <p:cNvPr id="21" name="标题 1"/>
          <p:cNvSpPr txBox="1"/>
          <p:nvPr/>
        </p:nvSpPr>
        <p:spPr>
          <a:xfrm>
            <a:off x="4395222" y="4814102"/>
            <a:ext cx="447356" cy="465176"/>
          </a:xfrm>
          <a:custGeom>
            <a:avLst/>
            <a:gdLst>
              <a:gd name="connsiteX0" fmla="*/ 198153 w 692417"/>
              <a:gd name="connsiteY0" fmla="*/ 663680 h 720001"/>
              <a:gd name="connsiteX1" fmla="*/ 239787 w 692417"/>
              <a:gd name="connsiteY1" fmla="*/ 663680 h 720001"/>
              <a:gd name="connsiteX2" fmla="*/ 295235 w 692417"/>
              <a:gd name="connsiteY2" fmla="*/ 663680 h 720001"/>
              <a:gd name="connsiteX3" fmla="*/ 397182 w 692417"/>
              <a:gd name="connsiteY3" fmla="*/ 663680 h 720001"/>
              <a:gd name="connsiteX4" fmla="*/ 452630 w 692417"/>
              <a:gd name="connsiteY4" fmla="*/ 663680 h 720001"/>
              <a:gd name="connsiteX5" fmla="*/ 494264 w 692417"/>
              <a:gd name="connsiteY5" fmla="*/ 663680 h 720001"/>
              <a:gd name="connsiteX6" fmla="*/ 522425 w 692417"/>
              <a:gd name="connsiteY6" fmla="*/ 691841 h 720001"/>
              <a:gd name="connsiteX7" fmla="*/ 494264 w 692417"/>
              <a:gd name="connsiteY7" fmla="*/ 720001 h 720001"/>
              <a:gd name="connsiteX8" fmla="*/ 452630 w 692417"/>
              <a:gd name="connsiteY8" fmla="*/ 720001 h 720001"/>
              <a:gd name="connsiteX9" fmla="*/ 397182 w 692417"/>
              <a:gd name="connsiteY9" fmla="*/ 720001 h 720001"/>
              <a:gd name="connsiteX10" fmla="*/ 295235 w 692417"/>
              <a:gd name="connsiteY10" fmla="*/ 720001 h 720001"/>
              <a:gd name="connsiteX11" fmla="*/ 239787 w 692417"/>
              <a:gd name="connsiteY11" fmla="*/ 720001 h 720001"/>
              <a:gd name="connsiteX12" fmla="*/ 198153 w 692417"/>
              <a:gd name="connsiteY12" fmla="*/ 720001 h 720001"/>
              <a:gd name="connsiteX13" fmla="*/ 169992 w 692417"/>
              <a:gd name="connsiteY13" fmla="*/ 691841 h 720001"/>
              <a:gd name="connsiteX14" fmla="*/ 198153 w 692417"/>
              <a:gd name="connsiteY14" fmla="*/ 663680 h 720001"/>
              <a:gd name="connsiteX15" fmla="*/ 154400 w 692417"/>
              <a:gd name="connsiteY15" fmla="*/ 572143 h 720001"/>
              <a:gd name="connsiteX16" fmla="*/ 154241 w 692417"/>
              <a:gd name="connsiteY16" fmla="*/ 572597 h 720001"/>
              <a:gd name="connsiteX17" fmla="*/ 160423 w 692417"/>
              <a:gd name="connsiteY17" fmla="*/ 572597 h 720001"/>
              <a:gd name="connsiteX18" fmla="*/ 346215 w 692417"/>
              <a:gd name="connsiteY18" fmla="*/ 0 h 720001"/>
              <a:gd name="connsiteX19" fmla="*/ 456041 w 692417"/>
              <a:gd name="connsiteY19" fmla="*/ 22341 h 720001"/>
              <a:gd name="connsiteX20" fmla="*/ 545873 w 692417"/>
              <a:gd name="connsiteY20" fmla="*/ 82980 h 720001"/>
              <a:gd name="connsiteX21" fmla="*/ 606513 w 692417"/>
              <a:gd name="connsiteY21" fmla="*/ 172812 h 720001"/>
              <a:gd name="connsiteX22" fmla="*/ 628853 w 692417"/>
              <a:gd name="connsiteY22" fmla="*/ 282638 h 720001"/>
              <a:gd name="connsiteX23" fmla="*/ 628853 w 692417"/>
              <a:gd name="connsiteY23" fmla="*/ 493091 h 720001"/>
              <a:gd name="connsiteX24" fmla="*/ 687990 w 692417"/>
              <a:gd name="connsiteY24" fmla="*/ 585551 h 720001"/>
              <a:gd name="connsiteX25" fmla="*/ 688929 w 692417"/>
              <a:gd name="connsiteY25" fmla="*/ 614275 h 720001"/>
              <a:gd name="connsiteX26" fmla="*/ 664336 w 692417"/>
              <a:gd name="connsiteY26" fmla="*/ 628918 h 720001"/>
              <a:gd name="connsiteX27" fmla="*/ 28189 w 692417"/>
              <a:gd name="connsiteY27" fmla="*/ 628918 h 720001"/>
              <a:gd name="connsiteX28" fmla="*/ 3596 w 692417"/>
              <a:gd name="connsiteY28" fmla="*/ 614462 h 720001"/>
              <a:gd name="connsiteX29" fmla="*/ 4159 w 692417"/>
              <a:gd name="connsiteY29" fmla="*/ 585927 h 720001"/>
              <a:gd name="connsiteX30" fmla="*/ 63578 w 692417"/>
              <a:gd name="connsiteY30" fmla="*/ 489336 h 720001"/>
              <a:gd name="connsiteX31" fmla="*/ 63578 w 692417"/>
              <a:gd name="connsiteY31" fmla="*/ 282638 h 720001"/>
              <a:gd name="connsiteX32" fmla="*/ 85919 w 692417"/>
              <a:gd name="connsiteY32" fmla="*/ 172812 h 720001"/>
              <a:gd name="connsiteX33" fmla="*/ 146558 w 692417"/>
              <a:gd name="connsiteY33" fmla="*/ 82980 h 720001"/>
              <a:gd name="connsiteX34" fmla="*/ 236389 w 692417"/>
              <a:gd name="connsiteY34" fmla="*/ 22341 h 720001"/>
              <a:gd name="connsiteX35" fmla="*/ 346215 w 692417"/>
              <a:gd name="connsiteY35" fmla="*/ 0 h 720001"/>
            </a:gdLst>
            <a:ahLst/>
            <a:cxnLst/>
            <a:rect l="l" t="t" r="r" b="b"/>
            <a:pathLst>
              <a:path w="692417" h="720001">
                <a:moveTo>
                  <a:pt x="198153" y="663680"/>
                </a:moveTo>
                <a:lnTo>
                  <a:pt x="239787" y="663680"/>
                </a:lnTo>
                <a:lnTo>
                  <a:pt x="295235" y="663680"/>
                </a:lnTo>
                <a:lnTo>
                  <a:pt x="397182" y="663680"/>
                </a:lnTo>
                <a:lnTo>
                  <a:pt x="452630" y="663680"/>
                </a:lnTo>
                <a:lnTo>
                  <a:pt x="494264" y="663680"/>
                </a:lnTo>
                <a:cubicBezTo>
                  <a:pt x="509847" y="663680"/>
                  <a:pt x="522425" y="676259"/>
                  <a:pt x="522425" y="691841"/>
                </a:cubicBezTo>
                <a:cubicBezTo>
                  <a:pt x="522425" y="707423"/>
                  <a:pt x="509753" y="720001"/>
                  <a:pt x="494264" y="720001"/>
                </a:cubicBezTo>
                <a:lnTo>
                  <a:pt x="452630" y="720001"/>
                </a:lnTo>
                <a:lnTo>
                  <a:pt x="397182" y="720001"/>
                </a:lnTo>
                <a:lnTo>
                  <a:pt x="295235" y="720001"/>
                </a:lnTo>
                <a:lnTo>
                  <a:pt x="239787" y="720001"/>
                </a:lnTo>
                <a:lnTo>
                  <a:pt x="198153" y="720001"/>
                </a:lnTo>
                <a:cubicBezTo>
                  <a:pt x="182571" y="720001"/>
                  <a:pt x="169992" y="707423"/>
                  <a:pt x="169992" y="691841"/>
                </a:cubicBezTo>
                <a:cubicBezTo>
                  <a:pt x="169992" y="676259"/>
                  <a:pt x="182571" y="663680"/>
                  <a:pt x="198153" y="663680"/>
                </a:cubicBezTo>
                <a:close/>
                <a:moveTo>
                  <a:pt x="154400" y="572143"/>
                </a:moveTo>
                <a:lnTo>
                  <a:pt x="154241" y="572597"/>
                </a:lnTo>
                <a:lnTo>
                  <a:pt x="160423" y="572597"/>
                </a:lnTo>
                <a:close/>
                <a:moveTo>
                  <a:pt x="346215" y="0"/>
                </a:moveTo>
                <a:cubicBezTo>
                  <a:pt x="384232" y="0"/>
                  <a:pt x="421122" y="7510"/>
                  <a:pt x="456041" y="22341"/>
                </a:cubicBezTo>
                <a:cubicBezTo>
                  <a:pt x="489646" y="36609"/>
                  <a:pt x="519872" y="57072"/>
                  <a:pt x="545873" y="82980"/>
                </a:cubicBezTo>
                <a:cubicBezTo>
                  <a:pt x="571875" y="108981"/>
                  <a:pt x="592245" y="139207"/>
                  <a:pt x="606513" y="172812"/>
                </a:cubicBezTo>
                <a:cubicBezTo>
                  <a:pt x="621344" y="207637"/>
                  <a:pt x="628853" y="244621"/>
                  <a:pt x="628853" y="282638"/>
                </a:cubicBezTo>
                <a:lnTo>
                  <a:pt x="628853" y="493091"/>
                </a:lnTo>
                <a:lnTo>
                  <a:pt x="687990" y="585551"/>
                </a:lnTo>
                <a:cubicBezTo>
                  <a:pt x="693528" y="594187"/>
                  <a:pt x="693904" y="605263"/>
                  <a:pt x="688929" y="614275"/>
                </a:cubicBezTo>
                <a:cubicBezTo>
                  <a:pt x="684048" y="623286"/>
                  <a:pt x="674567" y="628918"/>
                  <a:pt x="664336" y="628918"/>
                </a:cubicBezTo>
                <a:lnTo>
                  <a:pt x="28189" y="628918"/>
                </a:lnTo>
                <a:cubicBezTo>
                  <a:pt x="17958" y="628918"/>
                  <a:pt x="8571" y="623380"/>
                  <a:pt x="3596" y="614462"/>
                </a:cubicBezTo>
                <a:cubicBezTo>
                  <a:pt x="-1380" y="605545"/>
                  <a:pt x="-1192" y="594656"/>
                  <a:pt x="4159" y="585927"/>
                </a:cubicBezTo>
                <a:lnTo>
                  <a:pt x="63578" y="489336"/>
                </a:lnTo>
                <a:lnTo>
                  <a:pt x="63578" y="282638"/>
                </a:lnTo>
                <a:cubicBezTo>
                  <a:pt x="63578" y="244621"/>
                  <a:pt x="71087" y="207731"/>
                  <a:pt x="85919" y="172812"/>
                </a:cubicBezTo>
                <a:cubicBezTo>
                  <a:pt x="100186" y="139207"/>
                  <a:pt x="120650" y="108981"/>
                  <a:pt x="146558" y="82980"/>
                </a:cubicBezTo>
                <a:cubicBezTo>
                  <a:pt x="172465" y="56978"/>
                  <a:pt x="202785" y="36609"/>
                  <a:pt x="236389" y="22341"/>
                </a:cubicBezTo>
                <a:cubicBezTo>
                  <a:pt x="271214" y="7510"/>
                  <a:pt x="308199" y="0"/>
                  <a:pt x="346215" y="0"/>
                </a:cubicBezTo>
                <a:close/>
              </a:path>
            </a:pathLst>
          </a:custGeom>
          <a:solidFill>
            <a:schemeClr val="bg1"/>
          </a:solidFill>
          <a:ln w="1860" cap="flat">
            <a:solidFill>
              <a:schemeClr val="accent1">
                <a:lumMod val="20000"/>
                <a:lumOff val="80000"/>
              </a:schemeClr>
            </a:solidFill>
            <a:miter/>
          </a:ln>
          <a:effectLst>
            <a:outerShdw blurRad="50800" dist="38100" dir="2700000" algn="tl" rotWithShape="0">
              <a:schemeClr val="accent1">
                <a:lumMod val="75000"/>
                <a:alpha val="40000"/>
              </a:schemeClr>
            </a:outerShdw>
          </a:effectLst>
        </p:spPr>
        <p:txBody>
          <a:bodyPr vert="horz" wrap="square" lIns="91440" tIns="45720" rIns="91440" bIns="45720" rtlCol="0" anchor="ctr"/>
          <a:lstStyle/>
          <a:p>
            <a:pPr algn="l">
              <a:lnSpc>
                <a:spcPct val="110000"/>
              </a:lnSpc>
            </a:pPr>
            <a:endParaRPr kumimoji="1" lang="zh-CN" altLang="en-US"/>
          </a:p>
        </p:txBody>
      </p:sp>
      <p:sp>
        <p:nvSpPr>
          <p:cNvPr id="22"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838199" y="116924"/>
            <a:ext cx="7752551" cy="551809"/>
          </a:xfrm>
          <a:prstGeom prst="rect">
            <a:avLst/>
          </a:prstGeom>
          <a:noFill/>
          <a:ln cap="sq">
            <a:noFill/>
          </a:ln>
        </p:spPr>
        <p:txBody>
          <a:bodyPr vert="horz" wrap="square" lIns="0" tIns="0" rIns="0" bIns="0" rtlCol="0" anchor="ctr"/>
          <a:lstStyle/>
          <a:p>
            <a:pPr algn="l">
              <a:lnSpc>
                <a:spcPct val="150000"/>
              </a:lnSpc>
            </a:pP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六、</a:t>
            </a:r>
            <a:r>
              <a:rPr kumimoji="1" lang="en-US" altLang="zh-CN" sz="32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劳动争议</a:t>
            </a: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的</a:t>
            </a:r>
            <a:r>
              <a:rPr kumimoji="1" lang="en-US" altLang="zh-CN" sz="32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解决</a:t>
            </a:r>
            <a:endParaRPr kumimoji="1" lang="zh-CN" altLang="en-US" dirty="0"/>
          </a:p>
        </p:txBody>
      </p:sp>
      <p:sp>
        <p:nvSpPr>
          <p:cNvPr id="24"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25" name="文本框 24"/>
          <p:cNvSpPr txBox="1"/>
          <p:nvPr/>
        </p:nvSpPr>
        <p:spPr>
          <a:xfrm>
            <a:off x="907473" y="942109"/>
            <a:ext cx="3964448" cy="400110"/>
          </a:xfrm>
          <a:prstGeom prst="rect">
            <a:avLst/>
          </a:prstGeom>
          <a:noFill/>
        </p:spPr>
        <p:txBody>
          <a:bodyPr wrap="square" rtlCol="0">
            <a:spAutoFit/>
          </a:bodyPr>
          <a:lstStyle/>
          <a:p>
            <a:r>
              <a:rPr lang="zh-CN" altLang="en-US" sz="2000" b="1" dirty="0">
                <a:latin typeface="黑体" panose="02010609060101010101" pitchFamily="49" charset="-122"/>
                <a:ea typeface="黑体" panose="02010609060101010101" pitchFamily="49" charset="-122"/>
              </a:rPr>
              <a:t>（一）劳动争议及其解决方法</a:t>
            </a:r>
            <a:endParaRPr lang="zh-CN" altLang="en-US" sz="2000" b="1" dirty="0">
              <a:latin typeface="黑体" panose="02010609060101010101" pitchFamily="49" charset="-122"/>
              <a:ea typeface="黑体" panose="02010609060101010101" pitchFamily="49"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1338581" y="2439472"/>
            <a:ext cx="9918239" cy="2574892"/>
          </a:xfrm>
          <a:prstGeom prst="roundRect">
            <a:avLst>
              <a:gd name="adj" fmla="val 9620"/>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1338581" y="1962151"/>
            <a:ext cx="1907582" cy="1028700"/>
          </a:xfrm>
          <a:custGeom>
            <a:avLst/>
            <a:gdLst>
              <a:gd name="connsiteX0" fmla="*/ 98961 w 2564026"/>
              <a:gd name="connsiteY0" fmla="*/ 0 h 1382700"/>
              <a:gd name="connsiteX1" fmla="*/ 1668879 w 2564026"/>
              <a:gd name="connsiteY1" fmla="*/ 0 h 1382700"/>
              <a:gd name="connsiteX2" fmla="*/ 1690872 w 2564026"/>
              <a:gd name="connsiteY2" fmla="*/ 4440 h 1382700"/>
              <a:gd name="connsiteX3" fmla="*/ 1711613 w 2564026"/>
              <a:gd name="connsiteY3" fmla="*/ 2994 h 1382700"/>
              <a:gd name="connsiteX4" fmla="*/ 1748861 w 2564026"/>
              <a:gd name="connsiteY4" fmla="*/ 15519 h 1382700"/>
              <a:gd name="connsiteX5" fmla="*/ 2514529 w 2564026"/>
              <a:gd name="connsiteY5" fmla="*/ 457578 h 1382700"/>
              <a:gd name="connsiteX6" fmla="*/ 2550752 w 2564026"/>
              <a:gd name="connsiteY6" fmla="*/ 592762 h 1382700"/>
              <a:gd name="connsiteX7" fmla="*/ 2135363 w 2564026"/>
              <a:gd name="connsiteY7" fmla="*/ 1312237 h 1382700"/>
              <a:gd name="connsiteX8" fmla="*/ 2123557 w 2564026"/>
              <a:gd name="connsiteY8" fmla="*/ 1325621 h 1382700"/>
              <a:gd name="connsiteX9" fmla="*/ 2104615 w 2564026"/>
              <a:gd name="connsiteY9" fmla="*/ 1353715 h 1382700"/>
              <a:gd name="connsiteX10" fmla="*/ 2034639 w 2564026"/>
              <a:gd name="connsiteY10" fmla="*/ 1382700 h 1382700"/>
              <a:gd name="connsiteX11" fmla="*/ 98961 w 2564026"/>
              <a:gd name="connsiteY11" fmla="*/ 1382700 h 1382700"/>
              <a:gd name="connsiteX12" fmla="*/ 0 w 2564026"/>
              <a:gd name="connsiteY12" fmla="*/ 1283739 h 1382700"/>
              <a:gd name="connsiteX13" fmla="*/ 0 w 2564026"/>
              <a:gd name="connsiteY13" fmla="*/ 929739 h 1382700"/>
              <a:gd name="connsiteX14" fmla="*/ 0 w 2564026"/>
              <a:gd name="connsiteY14" fmla="*/ 452961 h 1382700"/>
              <a:gd name="connsiteX15" fmla="*/ 0 w 2564026"/>
              <a:gd name="connsiteY15" fmla="*/ 98961 h 1382700"/>
              <a:gd name="connsiteX16" fmla="*/ 98961 w 2564026"/>
              <a:gd name="connsiteY16" fmla="*/ 0 h 1382700"/>
            </a:gdLst>
            <a:ahLst/>
            <a:cxnLst/>
            <a:rect l="l" t="t" r="r" b="b"/>
            <a:pathLst>
              <a:path w="2564026" h="1382700">
                <a:moveTo>
                  <a:pt x="98961" y="0"/>
                </a:moveTo>
                <a:lnTo>
                  <a:pt x="1668879" y="0"/>
                </a:lnTo>
                <a:lnTo>
                  <a:pt x="1690872" y="4440"/>
                </a:lnTo>
                <a:lnTo>
                  <a:pt x="1711613" y="2994"/>
                </a:lnTo>
                <a:cubicBezTo>
                  <a:pt x="1724370" y="4577"/>
                  <a:pt x="1737028" y="8687"/>
                  <a:pt x="1748861" y="15519"/>
                </a:cubicBezTo>
                <a:lnTo>
                  <a:pt x="2514529" y="457578"/>
                </a:lnTo>
                <a:cubicBezTo>
                  <a:pt x="2561862" y="484906"/>
                  <a:pt x="2578079" y="545429"/>
                  <a:pt x="2550752" y="592762"/>
                </a:cubicBezTo>
                <a:lnTo>
                  <a:pt x="2135363" y="1312237"/>
                </a:lnTo>
                <a:lnTo>
                  <a:pt x="2123557" y="1325621"/>
                </a:lnTo>
                <a:lnTo>
                  <a:pt x="2104615" y="1353715"/>
                </a:lnTo>
                <a:cubicBezTo>
                  <a:pt x="2086707" y="1371624"/>
                  <a:pt x="2061967" y="1382700"/>
                  <a:pt x="2034639" y="1382700"/>
                </a:cubicBezTo>
                <a:lnTo>
                  <a:pt x="98961" y="1382700"/>
                </a:lnTo>
                <a:cubicBezTo>
                  <a:pt x="44306" y="1382700"/>
                  <a:pt x="0" y="1338394"/>
                  <a:pt x="0" y="1283739"/>
                </a:cubicBezTo>
                <a:lnTo>
                  <a:pt x="0" y="929739"/>
                </a:lnTo>
                <a:lnTo>
                  <a:pt x="0" y="452961"/>
                </a:lnTo>
                <a:lnTo>
                  <a:pt x="0" y="98961"/>
                </a:lnTo>
                <a:cubicBezTo>
                  <a:pt x="0" y="44306"/>
                  <a:pt x="44306" y="0"/>
                  <a:pt x="98961" y="0"/>
                </a:cubicBez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3246163" y="2518467"/>
            <a:ext cx="7396223" cy="2574892"/>
          </a:xfrm>
          <a:prstGeom prst="rect">
            <a:avLst/>
          </a:prstGeom>
          <a:noFill/>
          <a:ln>
            <a:noFill/>
          </a:ln>
        </p:spPr>
        <p:txBody>
          <a:bodyPr vert="horz" wrap="square" lIns="0" tIns="0" rIns="0" bIns="0" rtlCol="0" anchor="t"/>
          <a:lstStyle/>
          <a:p>
            <a:pPr algn="l">
              <a:lnSpc>
                <a:spcPct val="140000"/>
              </a:lnSpc>
            </a:pPr>
            <a:r>
              <a:rPr kumimoji="1" lang="en-US" altLang="zh-CN"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发生劳动争议,当事人可以到下列调解组织申请调解</a:t>
            </a:r>
            <a:r>
              <a:rPr kumimoji="1" lang="en-US" altLang="zh-CN"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企业劳动争议调解委员会</a:t>
            </a:r>
            <a:r>
              <a:rPr kumimoji="1" lang="en-US" altLang="zh-CN"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依法设立的基层人民调解组织</a:t>
            </a:r>
            <a:r>
              <a:rPr kumimoji="1" lang="en-US" altLang="zh-CN"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在乡镇、街道设立的具有劳动争议调解职能的组织</a:t>
            </a:r>
            <a:r>
              <a:rPr kumimoji="1" lang="en-US" altLang="zh-CN"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dirty="0"/>
          </a:p>
        </p:txBody>
      </p:sp>
      <p:sp>
        <p:nvSpPr>
          <p:cNvPr id="6" name="标题 1"/>
          <p:cNvSpPr txBox="1"/>
          <p:nvPr/>
        </p:nvSpPr>
        <p:spPr>
          <a:xfrm>
            <a:off x="3246163" y="1897967"/>
            <a:ext cx="6323981" cy="361999"/>
          </a:xfrm>
          <a:prstGeom prst="rect">
            <a:avLst/>
          </a:prstGeom>
          <a:noFill/>
          <a:ln>
            <a:noFill/>
          </a:ln>
        </p:spPr>
        <p:txBody>
          <a:bodyPr vert="horz" wrap="square" lIns="0" tIns="0" rIns="0" bIns="0" rtlCol="0" anchor="b"/>
          <a:lstStyle/>
          <a:p>
            <a:pPr algn="l">
              <a:lnSpc>
                <a:spcPct val="110000"/>
              </a:lnSpc>
            </a:pPr>
            <a:r>
              <a:rPr kumimoji="1" lang="en-US" altLang="zh-CN" sz="20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劳动争议调解组织</a:t>
            </a:r>
            <a:endParaRPr kumimoji="1" lang="zh-CN" altLang="en-US" sz="2000" dirty="0"/>
          </a:p>
        </p:txBody>
      </p:sp>
      <p:sp>
        <p:nvSpPr>
          <p:cNvPr id="7" name="标题 1"/>
          <p:cNvSpPr txBox="1"/>
          <p:nvPr/>
        </p:nvSpPr>
        <p:spPr>
          <a:xfrm>
            <a:off x="1755642" y="2080460"/>
            <a:ext cx="888561" cy="684737"/>
          </a:xfrm>
          <a:prstGeom prst="rect">
            <a:avLst/>
          </a:prstGeom>
          <a:noFill/>
          <a:ln>
            <a:noFill/>
          </a:ln>
        </p:spPr>
        <p:txBody>
          <a:bodyPr vert="horz" wrap="square" lIns="0" tIns="0" rIns="0" bIns="0" rtlCol="0" anchor="ctr"/>
          <a:lstStyle/>
          <a:p>
            <a:pPr algn="ctr">
              <a:lnSpc>
                <a:spcPct val="110000"/>
              </a:lnSpc>
            </a:pPr>
            <a:r>
              <a:rPr kumimoji="1" lang="en-US" altLang="zh-CN" sz="4800"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01</a:t>
            </a:r>
            <a:endParaRPr kumimoji="1" lang="zh-CN" altLang="en-US" dirty="0"/>
          </a:p>
        </p:txBody>
      </p:sp>
      <p:sp>
        <p:nvSpPr>
          <p:cNvPr id="18"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19" name="标题 1"/>
          <p:cNvSpPr txBox="1"/>
          <p:nvPr/>
        </p:nvSpPr>
        <p:spPr>
          <a:xfrm>
            <a:off x="852055" y="897095"/>
            <a:ext cx="7835678" cy="232315"/>
          </a:xfrm>
          <a:prstGeom prst="rect">
            <a:avLst/>
          </a:prstGeom>
          <a:noFill/>
          <a:ln cap="sq">
            <a:noFill/>
          </a:ln>
        </p:spPr>
        <p:txBody>
          <a:bodyPr vert="horz" wrap="square" lIns="0" tIns="0" rIns="0" bIns="0" rtlCol="0" anchor="ctr"/>
          <a:lstStyle/>
          <a:p>
            <a:pPr algn="l">
              <a:lnSpc>
                <a:spcPct val="150000"/>
              </a:lnSpc>
            </a:pPr>
            <a:r>
              <a:rPr kumimoji="1" lang="zh-CN" altLang="en-US" sz="28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（二）</a:t>
            </a:r>
            <a:r>
              <a:rPr kumimoji="1" lang="en-US" altLang="zh-CN" sz="28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劳动调解</a:t>
            </a:r>
            <a:endParaRPr kumimoji="1" lang="zh-CN" altLang="en-US" sz="2800" dirty="0"/>
          </a:p>
        </p:txBody>
      </p:sp>
      <p:sp>
        <p:nvSpPr>
          <p:cNvPr id="20"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21" name="标题 1"/>
          <p:cNvSpPr txBox="1"/>
          <p:nvPr/>
        </p:nvSpPr>
        <p:spPr>
          <a:xfrm>
            <a:off x="838199" y="116924"/>
            <a:ext cx="7752551" cy="551809"/>
          </a:xfrm>
          <a:prstGeom prst="rect">
            <a:avLst/>
          </a:prstGeom>
          <a:noFill/>
          <a:ln cap="sq">
            <a:noFill/>
          </a:ln>
        </p:spPr>
        <p:txBody>
          <a:bodyPr vert="horz" wrap="square" lIns="0" tIns="0" rIns="0" bIns="0" rtlCol="0" anchor="ctr"/>
          <a:lstStyle/>
          <a:p>
            <a:pPr algn="l">
              <a:lnSpc>
                <a:spcPct val="150000"/>
              </a:lnSpc>
            </a:pP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六、</a:t>
            </a:r>
            <a:r>
              <a:rPr kumimoji="1" lang="en-US" altLang="zh-CN" sz="32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劳动争议</a:t>
            </a: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的</a:t>
            </a:r>
            <a:r>
              <a:rPr kumimoji="1" lang="en-US" altLang="zh-CN" sz="32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解决</a:t>
            </a:r>
            <a:endParaRPr kumimoji="1"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flipH="1">
            <a:off x="1222894" y="2711496"/>
            <a:ext cx="9746211" cy="2631349"/>
          </a:xfrm>
          <a:prstGeom prst="roundRect">
            <a:avLst>
              <a:gd name="adj" fmla="val 9620"/>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flipH="1">
            <a:off x="8952766" y="1702198"/>
            <a:ext cx="1907582" cy="1028700"/>
          </a:xfrm>
          <a:custGeom>
            <a:avLst/>
            <a:gdLst>
              <a:gd name="connsiteX0" fmla="*/ 98961 w 2564026"/>
              <a:gd name="connsiteY0" fmla="*/ 0 h 1382700"/>
              <a:gd name="connsiteX1" fmla="*/ 1668879 w 2564026"/>
              <a:gd name="connsiteY1" fmla="*/ 0 h 1382700"/>
              <a:gd name="connsiteX2" fmla="*/ 1690872 w 2564026"/>
              <a:gd name="connsiteY2" fmla="*/ 4440 h 1382700"/>
              <a:gd name="connsiteX3" fmla="*/ 1711613 w 2564026"/>
              <a:gd name="connsiteY3" fmla="*/ 2994 h 1382700"/>
              <a:gd name="connsiteX4" fmla="*/ 1748861 w 2564026"/>
              <a:gd name="connsiteY4" fmla="*/ 15519 h 1382700"/>
              <a:gd name="connsiteX5" fmla="*/ 2514529 w 2564026"/>
              <a:gd name="connsiteY5" fmla="*/ 457578 h 1382700"/>
              <a:gd name="connsiteX6" fmla="*/ 2550752 w 2564026"/>
              <a:gd name="connsiteY6" fmla="*/ 592762 h 1382700"/>
              <a:gd name="connsiteX7" fmla="*/ 2135363 w 2564026"/>
              <a:gd name="connsiteY7" fmla="*/ 1312237 h 1382700"/>
              <a:gd name="connsiteX8" fmla="*/ 2123557 w 2564026"/>
              <a:gd name="connsiteY8" fmla="*/ 1325621 h 1382700"/>
              <a:gd name="connsiteX9" fmla="*/ 2104615 w 2564026"/>
              <a:gd name="connsiteY9" fmla="*/ 1353715 h 1382700"/>
              <a:gd name="connsiteX10" fmla="*/ 2034639 w 2564026"/>
              <a:gd name="connsiteY10" fmla="*/ 1382700 h 1382700"/>
              <a:gd name="connsiteX11" fmla="*/ 98961 w 2564026"/>
              <a:gd name="connsiteY11" fmla="*/ 1382700 h 1382700"/>
              <a:gd name="connsiteX12" fmla="*/ 0 w 2564026"/>
              <a:gd name="connsiteY12" fmla="*/ 1283739 h 1382700"/>
              <a:gd name="connsiteX13" fmla="*/ 0 w 2564026"/>
              <a:gd name="connsiteY13" fmla="*/ 929739 h 1382700"/>
              <a:gd name="connsiteX14" fmla="*/ 0 w 2564026"/>
              <a:gd name="connsiteY14" fmla="*/ 452961 h 1382700"/>
              <a:gd name="connsiteX15" fmla="*/ 0 w 2564026"/>
              <a:gd name="connsiteY15" fmla="*/ 98961 h 1382700"/>
              <a:gd name="connsiteX16" fmla="*/ 98961 w 2564026"/>
              <a:gd name="connsiteY16" fmla="*/ 0 h 1382700"/>
            </a:gdLst>
            <a:ahLst/>
            <a:cxnLst/>
            <a:rect l="l" t="t" r="r" b="b"/>
            <a:pathLst>
              <a:path w="2564026" h="1382700">
                <a:moveTo>
                  <a:pt x="98961" y="0"/>
                </a:moveTo>
                <a:lnTo>
                  <a:pt x="1668879" y="0"/>
                </a:lnTo>
                <a:lnTo>
                  <a:pt x="1690872" y="4440"/>
                </a:lnTo>
                <a:lnTo>
                  <a:pt x="1711613" y="2994"/>
                </a:lnTo>
                <a:cubicBezTo>
                  <a:pt x="1724370" y="4577"/>
                  <a:pt x="1737028" y="8687"/>
                  <a:pt x="1748861" y="15519"/>
                </a:cubicBezTo>
                <a:lnTo>
                  <a:pt x="2514529" y="457578"/>
                </a:lnTo>
                <a:cubicBezTo>
                  <a:pt x="2561862" y="484906"/>
                  <a:pt x="2578079" y="545429"/>
                  <a:pt x="2550752" y="592762"/>
                </a:cubicBezTo>
                <a:lnTo>
                  <a:pt x="2135363" y="1312237"/>
                </a:lnTo>
                <a:lnTo>
                  <a:pt x="2123557" y="1325621"/>
                </a:lnTo>
                <a:lnTo>
                  <a:pt x="2104615" y="1353715"/>
                </a:lnTo>
                <a:cubicBezTo>
                  <a:pt x="2086707" y="1371624"/>
                  <a:pt x="2061967" y="1382700"/>
                  <a:pt x="2034639" y="1382700"/>
                </a:cubicBezTo>
                <a:lnTo>
                  <a:pt x="98961" y="1382700"/>
                </a:lnTo>
                <a:cubicBezTo>
                  <a:pt x="44306" y="1382700"/>
                  <a:pt x="0" y="1338394"/>
                  <a:pt x="0" y="1283739"/>
                </a:cubicBezTo>
                <a:lnTo>
                  <a:pt x="0" y="929739"/>
                </a:lnTo>
                <a:lnTo>
                  <a:pt x="0" y="452961"/>
                </a:lnTo>
                <a:lnTo>
                  <a:pt x="0" y="98961"/>
                </a:lnTo>
                <a:cubicBezTo>
                  <a:pt x="0" y="44306"/>
                  <a:pt x="44306" y="0"/>
                  <a:pt x="98961" y="0"/>
                </a:cubicBezTo>
                <a:close/>
              </a:path>
            </a:pathLst>
          </a:cu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a:off x="1440872" y="2811454"/>
            <a:ext cx="8707583" cy="703727"/>
          </a:xfrm>
          <a:prstGeom prst="rect">
            <a:avLst/>
          </a:prstGeom>
          <a:noFill/>
          <a:ln>
            <a:noFill/>
          </a:ln>
        </p:spPr>
        <p:txBody>
          <a:bodyPr vert="horz" wrap="square" lIns="0" tIns="0" rIns="0" bIns="0" rtlCol="0" anchor="t"/>
          <a:lstStyle/>
          <a:p>
            <a:pPr algn="l">
              <a:lnSpc>
                <a:spcPct val="140000"/>
              </a:lnSpc>
            </a:pPr>
            <a:r>
              <a:rPr kumimoji="1" lang="en-US" altLang="zh-CN"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对于设有劳动争议调解委员会的企业，其调解委员会由职工代表和企业代表组成。职工代表由工会成员担任或者由全体职工推举产生，企业代表由企业负责人指定。企业劳动争议调解委员会主任由工会成员或者双方推举的人员担任。
</a:t>
            </a:r>
            <a:r>
              <a:rPr kumimoji="1" lang="en-US" altLang="zh-CN"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劳动争议调解组织的调解员应当由公道正派、联系群众、热心调解工作，并具有一定法律知识、政策水平和文化水平的成年公民担任</a:t>
            </a:r>
            <a:r>
              <a:rPr kumimoji="1" lang="en-US" altLang="zh-CN"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dirty="0"/>
          </a:p>
        </p:txBody>
      </p:sp>
      <p:sp>
        <p:nvSpPr>
          <p:cNvPr id="11" name="标题 1"/>
          <p:cNvSpPr txBox="1"/>
          <p:nvPr/>
        </p:nvSpPr>
        <p:spPr>
          <a:xfrm>
            <a:off x="1331652" y="2091785"/>
            <a:ext cx="6362077" cy="361999"/>
          </a:xfrm>
          <a:prstGeom prst="rect">
            <a:avLst/>
          </a:prstGeom>
          <a:noFill/>
          <a:ln>
            <a:noFill/>
          </a:ln>
        </p:spPr>
        <p:txBody>
          <a:bodyPr vert="horz" wrap="square" lIns="0" tIns="0" rIns="0" bIns="0" rtlCol="0" anchor="b"/>
          <a:lstStyle/>
          <a:p>
            <a:pPr algn="l">
              <a:lnSpc>
                <a:spcPct val="110000"/>
              </a:lnSpc>
            </a:pPr>
            <a:r>
              <a:rPr kumimoji="1" lang="en-US" altLang="zh-CN" sz="20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调解员</a:t>
            </a:r>
            <a:endParaRPr kumimoji="1" lang="zh-CN" altLang="en-US" sz="2000" dirty="0"/>
          </a:p>
        </p:txBody>
      </p:sp>
      <p:sp>
        <p:nvSpPr>
          <p:cNvPr id="12" name="标题 1"/>
          <p:cNvSpPr txBox="1"/>
          <p:nvPr/>
        </p:nvSpPr>
        <p:spPr>
          <a:xfrm>
            <a:off x="9462276" y="1930415"/>
            <a:ext cx="888561" cy="684737"/>
          </a:xfrm>
          <a:prstGeom prst="rect">
            <a:avLst/>
          </a:prstGeom>
          <a:noFill/>
          <a:ln>
            <a:noFill/>
          </a:ln>
        </p:spPr>
        <p:txBody>
          <a:bodyPr vert="horz" wrap="square" lIns="0" tIns="0" rIns="0" bIns="0" rtlCol="0" anchor="ctr"/>
          <a:lstStyle/>
          <a:p>
            <a:pPr algn="ctr">
              <a:lnSpc>
                <a:spcPct val="110000"/>
              </a:lnSpc>
            </a:pPr>
            <a:r>
              <a:rPr kumimoji="1" lang="en-US" altLang="zh-CN" sz="4800"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02</a:t>
            </a:r>
            <a:endParaRPr kumimoji="1" lang="zh-CN" altLang="en-US" dirty="0"/>
          </a:p>
        </p:txBody>
      </p:sp>
      <p:sp>
        <p:nvSpPr>
          <p:cNvPr id="18"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19" name="标题 1"/>
          <p:cNvSpPr txBox="1"/>
          <p:nvPr/>
        </p:nvSpPr>
        <p:spPr>
          <a:xfrm>
            <a:off x="824343" y="1129409"/>
            <a:ext cx="7835678" cy="232315"/>
          </a:xfrm>
          <a:prstGeom prst="rect">
            <a:avLst/>
          </a:prstGeom>
          <a:noFill/>
          <a:ln cap="sq">
            <a:noFill/>
          </a:ln>
        </p:spPr>
        <p:txBody>
          <a:bodyPr vert="horz" wrap="square" lIns="0" tIns="0" rIns="0" bIns="0" rtlCol="0" anchor="ctr"/>
          <a:lstStyle/>
          <a:p>
            <a:pPr algn="l">
              <a:lnSpc>
                <a:spcPct val="150000"/>
              </a:lnSpc>
            </a:pPr>
            <a:r>
              <a:rPr kumimoji="1" lang="zh-CN" altLang="en-US" sz="28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（二）</a:t>
            </a:r>
            <a:r>
              <a:rPr kumimoji="1" lang="en-US" altLang="zh-CN" sz="28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劳动调解</a:t>
            </a:r>
            <a:endParaRPr kumimoji="1" lang="zh-CN" altLang="en-US" sz="2800" dirty="0"/>
          </a:p>
        </p:txBody>
      </p:sp>
      <p:sp>
        <p:nvSpPr>
          <p:cNvPr id="20"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21" name="标题 1"/>
          <p:cNvSpPr txBox="1"/>
          <p:nvPr/>
        </p:nvSpPr>
        <p:spPr>
          <a:xfrm>
            <a:off x="838199" y="116924"/>
            <a:ext cx="7752551" cy="551809"/>
          </a:xfrm>
          <a:prstGeom prst="rect">
            <a:avLst/>
          </a:prstGeom>
          <a:noFill/>
          <a:ln cap="sq">
            <a:noFill/>
          </a:ln>
        </p:spPr>
        <p:txBody>
          <a:bodyPr vert="horz" wrap="square" lIns="0" tIns="0" rIns="0" bIns="0" rtlCol="0" anchor="ctr"/>
          <a:lstStyle/>
          <a:p>
            <a:pPr algn="l">
              <a:lnSpc>
                <a:spcPct val="150000"/>
              </a:lnSpc>
            </a:pP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六、</a:t>
            </a:r>
            <a:r>
              <a:rPr kumimoji="1" lang="en-US" altLang="zh-CN" sz="32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劳动争议</a:t>
            </a: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的</a:t>
            </a:r>
            <a:r>
              <a:rPr kumimoji="1" lang="en-US" altLang="zh-CN" sz="32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解决</a:t>
            </a:r>
            <a:endParaRPr kumimoji="1"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983765" y="2777726"/>
            <a:ext cx="9919762" cy="2189129"/>
          </a:xfrm>
          <a:prstGeom prst="roundRect">
            <a:avLst>
              <a:gd name="adj" fmla="val 9620"/>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a:off x="983765" y="1729135"/>
            <a:ext cx="1907582" cy="1028700"/>
          </a:xfrm>
          <a:custGeom>
            <a:avLst/>
            <a:gdLst>
              <a:gd name="connsiteX0" fmla="*/ 98961 w 2564026"/>
              <a:gd name="connsiteY0" fmla="*/ 0 h 1382700"/>
              <a:gd name="connsiteX1" fmla="*/ 1668879 w 2564026"/>
              <a:gd name="connsiteY1" fmla="*/ 0 h 1382700"/>
              <a:gd name="connsiteX2" fmla="*/ 1690872 w 2564026"/>
              <a:gd name="connsiteY2" fmla="*/ 4440 h 1382700"/>
              <a:gd name="connsiteX3" fmla="*/ 1711613 w 2564026"/>
              <a:gd name="connsiteY3" fmla="*/ 2994 h 1382700"/>
              <a:gd name="connsiteX4" fmla="*/ 1748861 w 2564026"/>
              <a:gd name="connsiteY4" fmla="*/ 15519 h 1382700"/>
              <a:gd name="connsiteX5" fmla="*/ 2514529 w 2564026"/>
              <a:gd name="connsiteY5" fmla="*/ 457578 h 1382700"/>
              <a:gd name="connsiteX6" fmla="*/ 2550752 w 2564026"/>
              <a:gd name="connsiteY6" fmla="*/ 592762 h 1382700"/>
              <a:gd name="connsiteX7" fmla="*/ 2135363 w 2564026"/>
              <a:gd name="connsiteY7" fmla="*/ 1312237 h 1382700"/>
              <a:gd name="connsiteX8" fmla="*/ 2123557 w 2564026"/>
              <a:gd name="connsiteY8" fmla="*/ 1325621 h 1382700"/>
              <a:gd name="connsiteX9" fmla="*/ 2104615 w 2564026"/>
              <a:gd name="connsiteY9" fmla="*/ 1353715 h 1382700"/>
              <a:gd name="connsiteX10" fmla="*/ 2034639 w 2564026"/>
              <a:gd name="connsiteY10" fmla="*/ 1382700 h 1382700"/>
              <a:gd name="connsiteX11" fmla="*/ 98961 w 2564026"/>
              <a:gd name="connsiteY11" fmla="*/ 1382700 h 1382700"/>
              <a:gd name="connsiteX12" fmla="*/ 0 w 2564026"/>
              <a:gd name="connsiteY12" fmla="*/ 1283739 h 1382700"/>
              <a:gd name="connsiteX13" fmla="*/ 0 w 2564026"/>
              <a:gd name="connsiteY13" fmla="*/ 929739 h 1382700"/>
              <a:gd name="connsiteX14" fmla="*/ 0 w 2564026"/>
              <a:gd name="connsiteY14" fmla="*/ 452961 h 1382700"/>
              <a:gd name="connsiteX15" fmla="*/ 0 w 2564026"/>
              <a:gd name="connsiteY15" fmla="*/ 98961 h 1382700"/>
              <a:gd name="connsiteX16" fmla="*/ 98961 w 2564026"/>
              <a:gd name="connsiteY16" fmla="*/ 0 h 1382700"/>
            </a:gdLst>
            <a:ahLst/>
            <a:cxnLst/>
            <a:rect l="l" t="t" r="r" b="b"/>
            <a:pathLst>
              <a:path w="2564026" h="1382700">
                <a:moveTo>
                  <a:pt x="98961" y="0"/>
                </a:moveTo>
                <a:lnTo>
                  <a:pt x="1668879" y="0"/>
                </a:lnTo>
                <a:lnTo>
                  <a:pt x="1690872" y="4440"/>
                </a:lnTo>
                <a:lnTo>
                  <a:pt x="1711613" y="2994"/>
                </a:lnTo>
                <a:cubicBezTo>
                  <a:pt x="1724370" y="4577"/>
                  <a:pt x="1737028" y="8687"/>
                  <a:pt x="1748861" y="15519"/>
                </a:cubicBezTo>
                <a:lnTo>
                  <a:pt x="2514529" y="457578"/>
                </a:lnTo>
                <a:cubicBezTo>
                  <a:pt x="2561862" y="484906"/>
                  <a:pt x="2578079" y="545429"/>
                  <a:pt x="2550752" y="592762"/>
                </a:cubicBezTo>
                <a:lnTo>
                  <a:pt x="2135363" y="1312237"/>
                </a:lnTo>
                <a:lnTo>
                  <a:pt x="2123557" y="1325621"/>
                </a:lnTo>
                <a:lnTo>
                  <a:pt x="2104615" y="1353715"/>
                </a:lnTo>
                <a:cubicBezTo>
                  <a:pt x="2086707" y="1371624"/>
                  <a:pt x="2061967" y="1382700"/>
                  <a:pt x="2034639" y="1382700"/>
                </a:cubicBezTo>
                <a:lnTo>
                  <a:pt x="98961" y="1382700"/>
                </a:lnTo>
                <a:cubicBezTo>
                  <a:pt x="44306" y="1382700"/>
                  <a:pt x="0" y="1338394"/>
                  <a:pt x="0" y="1283739"/>
                </a:cubicBezTo>
                <a:lnTo>
                  <a:pt x="0" y="929739"/>
                </a:lnTo>
                <a:lnTo>
                  <a:pt x="0" y="452961"/>
                </a:lnTo>
                <a:lnTo>
                  <a:pt x="0" y="98961"/>
                </a:lnTo>
                <a:cubicBezTo>
                  <a:pt x="0" y="44306"/>
                  <a:pt x="44306" y="0"/>
                  <a:pt x="98961" y="0"/>
                </a:cubicBez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1108364" y="2999680"/>
            <a:ext cx="9587345" cy="245181"/>
          </a:xfrm>
          <a:prstGeom prst="rect">
            <a:avLst/>
          </a:prstGeom>
          <a:noFill/>
          <a:ln>
            <a:noFill/>
          </a:ln>
        </p:spPr>
        <p:txBody>
          <a:bodyPr vert="horz" wrap="square" lIns="0" tIns="0" rIns="0" bIns="0" rtlCol="0" anchor="t"/>
          <a:lstStyle/>
          <a:p>
            <a:pPr algn="l">
              <a:lnSpc>
                <a:spcPct val="140000"/>
              </a:lnSpc>
            </a:pPr>
            <a:r>
              <a:rPr kumimoji="1" lang="en-US" altLang="zh-CN"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当事人申请劳动争议调解可以书面申请，也可以口头申请。口头申请的，调解组织应当当场记录申请人基本情况、申请调解的争议事项、理由和时间。
</a:t>
            </a:r>
            <a:r>
              <a:rPr kumimoji="1" lang="en-US" altLang="zh-CN"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调节劳动争议，应当充分听取双方当事人对事实和理由的陈述，耐心疏导，帮助其达成协议</a:t>
            </a:r>
            <a:r>
              <a:rPr kumimoji="1" lang="en-US" altLang="zh-CN"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
经调解达成协议的，应当制作调解协议书。调解协议书由双方当事人签名或者盖章,经调解员签名并加盖调解组织印章后生效,对双方当事人具有约束。</a:t>
            </a:r>
            <a:endParaRPr kumimoji="1" lang="zh-CN" altLang="en-US" dirty="0"/>
          </a:p>
        </p:txBody>
      </p:sp>
      <p:sp>
        <p:nvSpPr>
          <p:cNvPr id="16" name="标题 1"/>
          <p:cNvSpPr txBox="1"/>
          <p:nvPr/>
        </p:nvSpPr>
        <p:spPr>
          <a:xfrm>
            <a:off x="3144105" y="1729135"/>
            <a:ext cx="6604961" cy="361999"/>
          </a:xfrm>
          <a:prstGeom prst="rect">
            <a:avLst/>
          </a:prstGeom>
          <a:noFill/>
          <a:ln>
            <a:noFill/>
          </a:ln>
        </p:spPr>
        <p:txBody>
          <a:bodyPr vert="horz" wrap="square" lIns="0" tIns="0" rIns="0" bIns="0" rtlCol="0" anchor="b"/>
          <a:lstStyle/>
          <a:p>
            <a:pPr algn="l">
              <a:lnSpc>
                <a:spcPct val="110000"/>
              </a:lnSpc>
            </a:pPr>
            <a:r>
              <a:rPr kumimoji="1" lang="en-US" altLang="zh-CN"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劳动调解程序</a:t>
            </a:r>
            <a:endParaRPr kumimoji="1" lang="zh-CN" altLang="en-US" dirty="0"/>
          </a:p>
        </p:txBody>
      </p:sp>
      <p:sp>
        <p:nvSpPr>
          <p:cNvPr id="17" name="标题 1"/>
          <p:cNvSpPr txBox="1"/>
          <p:nvPr/>
        </p:nvSpPr>
        <p:spPr>
          <a:xfrm>
            <a:off x="1236523" y="1873532"/>
            <a:ext cx="888561" cy="684737"/>
          </a:xfrm>
          <a:prstGeom prst="rect">
            <a:avLst/>
          </a:prstGeom>
          <a:noFill/>
          <a:ln>
            <a:noFill/>
          </a:ln>
        </p:spPr>
        <p:txBody>
          <a:bodyPr vert="horz" wrap="square" lIns="0" tIns="0" rIns="0" bIns="0" rtlCol="0" anchor="ctr"/>
          <a:lstStyle/>
          <a:p>
            <a:pPr algn="ctr">
              <a:lnSpc>
                <a:spcPct val="110000"/>
              </a:lnSpc>
            </a:pPr>
            <a:r>
              <a:rPr kumimoji="1" lang="en-US" altLang="zh-CN" sz="4800"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03</a:t>
            </a:r>
            <a:endParaRPr kumimoji="1" lang="zh-CN" altLang="en-US" dirty="0"/>
          </a:p>
        </p:txBody>
      </p:sp>
      <p:sp>
        <p:nvSpPr>
          <p:cNvPr id="18"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19" name="标题 1"/>
          <p:cNvSpPr txBox="1"/>
          <p:nvPr/>
        </p:nvSpPr>
        <p:spPr>
          <a:xfrm>
            <a:off x="852055" y="897095"/>
            <a:ext cx="7835678" cy="232315"/>
          </a:xfrm>
          <a:prstGeom prst="rect">
            <a:avLst/>
          </a:prstGeom>
          <a:noFill/>
          <a:ln cap="sq">
            <a:noFill/>
          </a:ln>
        </p:spPr>
        <p:txBody>
          <a:bodyPr vert="horz" wrap="square" lIns="0" tIns="0" rIns="0" bIns="0" rtlCol="0" anchor="ctr"/>
          <a:lstStyle/>
          <a:p>
            <a:pPr algn="l">
              <a:lnSpc>
                <a:spcPct val="150000"/>
              </a:lnSpc>
            </a:pPr>
            <a:r>
              <a:rPr kumimoji="1" lang="zh-CN" altLang="en-US" sz="28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（二）</a:t>
            </a:r>
            <a:r>
              <a:rPr kumimoji="1" lang="en-US" altLang="zh-CN" sz="28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劳动调解</a:t>
            </a:r>
            <a:endParaRPr kumimoji="1" lang="zh-CN" altLang="en-US" sz="2800" dirty="0"/>
          </a:p>
        </p:txBody>
      </p:sp>
      <p:sp>
        <p:nvSpPr>
          <p:cNvPr id="20"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21" name="标题 1"/>
          <p:cNvSpPr txBox="1"/>
          <p:nvPr/>
        </p:nvSpPr>
        <p:spPr>
          <a:xfrm>
            <a:off x="838199" y="116924"/>
            <a:ext cx="7752551" cy="551809"/>
          </a:xfrm>
          <a:prstGeom prst="rect">
            <a:avLst/>
          </a:prstGeom>
          <a:noFill/>
          <a:ln cap="sq">
            <a:noFill/>
          </a:ln>
        </p:spPr>
        <p:txBody>
          <a:bodyPr vert="horz" wrap="square" lIns="0" tIns="0" rIns="0" bIns="0" rtlCol="0" anchor="ctr"/>
          <a:lstStyle/>
          <a:p>
            <a:pPr algn="l">
              <a:lnSpc>
                <a:spcPct val="150000"/>
              </a:lnSpc>
            </a:pP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六、</a:t>
            </a:r>
            <a:r>
              <a:rPr kumimoji="1" lang="en-US" altLang="zh-CN" sz="32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劳动争议</a:t>
            </a: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的</a:t>
            </a:r>
            <a:r>
              <a:rPr kumimoji="1" lang="en-US" altLang="zh-CN" sz="32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解决</a:t>
            </a:r>
            <a:endParaRPr kumimoji="1"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1338581" y="2439472"/>
            <a:ext cx="9918239" cy="2574892"/>
          </a:xfrm>
          <a:prstGeom prst="roundRect">
            <a:avLst>
              <a:gd name="adj" fmla="val 9620"/>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1338581" y="1962151"/>
            <a:ext cx="1907582" cy="1028700"/>
          </a:xfrm>
          <a:custGeom>
            <a:avLst/>
            <a:gdLst>
              <a:gd name="connsiteX0" fmla="*/ 98961 w 2564026"/>
              <a:gd name="connsiteY0" fmla="*/ 0 h 1382700"/>
              <a:gd name="connsiteX1" fmla="*/ 1668879 w 2564026"/>
              <a:gd name="connsiteY1" fmla="*/ 0 h 1382700"/>
              <a:gd name="connsiteX2" fmla="*/ 1690872 w 2564026"/>
              <a:gd name="connsiteY2" fmla="*/ 4440 h 1382700"/>
              <a:gd name="connsiteX3" fmla="*/ 1711613 w 2564026"/>
              <a:gd name="connsiteY3" fmla="*/ 2994 h 1382700"/>
              <a:gd name="connsiteX4" fmla="*/ 1748861 w 2564026"/>
              <a:gd name="connsiteY4" fmla="*/ 15519 h 1382700"/>
              <a:gd name="connsiteX5" fmla="*/ 2514529 w 2564026"/>
              <a:gd name="connsiteY5" fmla="*/ 457578 h 1382700"/>
              <a:gd name="connsiteX6" fmla="*/ 2550752 w 2564026"/>
              <a:gd name="connsiteY6" fmla="*/ 592762 h 1382700"/>
              <a:gd name="connsiteX7" fmla="*/ 2135363 w 2564026"/>
              <a:gd name="connsiteY7" fmla="*/ 1312237 h 1382700"/>
              <a:gd name="connsiteX8" fmla="*/ 2123557 w 2564026"/>
              <a:gd name="connsiteY8" fmla="*/ 1325621 h 1382700"/>
              <a:gd name="connsiteX9" fmla="*/ 2104615 w 2564026"/>
              <a:gd name="connsiteY9" fmla="*/ 1353715 h 1382700"/>
              <a:gd name="connsiteX10" fmla="*/ 2034639 w 2564026"/>
              <a:gd name="connsiteY10" fmla="*/ 1382700 h 1382700"/>
              <a:gd name="connsiteX11" fmla="*/ 98961 w 2564026"/>
              <a:gd name="connsiteY11" fmla="*/ 1382700 h 1382700"/>
              <a:gd name="connsiteX12" fmla="*/ 0 w 2564026"/>
              <a:gd name="connsiteY12" fmla="*/ 1283739 h 1382700"/>
              <a:gd name="connsiteX13" fmla="*/ 0 w 2564026"/>
              <a:gd name="connsiteY13" fmla="*/ 929739 h 1382700"/>
              <a:gd name="connsiteX14" fmla="*/ 0 w 2564026"/>
              <a:gd name="connsiteY14" fmla="*/ 452961 h 1382700"/>
              <a:gd name="connsiteX15" fmla="*/ 0 w 2564026"/>
              <a:gd name="connsiteY15" fmla="*/ 98961 h 1382700"/>
              <a:gd name="connsiteX16" fmla="*/ 98961 w 2564026"/>
              <a:gd name="connsiteY16" fmla="*/ 0 h 1382700"/>
            </a:gdLst>
            <a:ahLst/>
            <a:cxnLst/>
            <a:rect l="l" t="t" r="r" b="b"/>
            <a:pathLst>
              <a:path w="2564026" h="1382700">
                <a:moveTo>
                  <a:pt x="98961" y="0"/>
                </a:moveTo>
                <a:lnTo>
                  <a:pt x="1668879" y="0"/>
                </a:lnTo>
                <a:lnTo>
                  <a:pt x="1690872" y="4440"/>
                </a:lnTo>
                <a:lnTo>
                  <a:pt x="1711613" y="2994"/>
                </a:lnTo>
                <a:cubicBezTo>
                  <a:pt x="1724370" y="4577"/>
                  <a:pt x="1737028" y="8687"/>
                  <a:pt x="1748861" y="15519"/>
                </a:cubicBezTo>
                <a:lnTo>
                  <a:pt x="2514529" y="457578"/>
                </a:lnTo>
                <a:cubicBezTo>
                  <a:pt x="2561862" y="484906"/>
                  <a:pt x="2578079" y="545429"/>
                  <a:pt x="2550752" y="592762"/>
                </a:cubicBezTo>
                <a:lnTo>
                  <a:pt x="2135363" y="1312237"/>
                </a:lnTo>
                <a:lnTo>
                  <a:pt x="2123557" y="1325621"/>
                </a:lnTo>
                <a:lnTo>
                  <a:pt x="2104615" y="1353715"/>
                </a:lnTo>
                <a:cubicBezTo>
                  <a:pt x="2086707" y="1371624"/>
                  <a:pt x="2061967" y="1382700"/>
                  <a:pt x="2034639" y="1382700"/>
                </a:cubicBezTo>
                <a:lnTo>
                  <a:pt x="98961" y="1382700"/>
                </a:lnTo>
                <a:cubicBezTo>
                  <a:pt x="44306" y="1382700"/>
                  <a:pt x="0" y="1338394"/>
                  <a:pt x="0" y="1283739"/>
                </a:cubicBezTo>
                <a:lnTo>
                  <a:pt x="0" y="929739"/>
                </a:lnTo>
                <a:lnTo>
                  <a:pt x="0" y="452961"/>
                </a:lnTo>
                <a:lnTo>
                  <a:pt x="0" y="98961"/>
                </a:lnTo>
                <a:cubicBezTo>
                  <a:pt x="0" y="44306"/>
                  <a:pt x="44306" y="0"/>
                  <a:pt x="98961" y="0"/>
                </a:cubicBez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3246120" y="2518410"/>
            <a:ext cx="7599045" cy="2574925"/>
          </a:xfrm>
          <a:prstGeom prst="rect">
            <a:avLst/>
          </a:prstGeom>
          <a:noFill/>
          <a:ln>
            <a:noFill/>
          </a:ln>
        </p:spPr>
        <p:txBody>
          <a:bodyPr vert="horz" wrap="square" lIns="0" tIns="0" rIns="0" bIns="0" rtlCol="0" anchor="t"/>
          <a:lstStyle/>
          <a:p>
            <a:pPr>
              <a:lnSpc>
                <a:spcPct val="140000"/>
              </a:lnSpc>
            </a:pPr>
            <a:r>
              <a:rPr kumimoji="1" lang="zh-CN" altLang="en-US" dirty="0">
                <a:ln w="12700">
                  <a:noFill/>
                </a:ln>
                <a:solidFill>
                  <a:srgbClr val="000000">
                    <a:alpha val="100000"/>
                  </a:srgbClr>
                </a:solidFill>
                <a:latin typeface="Source Han Sans CN Normal" panose="020B0400000000000000" charset="-122"/>
                <a:ea typeface="Source Han Sans CN Normal" panose="020B0400000000000000" charset="-122"/>
              </a:rPr>
              <a:t>（</a:t>
            </a:r>
            <a:r>
              <a:rPr kumimoji="1" lang="en-US" altLang="zh-CN" dirty="0">
                <a:ln w="12700">
                  <a:noFill/>
                </a:ln>
                <a:solidFill>
                  <a:srgbClr val="000000">
                    <a:alpha val="100000"/>
                  </a:srgbClr>
                </a:solidFill>
                <a:latin typeface="Source Han Sans CN Normal" panose="020B0400000000000000" charset="-122"/>
                <a:ea typeface="Source Han Sans CN Normal" panose="020B0400000000000000" charset="-122"/>
              </a:rPr>
              <a:t>1</a:t>
            </a:r>
            <a:r>
              <a:rPr kumimoji="1" lang="zh-CN" altLang="en-US" dirty="0">
                <a:ln w="12700">
                  <a:noFill/>
                </a:ln>
                <a:solidFill>
                  <a:srgbClr val="000000">
                    <a:alpha val="100000"/>
                  </a:srgbClr>
                </a:solidFill>
                <a:latin typeface="Source Han Sans CN Normal" panose="020B0400000000000000" charset="-122"/>
                <a:ea typeface="Source Han Sans CN Normal" panose="020B0400000000000000" charset="-122"/>
              </a:rPr>
              <a:t>）劳动仲裁参加人</a:t>
            </a:r>
            <a:endParaRPr kumimoji="1" lang="en-US" altLang="zh-CN" dirty="0">
              <a:ln w="12700">
                <a:noFill/>
              </a:ln>
              <a:solidFill>
                <a:srgbClr val="000000">
                  <a:alpha val="100000"/>
                </a:srgbClr>
              </a:solidFill>
              <a:latin typeface="Source Han Sans CN Normal" panose="020B0400000000000000" charset="-122"/>
              <a:ea typeface="Source Han Sans CN Normal" panose="020B0400000000000000" charset="-122"/>
            </a:endParaRPr>
          </a:p>
          <a:p>
            <a:pPr>
              <a:lnSpc>
                <a:spcPct val="140000"/>
              </a:lnSpc>
            </a:pPr>
            <a:r>
              <a:rPr kumimoji="1" lang="zh-CN" altLang="en-US" dirty="0">
                <a:ln w="12700">
                  <a:noFill/>
                </a:ln>
                <a:solidFill>
                  <a:srgbClr val="000000">
                    <a:alpha val="100000"/>
                  </a:srgbClr>
                </a:solidFill>
                <a:latin typeface="Source Han Sans CN Normal" panose="020B0400000000000000" charset="-122"/>
                <a:ea typeface="Source Han Sans CN Normal" panose="020B0400000000000000" charset="-122"/>
              </a:rPr>
              <a:t>当事人、当事人代表、第三人、代理人</a:t>
            </a:r>
            <a:endParaRPr kumimoji="1" lang="en-US" altLang="zh-CN" dirty="0">
              <a:ln w="12700">
                <a:noFill/>
              </a:ln>
              <a:solidFill>
                <a:srgbClr val="000000">
                  <a:alpha val="100000"/>
                </a:srgbClr>
              </a:solidFill>
              <a:latin typeface="Source Han Sans CN Normal" panose="020B0400000000000000" charset="-122"/>
              <a:ea typeface="Source Han Sans CN Normal" panose="020B0400000000000000" charset="-122"/>
            </a:endParaRPr>
          </a:p>
          <a:p>
            <a:pPr>
              <a:lnSpc>
                <a:spcPct val="140000"/>
              </a:lnSpc>
            </a:pPr>
            <a:r>
              <a:rPr kumimoji="1" lang="zh-CN" altLang="en-US" dirty="0">
                <a:ln w="12700">
                  <a:noFill/>
                </a:ln>
                <a:solidFill>
                  <a:srgbClr val="000000">
                    <a:alpha val="100000"/>
                  </a:srgbClr>
                </a:solidFill>
                <a:latin typeface="Source Han Sans CN Normal" panose="020B0400000000000000" charset="-122"/>
                <a:ea typeface="Source Han Sans CN Normal" panose="020B0400000000000000" charset="-122"/>
              </a:rPr>
              <a:t>（</a:t>
            </a:r>
            <a:r>
              <a:rPr kumimoji="1" lang="en-US" altLang="zh-CN" dirty="0">
                <a:ln w="12700">
                  <a:noFill/>
                </a:ln>
                <a:solidFill>
                  <a:srgbClr val="000000">
                    <a:alpha val="100000"/>
                  </a:srgbClr>
                </a:solidFill>
                <a:latin typeface="Source Han Sans CN Normal" panose="020B0400000000000000" charset="-122"/>
                <a:ea typeface="Source Han Sans CN Normal" panose="020B0400000000000000" charset="-122"/>
              </a:rPr>
              <a:t>2</a:t>
            </a:r>
            <a:r>
              <a:rPr kumimoji="1" lang="zh-CN" altLang="en-US" dirty="0">
                <a:ln w="12700">
                  <a:noFill/>
                </a:ln>
                <a:solidFill>
                  <a:srgbClr val="000000">
                    <a:alpha val="100000"/>
                  </a:srgbClr>
                </a:solidFill>
                <a:latin typeface="Source Han Sans CN Normal" panose="020B0400000000000000" charset="-122"/>
                <a:ea typeface="Source Han Sans CN Normal" panose="020B0400000000000000" charset="-122"/>
              </a:rPr>
              <a:t>）劳动仲裁机构</a:t>
            </a:r>
            <a:endParaRPr kumimoji="1" lang="en-US" altLang="zh-CN" dirty="0">
              <a:ln w="12700">
                <a:noFill/>
              </a:ln>
              <a:solidFill>
                <a:srgbClr val="000000">
                  <a:alpha val="100000"/>
                </a:srgbClr>
              </a:solidFill>
              <a:latin typeface="Source Han Sans CN Normal" panose="020B0400000000000000" charset="-122"/>
              <a:ea typeface="Source Han Sans CN Normal" panose="020B0400000000000000" charset="-122"/>
            </a:endParaRPr>
          </a:p>
          <a:p>
            <a:pPr algn="l">
              <a:lnSpc>
                <a:spcPct val="140000"/>
              </a:lnSpc>
            </a:pPr>
            <a:r>
              <a:rPr kumimoji="1" lang="zh-CN" altLang="en-US" dirty="0"/>
              <a:t>劳动争议仲裁委员会</a:t>
            </a:r>
            <a:endParaRPr kumimoji="1" lang="en-US" altLang="zh-CN" dirty="0"/>
          </a:p>
          <a:p>
            <a:pPr algn="l">
              <a:lnSpc>
                <a:spcPct val="140000"/>
              </a:lnSpc>
            </a:pPr>
            <a:r>
              <a:rPr kumimoji="1" lang="zh-CN" altLang="en-US" dirty="0"/>
              <a:t>劳动仲裁由劳动合同履行地或者用人单位所在地的劳动争议仲裁委员会管辖</a:t>
            </a:r>
            <a:endParaRPr kumimoji="1" lang="zh-CN" altLang="en-US" dirty="0"/>
          </a:p>
        </p:txBody>
      </p:sp>
      <p:sp>
        <p:nvSpPr>
          <p:cNvPr id="6" name="标题 1"/>
          <p:cNvSpPr txBox="1"/>
          <p:nvPr/>
        </p:nvSpPr>
        <p:spPr>
          <a:xfrm>
            <a:off x="3246163" y="1897967"/>
            <a:ext cx="6323981" cy="361999"/>
          </a:xfrm>
          <a:prstGeom prst="rect">
            <a:avLst/>
          </a:prstGeom>
          <a:noFill/>
          <a:ln>
            <a:noFill/>
          </a:ln>
        </p:spPr>
        <p:txBody>
          <a:bodyPr vert="horz" wrap="square" lIns="0" tIns="0" rIns="0" bIns="0" rtlCol="0" anchor="b"/>
          <a:lstStyle/>
          <a:p>
            <a:pPr>
              <a:lnSpc>
                <a:spcPct val="110000"/>
              </a:lnSpc>
            </a:pPr>
            <a:r>
              <a:rPr kumimoji="1" lang="zh-CN" altLang="zh-CN" sz="2000" dirty="0">
                <a:ln w="12700">
                  <a:noFill/>
                </a:ln>
                <a:solidFill>
                  <a:srgbClr val="000000">
                    <a:alpha val="100000"/>
                  </a:srgbClr>
                </a:solidFill>
                <a:latin typeface="Source Han Sans CN Bold Bold" panose="020B0800000000000000" charset="-122"/>
                <a:ea typeface="Source Han Sans CN Bold Bold" panose="020B0800000000000000" charset="-122"/>
              </a:rPr>
              <a:t>劳动仲裁参加人、劳动仲裁机构和劳动仲裁管辖</a:t>
            </a:r>
            <a:endParaRPr kumimoji="1" lang="zh-CN" altLang="en-US" sz="2000" dirty="0">
              <a:ln w="12700">
                <a:noFill/>
              </a:ln>
              <a:solidFill>
                <a:srgbClr val="000000">
                  <a:alpha val="100000"/>
                </a:srgbClr>
              </a:solidFill>
              <a:latin typeface="Source Han Sans CN Bold Bold" panose="020B0800000000000000" charset="-122"/>
              <a:ea typeface="Source Han Sans CN Bold Bold" panose="020B0800000000000000" charset="-122"/>
            </a:endParaRPr>
          </a:p>
        </p:txBody>
      </p:sp>
      <p:sp>
        <p:nvSpPr>
          <p:cNvPr id="7" name="标题 1"/>
          <p:cNvSpPr txBox="1"/>
          <p:nvPr/>
        </p:nvSpPr>
        <p:spPr>
          <a:xfrm>
            <a:off x="1755642" y="2080460"/>
            <a:ext cx="888561" cy="684737"/>
          </a:xfrm>
          <a:prstGeom prst="rect">
            <a:avLst/>
          </a:prstGeom>
          <a:noFill/>
          <a:ln>
            <a:noFill/>
          </a:ln>
        </p:spPr>
        <p:txBody>
          <a:bodyPr vert="horz" wrap="square" lIns="0" tIns="0" rIns="0" bIns="0" rtlCol="0" anchor="ctr"/>
          <a:lstStyle/>
          <a:p>
            <a:pPr algn="ctr">
              <a:lnSpc>
                <a:spcPct val="110000"/>
              </a:lnSpc>
            </a:pPr>
            <a:r>
              <a:rPr kumimoji="1" lang="en-US" altLang="zh-CN" sz="4800"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01</a:t>
            </a:r>
            <a:endParaRPr kumimoji="1" lang="zh-CN" altLang="en-US" dirty="0"/>
          </a:p>
        </p:txBody>
      </p:sp>
      <p:sp>
        <p:nvSpPr>
          <p:cNvPr id="18"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19" name="标题 1"/>
          <p:cNvSpPr txBox="1"/>
          <p:nvPr/>
        </p:nvSpPr>
        <p:spPr>
          <a:xfrm>
            <a:off x="852055" y="897095"/>
            <a:ext cx="7835678" cy="232315"/>
          </a:xfrm>
          <a:prstGeom prst="rect">
            <a:avLst/>
          </a:prstGeom>
          <a:noFill/>
          <a:ln cap="sq">
            <a:noFill/>
          </a:ln>
        </p:spPr>
        <p:txBody>
          <a:bodyPr vert="horz" wrap="square" lIns="0" tIns="0" rIns="0" bIns="0" rtlCol="0" anchor="ctr"/>
          <a:lstStyle/>
          <a:p>
            <a:pPr algn="l">
              <a:lnSpc>
                <a:spcPct val="150000"/>
              </a:lnSpc>
            </a:pPr>
            <a:r>
              <a:rPr kumimoji="1" lang="zh-CN" altLang="en-US" sz="28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（三）</a:t>
            </a:r>
            <a:r>
              <a:rPr kumimoji="1" lang="en-US" altLang="zh-CN" sz="28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a:t>
            </a:r>
            <a:r>
              <a:rPr kumimoji="1" lang="zh-CN" altLang="en-US" sz="28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仲裁</a:t>
            </a:r>
            <a:endParaRPr kumimoji="1" lang="zh-CN" altLang="en-US" sz="2800" dirty="0"/>
          </a:p>
        </p:txBody>
      </p:sp>
      <p:sp>
        <p:nvSpPr>
          <p:cNvPr id="20"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21" name="标题 1"/>
          <p:cNvSpPr txBox="1"/>
          <p:nvPr/>
        </p:nvSpPr>
        <p:spPr>
          <a:xfrm>
            <a:off x="838199" y="116924"/>
            <a:ext cx="7752551" cy="551809"/>
          </a:xfrm>
          <a:prstGeom prst="rect">
            <a:avLst/>
          </a:prstGeom>
          <a:noFill/>
          <a:ln cap="sq">
            <a:noFill/>
          </a:ln>
        </p:spPr>
        <p:txBody>
          <a:bodyPr vert="horz" wrap="square" lIns="0" tIns="0" rIns="0" bIns="0" rtlCol="0" anchor="ctr"/>
          <a:lstStyle/>
          <a:p>
            <a:pPr algn="l">
              <a:lnSpc>
                <a:spcPct val="150000"/>
              </a:lnSpc>
            </a:pP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六、</a:t>
            </a:r>
            <a:r>
              <a:rPr kumimoji="1" lang="en-US" altLang="zh-CN" sz="32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劳动争议</a:t>
            </a: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的</a:t>
            </a:r>
            <a:r>
              <a:rPr kumimoji="1" lang="en-US" altLang="zh-CN" sz="32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解决</a:t>
            </a:r>
            <a:endParaRPr kumimoji="1"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flipH="1">
            <a:off x="838199" y="2239696"/>
            <a:ext cx="10030690" cy="3945613"/>
          </a:xfrm>
          <a:prstGeom prst="roundRect">
            <a:avLst>
              <a:gd name="adj" fmla="val 9620"/>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flipH="1">
            <a:off x="8904275" y="1363347"/>
            <a:ext cx="1907582" cy="1028700"/>
          </a:xfrm>
          <a:custGeom>
            <a:avLst/>
            <a:gdLst>
              <a:gd name="connsiteX0" fmla="*/ 98961 w 2564026"/>
              <a:gd name="connsiteY0" fmla="*/ 0 h 1382700"/>
              <a:gd name="connsiteX1" fmla="*/ 1668879 w 2564026"/>
              <a:gd name="connsiteY1" fmla="*/ 0 h 1382700"/>
              <a:gd name="connsiteX2" fmla="*/ 1690872 w 2564026"/>
              <a:gd name="connsiteY2" fmla="*/ 4440 h 1382700"/>
              <a:gd name="connsiteX3" fmla="*/ 1711613 w 2564026"/>
              <a:gd name="connsiteY3" fmla="*/ 2994 h 1382700"/>
              <a:gd name="connsiteX4" fmla="*/ 1748861 w 2564026"/>
              <a:gd name="connsiteY4" fmla="*/ 15519 h 1382700"/>
              <a:gd name="connsiteX5" fmla="*/ 2514529 w 2564026"/>
              <a:gd name="connsiteY5" fmla="*/ 457578 h 1382700"/>
              <a:gd name="connsiteX6" fmla="*/ 2550752 w 2564026"/>
              <a:gd name="connsiteY6" fmla="*/ 592762 h 1382700"/>
              <a:gd name="connsiteX7" fmla="*/ 2135363 w 2564026"/>
              <a:gd name="connsiteY7" fmla="*/ 1312237 h 1382700"/>
              <a:gd name="connsiteX8" fmla="*/ 2123557 w 2564026"/>
              <a:gd name="connsiteY8" fmla="*/ 1325621 h 1382700"/>
              <a:gd name="connsiteX9" fmla="*/ 2104615 w 2564026"/>
              <a:gd name="connsiteY9" fmla="*/ 1353715 h 1382700"/>
              <a:gd name="connsiteX10" fmla="*/ 2034639 w 2564026"/>
              <a:gd name="connsiteY10" fmla="*/ 1382700 h 1382700"/>
              <a:gd name="connsiteX11" fmla="*/ 98961 w 2564026"/>
              <a:gd name="connsiteY11" fmla="*/ 1382700 h 1382700"/>
              <a:gd name="connsiteX12" fmla="*/ 0 w 2564026"/>
              <a:gd name="connsiteY12" fmla="*/ 1283739 h 1382700"/>
              <a:gd name="connsiteX13" fmla="*/ 0 w 2564026"/>
              <a:gd name="connsiteY13" fmla="*/ 929739 h 1382700"/>
              <a:gd name="connsiteX14" fmla="*/ 0 w 2564026"/>
              <a:gd name="connsiteY14" fmla="*/ 452961 h 1382700"/>
              <a:gd name="connsiteX15" fmla="*/ 0 w 2564026"/>
              <a:gd name="connsiteY15" fmla="*/ 98961 h 1382700"/>
              <a:gd name="connsiteX16" fmla="*/ 98961 w 2564026"/>
              <a:gd name="connsiteY16" fmla="*/ 0 h 1382700"/>
            </a:gdLst>
            <a:ahLst/>
            <a:cxnLst/>
            <a:rect l="l" t="t" r="r" b="b"/>
            <a:pathLst>
              <a:path w="2564026" h="1382700">
                <a:moveTo>
                  <a:pt x="98961" y="0"/>
                </a:moveTo>
                <a:lnTo>
                  <a:pt x="1668879" y="0"/>
                </a:lnTo>
                <a:lnTo>
                  <a:pt x="1690872" y="4440"/>
                </a:lnTo>
                <a:lnTo>
                  <a:pt x="1711613" y="2994"/>
                </a:lnTo>
                <a:cubicBezTo>
                  <a:pt x="1724370" y="4577"/>
                  <a:pt x="1737028" y="8687"/>
                  <a:pt x="1748861" y="15519"/>
                </a:cubicBezTo>
                <a:lnTo>
                  <a:pt x="2514529" y="457578"/>
                </a:lnTo>
                <a:cubicBezTo>
                  <a:pt x="2561862" y="484906"/>
                  <a:pt x="2578079" y="545429"/>
                  <a:pt x="2550752" y="592762"/>
                </a:cubicBezTo>
                <a:lnTo>
                  <a:pt x="2135363" y="1312237"/>
                </a:lnTo>
                <a:lnTo>
                  <a:pt x="2123557" y="1325621"/>
                </a:lnTo>
                <a:lnTo>
                  <a:pt x="2104615" y="1353715"/>
                </a:lnTo>
                <a:cubicBezTo>
                  <a:pt x="2086707" y="1371624"/>
                  <a:pt x="2061967" y="1382700"/>
                  <a:pt x="2034639" y="1382700"/>
                </a:cubicBezTo>
                <a:lnTo>
                  <a:pt x="98961" y="1382700"/>
                </a:lnTo>
                <a:cubicBezTo>
                  <a:pt x="44306" y="1382700"/>
                  <a:pt x="0" y="1338394"/>
                  <a:pt x="0" y="1283739"/>
                </a:cubicBezTo>
                <a:lnTo>
                  <a:pt x="0" y="929739"/>
                </a:lnTo>
                <a:lnTo>
                  <a:pt x="0" y="452961"/>
                </a:lnTo>
                <a:lnTo>
                  <a:pt x="0" y="98961"/>
                </a:lnTo>
                <a:cubicBezTo>
                  <a:pt x="0" y="44306"/>
                  <a:pt x="44306" y="0"/>
                  <a:pt x="98961" y="0"/>
                </a:cubicBezTo>
                <a:close/>
              </a:path>
            </a:pathLst>
          </a:cu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a:off x="1276236" y="2247982"/>
            <a:ext cx="8707583" cy="703727"/>
          </a:xfrm>
          <a:prstGeom prst="rect">
            <a:avLst/>
          </a:prstGeom>
          <a:noFill/>
          <a:ln>
            <a:noFill/>
          </a:ln>
        </p:spPr>
        <p:txBody>
          <a:bodyPr vert="horz" wrap="square" lIns="0" tIns="0" rIns="0" bIns="0" rtlCol="0" anchor="t"/>
          <a:lstStyle/>
          <a:p>
            <a:pPr algn="l">
              <a:lnSpc>
                <a:spcPct val="140000"/>
              </a:lnSpc>
            </a:pPr>
            <a:r>
              <a:rPr kumimoji="1" lang="zh-CN" altLang="en-US" dirty="0"/>
              <a:t>（</a:t>
            </a:r>
            <a:r>
              <a:rPr kumimoji="1" lang="en-US" altLang="zh-CN" dirty="0"/>
              <a:t>1</a:t>
            </a:r>
            <a:r>
              <a:rPr kumimoji="1" lang="zh-CN" altLang="en-US" dirty="0"/>
              <a:t>）申请仲裁时效</a:t>
            </a:r>
            <a:endParaRPr kumimoji="1" lang="en-US" altLang="zh-CN" dirty="0"/>
          </a:p>
          <a:p>
            <a:pPr algn="l">
              <a:lnSpc>
                <a:spcPct val="140000"/>
              </a:lnSpc>
            </a:pPr>
            <a:r>
              <a:rPr kumimoji="1" lang="en-US" altLang="zh-CN" dirty="0"/>
              <a:t>1</a:t>
            </a:r>
            <a:r>
              <a:rPr kumimoji="1" lang="zh-CN" altLang="en-US" dirty="0"/>
              <a:t>年</a:t>
            </a:r>
            <a:endParaRPr kumimoji="1" lang="en-US" altLang="zh-CN" dirty="0"/>
          </a:p>
          <a:p>
            <a:pPr algn="l">
              <a:lnSpc>
                <a:spcPct val="140000"/>
              </a:lnSpc>
            </a:pPr>
            <a:r>
              <a:rPr kumimoji="1" lang="zh-CN" altLang="en-US" dirty="0"/>
              <a:t>时效的中止和中断</a:t>
            </a:r>
            <a:endParaRPr kumimoji="1" lang="en-US" altLang="zh-CN" dirty="0"/>
          </a:p>
          <a:p>
            <a:pPr algn="l">
              <a:lnSpc>
                <a:spcPct val="140000"/>
              </a:lnSpc>
            </a:pPr>
            <a:r>
              <a:rPr kumimoji="1" lang="zh-CN" altLang="en-US" dirty="0"/>
              <a:t>（</a:t>
            </a:r>
            <a:r>
              <a:rPr kumimoji="1" lang="en-US" altLang="zh-CN" dirty="0"/>
              <a:t>2</a:t>
            </a:r>
            <a:r>
              <a:rPr kumimoji="1" lang="zh-CN" altLang="en-US" dirty="0"/>
              <a:t>）仲裁申请书</a:t>
            </a:r>
            <a:endParaRPr kumimoji="1" lang="en-US" altLang="zh-CN" dirty="0"/>
          </a:p>
          <a:p>
            <a:pPr algn="l">
              <a:lnSpc>
                <a:spcPct val="140000"/>
              </a:lnSpc>
            </a:pPr>
            <a:r>
              <a:rPr kumimoji="1" lang="zh-CN" altLang="en-US" dirty="0"/>
              <a:t>仲裁申请书应当载明下列事项：</a:t>
            </a:r>
            <a:endParaRPr kumimoji="1" lang="zh-CN" altLang="en-US" dirty="0"/>
          </a:p>
          <a:p>
            <a:pPr algn="l">
              <a:lnSpc>
                <a:spcPct val="140000"/>
              </a:lnSpc>
            </a:pPr>
            <a:r>
              <a:rPr kumimoji="1" lang="zh-CN" altLang="en-US" dirty="0"/>
              <a:t>①劳动者的姓名、性别、年龄、职业、工作单位和住所</a:t>
            </a:r>
            <a:r>
              <a:rPr kumimoji="1" lang="en-US" altLang="zh-CN" dirty="0"/>
              <a:t>, </a:t>
            </a:r>
            <a:r>
              <a:rPr kumimoji="1" lang="zh-CN" altLang="en-US" dirty="0"/>
              <a:t>用人单位的名称、住所和法定代表人或者主要负责人的姓名、职务。</a:t>
            </a:r>
            <a:endParaRPr kumimoji="1" lang="zh-CN" altLang="en-US" dirty="0"/>
          </a:p>
          <a:p>
            <a:pPr algn="l">
              <a:lnSpc>
                <a:spcPct val="140000"/>
              </a:lnSpc>
            </a:pPr>
            <a:r>
              <a:rPr kumimoji="1" lang="zh-CN" altLang="en-US" dirty="0"/>
              <a:t>②仲裁请求和所根据的事实、理由。</a:t>
            </a:r>
            <a:endParaRPr kumimoji="1" lang="zh-CN" altLang="en-US" dirty="0"/>
          </a:p>
          <a:p>
            <a:pPr algn="l">
              <a:lnSpc>
                <a:spcPct val="140000"/>
              </a:lnSpc>
            </a:pPr>
            <a:r>
              <a:rPr kumimoji="1" lang="zh-CN" altLang="en-US" dirty="0"/>
              <a:t>③证据和证据来源、证人姓名和住所。</a:t>
            </a:r>
            <a:endParaRPr kumimoji="1" lang="en-US" altLang="zh-CN" dirty="0"/>
          </a:p>
          <a:p>
            <a:pPr algn="l">
              <a:lnSpc>
                <a:spcPct val="140000"/>
              </a:lnSpc>
            </a:pPr>
            <a:r>
              <a:rPr kumimoji="1" lang="zh-CN" altLang="en-US" dirty="0"/>
              <a:t>（</a:t>
            </a:r>
            <a:r>
              <a:rPr kumimoji="1" lang="en-US" altLang="zh-CN" dirty="0"/>
              <a:t>3</a:t>
            </a:r>
            <a:r>
              <a:rPr kumimoji="1" lang="zh-CN" altLang="en-US" dirty="0"/>
              <a:t>）仲裁受理</a:t>
            </a:r>
            <a:endParaRPr kumimoji="1" lang="zh-CN" altLang="en-US" dirty="0"/>
          </a:p>
          <a:p>
            <a:pPr algn="l">
              <a:lnSpc>
                <a:spcPct val="140000"/>
              </a:lnSpc>
            </a:pPr>
            <a:endParaRPr kumimoji="1" lang="zh-CN" altLang="en-US" dirty="0"/>
          </a:p>
        </p:txBody>
      </p:sp>
      <p:sp>
        <p:nvSpPr>
          <p:cNvPr id="11" name="标题 1"/>
          <p:cNvSpPr txBox="1"/>
          <p:nvPr/>
        </p:nvSpPr>
        <p:spPr>
          <a:xfrm>
            <a:off x="1380143" y="1742534"/>
            <a:ext cx="6362077" cy="361999"/>
          </a:xfrm>
          <a:prstGeom prst="rect">
            <a:avLst/>
          </a:prstGeom>
          <a:noFill/>
          <a:ln>
            <a:noFill/>
          </a:ln>
        </p:spPr>
        <p:txBody>
          <a:bodyPr vert="horz" wrap="square" lIns="0" tIns="0" rIns="0" bIns="0" rtlCol="0" anchor="b"/>
          <a:lstStyle/>
          <a:p>
            <a:pPr algn="l">
              <a:lnSpc>
                <a:spcPct val="110000"/>
              </a:lnSpc>
            </a:pPr>
            <a:r>
              <a:rPr kumimoji="1" lang="zh-CN" altLang="en-US" sz="2000" dirty="0">
                <a:ln w="12700">
                  <a:noFill/>
                </a:ln>
                <a:solidFill>
                  <a:srgbClr val="000000">
                    <a:alpha val="100000"/>
                  </a:srgbClr>
                </a:solidFill>
                <a:latin typeface="Source Han Sans CN Bold Bold" panose="020B0800000000000000" charset="-122"/>
                <a:ea typeface="Source Han Sans CN Bold Bold" panose="020B0800000000000000" charset="-122"/>
              </a:rPr>
              <a:t>申请和受理</a:t>
            </a:r>
            <a:endParaRPr kumimoji="1" lang="zh-CN" altLang="en-US" sz="2000" dirty="0"/>
          </a:p>
        </p:txBody>
      </p:sp>
      <p:sp>
        <p:nvSpPr>
          <p:cNvPr id="12" name="标题 1"/>
          <p:cNvSpPr txBox="1"/>
          <p:nvPr/>
        </p:nvSpPr>
        <p:spPr>
          <a:xfrm>
            <a:off x="9476131" y="1524666"/>
            <a:ext cx="888561" cy="684737"/>
          </a:xfrm>
          <a:prstGeom prst="rect">
            <a:avLst/>
          </a:prstGeom>
          <a:noFill/>
          <a:ln>
            <a:noFill/>
          </a:ln>
        </p:spPr>
        <p:txBody>
          <a:bodyPr vert="horz" wrap="square" lIns="0" tIns="0" rIns="0" bIns="0" rtlCol="0" anchor="ctr"/>
          <a:lstStyle/>
          <a:p>
            <a:pPr algn="ctr">
              <a:lnSpc>
                <a:spcPct val="110000"/>
              </a:lnSpc>
            </a:pPr>
            <a:r>
              <a:rPr kumimoji="1" lang="en-US" altLang="zh-CN" sz="4800"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02</a:t>
            </a:r>
            <a:endParaRPr kumimoji="1" lang="zh-CN" altLang="en-US" dirty="0"/>
          </a:p>
        </p:txBody>
      </p:sp>
      <p:sp>
        <p:nvSpPr>
          <p:cNvPr id="18"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19" name="标题 1"/>
          <p:cNvSpPr txBox="1"/>
          <p:nvPr/>
        </p:nvSpPr>
        <p:spPr>
          <a:xfrm>
            <a:off x="824343" y="1129409"/>
            <a:ext cx="7835678" cy="232315"/>
          </a:xfrm>
          <a:prstGeom prst="rect">
            <a:avLst/>
          </a:prstGeom>
          <a:noFill/>
          <a:ln cap="sq">
            <a:noFill/>
          </a:ln>
        </p:spPr>
        <p:txBody>
          <a:bodyPr vert="horz" wrap="square" lIns="0" tIns="0" rIns="0" bIns="0" rtlCol="0" anchor="ctr"/>
          <a:lstStyle/>
          <a:p>
            <a:pPr algn="l">
              <a:lnSpc>
                <a:spcPct val="150000"/>
              </a:lnSpc>
            </a:pPr>
            <a:r>
              <a:rPr kumimoji="1" lang="zh-CN" altLang="en-US" sz="28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（三）</a:t>
            </a:r>
            <a:r>
              <a:rPr kumimoji="1" lang="en-US" altLang="zh-CN" sz="28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a:t>
            </a:r>
            <a:r>
              <a:rPr kumimoji="1" lang="zh-CN" altLang="en-US" sz="28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仲裁</a:t>
            </a:r>
            <a:endParaRPr kumimoji="1" lang="zh-CN" altLang="en-US" sz="2800" dirty="0"/>
          </a:p>
        </p:txBody>
      </p:sp>
      <p:sp>
        <p:nvSpPr>
          <p:cNvPr id="20"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21" name="标题 1"/>
          <p:cNvSpPr txBox="1"/>
          <p:nvPr/>
        </p:nvSpPr>
        <p:spPr>
          <a:xfrm>
            <a:off x="838199" y="116924"/>
            <a:ext cx="7752551" cy="551809"/>
          </a:xfrm>
          <a:prstGeom prst="rect">
            <a:avLst/>
          </a:prstGeom>
          <a:noFill/>
          <a:ln cap="sq">
            <a:noFill/>
          </a:ln>
        </p:spPr>
        <p:txBody>
          <a:bodyPr vert="horz" wrap="square" lIns="0" tIns="0" rIns="0" bIns="0" rtlCol="0" anchor="ctr"/>
          <a:lstStyle/>
          <a:p>
            <a:pPr algn="l">
              <a:lnSpc>
                <a:spcPct val="150000"/>
              </a:lnSpc>
            </a:pP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六、</a:t>
            </a:r>
            <a:r>
              <a:rPr kumimoji="1" lang="en-US" altLang="zh-CN" sz="32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劳动争议</a:t>
            </a: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的</a:t>
            </a:r>
            <a:r>
              <a:rPr kumimoji="1" lang="en-US" altLang="zh-CN" sz="32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解决</a:t>
            </a:r>
            <a:endParaRPr kumimoji="1"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noFill/>
          <a:ln>
            <a:noFill/>
          </a:ln>
        </p:spPr>
        <p:txBody>
          <a:bodyPr vert="horz" wrap="square" lIns="0" tIns="0" rIns="0" bIns="0" rtlCol="0" anchor="b"/>
          <a:lstStyle>
            <a:defPPr>
              <a:defRPr lang="zh-CN"/>
            </a:defPPr>
            <a:lvl1pPr>
              <a:lnSpc>
                <a:spcPct val="110000"/>
              </a:lnSpc>
              <a:defRPr kumimoji="1" sz="2000">
                <a:ln w="12700">
                  <a:noFill/>
                </a:ln>
                <a:solidFill>
                  <a:srgbClr val="000000">
                    <a:alpha val="100000"/>
                  </a:srgbClr>
                </a:solidFill>
                <a:latin typeface="Source Han Sans CN Bold Bold" panose="020B0800000000000000" charset="-122"/>
                <a:ea typeface="Source Han Sans CN Bold Bold" panose="020B0800000000000000" charset="-122"/>
              </a:defRPr>
            </a:lvl1pPr>
          </a:lstStyle>
          <a:p>
            <a:endParaRPr lang="zh-CN" altLang="en-US"/>
          </a:p>
        </p:txBody>
      </p:sp>
      <p:sp>
        <p:nvSpPr>
          <p:cNvPr id="13" name="标题 1"/>
          <p:cNvSpPr txBox="1"/>
          <p:nvPr/>
        </p:nvSpPr>
        <p:spPr>
          <a:xfrm>
            <a:off x="983764" y="2777726"/>
            <a:ext cx="10099871" cy="3470674"/>
          </a:xfrm>
          <a:prstGeom prst="roundRect">
            <a:avLst>
              <a:gd name="adj" fmla="val 9620"/>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a:off x="983765" y="1729135"/>
            <a:ext cx="1907582" cy="1028700"/>
          </a:xfrm>
          <a:custGeom>
            <a:avLst/>
            <a:gdLst>
              <a:gd name="connsiteX0" fmla="*/ 98961 w 2564026"/>
              <a:gd name="connsiteY0" fmla="*/ 0 h 1382700"/>
              <a:gd name="connsiteX1" fmla="*/ 1668879 w 2564026"/>
              <a:gd name="connsiteY1" fmla="*/ 0 h 1382700"/>
              <a:gd name="connsiteX2" fmla="*/ 1690872 w 2564026"/>
              <a:gd name="connsiteY2" fmla="*/ 4440 h 1382700"/>
              <a:gd name="connsiteX3" fmla="*/ 1711613 w 2564026"/>
              <a:gd name="connsiteY3" fmla="*/ 2994 h 1382700"/>
              <a:gd name="connsiteX4" fmla="*/ 1748861 w 2564026"/>
              <a:gd name="connsiteY4" fmla="*/ 15519 h 1382700"/>
              <a:gd name="connsiteX5" fmla="*/ 2514529 w 2564026"/>
              <a:gd name="connsiteY5" fmla="*/ 457578 h 1382700"/>
              <a:gd name="connsiteX6" fmla="*/ 2550752 w 2564026"/>
              <a:gd name="connsiteY6" fmla="*/ 592762 h 1382700"/>
              <a:gd name="connsiteX7" fmla="*/ 2135363 w 2564026"/>
              <a:gd name="connsiteY7" fmla="*/ 1312237 h 1382700"/>
              <a:gd name="connsiteX8" fmla="*/ 2123557 w 2564026"/>
              <a:gd name="connsiteY8" fmla="*/ 1325621 h 1382700"/>
              <a:gd name="connsiteX9" fmla="*/ 2104615 w 2564026"/>
              <a:gd name="connsiteY9" fmla="*/ 1353715 h 1382700"/>
              <a:gd name="connsiteX10" fmla="*/ 2034639 w 2564026"/>
              <a:gd name="connsiteY10" fmla="*/ 1382700 h 1382700"/>
              <a:gd name="connsiteX11" fmla="*/ 98961 w 2564026"/>
              <a:gd name="connsiteY11" fmla="*/ 1382700 h 1382700"/>
              <a:gd name="connsiteX12" fmla="*/ 0 w 2564026"/>
              <a:gd name="connsiteY12" fmla="*/ 1283739 h 1382700"/>
              <a:gd name="connsiteX13" fmla="*/ 0 w 2564026"/>
              <a:gd name="connsiteY13" fmla="*/ 929739 h 1382700"/>
              <a:gd name="connsiteX14" fmla="*/ 0 w 2564026"/>
              <a:gd name="connsiteY14" fmla="*/ 452961 h 1382700"/>
              <a:gd name="connsiteX15" fmla="*/ 0 w 2564026"/>
              <a:gd name="connsiteY15" fmla="*/ 98961 h 1382700"/>
              <a:gd name="connsiteX16" fmla="*/ 98961 w 2564026"/>
              <a:gd name="connsiteY16" fmla="*/ 0 h 1382700"/>
            </a:gdLst>
            <a:ahLst/>
            <a:cxnLst/>
            <a:rect l="l" t="t" r="r" b="b"/>
            <a:pathLst>
              <a:path w="2564026" h="1382700">
                <a:moveTo>
                  <a:pt x="98961" y="0"/>
                </a:moveTo>
                <a:lnTo>
                  <a:pt x="1668879" y="0"/>
                </a:lnTo>
                <a:lnTo>
                  <a:pt x="1690872" y="4440"/>
                </a:lnTo>
                <a:lnTo>
                  <a:pt x="1711613" y="2994"/>
                </a:lnTo>
                <a:cubicBezTo>
                  <a:pt x="1724370" y="4577"/>
                  <a:pt x="1737028" y="8687"/>
                  <a:pt x="1748861" y="15519"/>
                </a:cubicBezTo>
                <a:lnTo>
                  <a:pt x="2514529" y="457578"/>
                </a:lnTo>
                <a:cubicBezTo>
                  <a:pt x="2561862" y="484906"/>
                  <a:pt x="2578079" y="545429"/>
                  <a:pt x="2550752" y="592762"/>
                </a:cubicBezTo>
                <a:lnTo>
                  <a:pt x="2135363" y="1312237"/>
                </a:lnTo>
                <a:lnTo>
                  <a:pt x="2123557" y="1325621"/>
                </a:lnTo>
                <a:lnTo>
                  <a:pt x="2104615" y="1353715"/>
                </a:lnTo>
                <a:cubicBezTo>
                  <a:pt x="2086707" y="1371624"/>
                  <a:pt x="2061967" y="1382700"/>
                  <a:pt x="2034639" y="1382700"/>
                </a:cubicBezTo>
                <a:lnTo>
                  <a:pt x="98961" y="1382700"/>
                </a:lnTo>
                <a:cubicBezTo>
                  <a:pt x="44306" y="1382700"/>
                  <a:pt x="0" y="1338394"/>
                  <a:pt x="0" y="1283739"/>
                </a:cubicBezTo>
                <a:lnTo>
                  <a:pt x="0" y="929739"/>
                </a:lnTo>
                <a:lnTo>
                  <a:pt x="0" y="452961"/>
                </a:lnTo>
                <a:lnTo>
                  <a:pt x="0" y="98961"/>
                </a:lnTo>
                <a:cubicBezTo>
                  <a:pt x="0" y="44306"/>
                  <a:pt x="44306" y="0"/>
                  <a:pt x="98961" y="0"/>
                </a:cubicBez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1108364" y="2999680"/>
            <a:ext cx="9587345" cy="245181"/>
          </a:xfrm>
          <a:prstGeom prst="rect">
            <a:avLst/>
          </a:prstGeom>
          <a:noFill/>
          <a:ln>
            <a:noFill/>
          </a:ln>
        </p:spPr>
        <p:txBody>
          <a:bodyPr vert="horz" wrap="square" lIns="0" tIns="0" rIns="0" bIns="0" rtlCol="0" anchor="t"/>
          <a:lstStyle/>
          <a:p>
            <a:pPr algn="l">
              <a:lnSpc>
                <a:spcPct val="140000"/>
              </a:lnSpc>
            </a:pPr>
            <a:r>
              <a:rPr kumimoji="1" lang="zh-CN" altLang="en-US"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1</a:t>
            </a:r>
            <a:r>
              <a:rPr kumimoji="1" lang="zh-CN" altLang="en-US"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）基本制度</a:t>
            </a:r>
            <a:endParaRPr kumimoji="1" lang="en-US" altLang="zh-CN"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40000"/>
              </a:lnSpc>
            </a:pPr>
            <a:r>
              <a:rPr kumimoji="1" lang="zh-CN" altLang="en-US"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实行仲裁庭制。</a:t>
            </a:r>
            <a:endParaRPr kumimoji="1" lang="zh-CN" altLang="en-US"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40000"/>
              </a:lnSpc>
            </a:pPr>
            <a:r>
              <a:rPr kumimoji="1" lang="zh-CN" altLang="en-US"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2</a:t>
            </a:r>
            <a:r>
              <a:rPr kumimoji="1" lang="zh-CN" altLang="en-US"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）开庭程序</a:t>
            </a:r>
            <a:endParaRPr kumimoji="1" lang="en-US" altLang="zh-CN"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40000"/>
              </a:lnSpc>
            </a:pPr>
            <a:r>
              <a:rPr kumimoji="1" lang="zh-CN" altLang="en-US" dirty="0">
                <a:ln w="12700">
                  <a:noFill/>
                </a:ln>
                <a:solidFill>
                  <a:srgbClr val="000000">
                    <a:alpha val="100000"/>
                  </a:srgbClr>
                </a:solidFill>
                <a:latin typeface="Source Han Sans CN Normal" panose="020B0400000000000000" charset="-122"/>
                <a:ea typeface="Source Han Sans CN Normal" panose="020B0400000000000000" charset="-122"/>
              </a:rPr>
              <a:t>（</a:t>
            </a:r>
            <a:r>
              <a:rPr kumimoji="1" lang="en-US" altLang="zh-CN" dirty="0">
                <a:ln w="12700">
                  <a:noFill/>
                </a:ln>
                <a:solidFill>
                  <a:srgbClr val="000000">
                    <a:alpha val="100000"/>
                  </a:srgbClr>
                </a:solidFill>
                <a:latin typeface="Source Han Sans CN Normal" panose="020B0400000000000000" charset="-122"/>
                <a:ea typeface="Source Han Sans CN Normal" panose="020B0400000000000000" charset="-122"/>
              </a:rPr>
              <a:t>3</a:t>
            </a:r>
            <a:r>
              <a:rPr kumimoji="1" lang="zh-CN" altLang="en-US" dirty="0">
                <a:ln w="12700">
                  <a:noFill/>
                </a:ln>
                <a:solidFill>
                  <a:srgbClr val="000000">
                    <a:alpha val="100000"/>
                  </a:srgbClr>
                </a:solidFill>
                <a:latin typeface="Source Han Sans CN Normal" panose="020B0400000000000000" charset="-122"/>
                <a:ea typeface="Source Han Sans CN Normal" panose="020B0400000000000000" charset="-122"/>
              </a:rPr>
              <a:t>）裁决</a:t>
            </a:r>
            <a:endParaRPr kumimoji="1" lang="en-US" altLang="zh-CN" dirty="0">
              <a:ln w="12700">
                <a:noFill/>
              </a:ln>
              <a:solidFill>
                <a:srgbClr val="000000">
                  <a:alpha val="100000"/>
                </a:srgbClr>
              </a:solidFill>
              <a:latin typeface="Source Han Sans CN Normal" panose="020B0400000000000000" charset="-122"/>
              <a:ea typeface="Source Han Sans CN Normal" panose="020B0400000000000000" charset="-122"/>
            </a:endParaRPr>
          </a:p>
          <a:p>
            <a:pPr algn="l">
              <a:lnSpc>
                <a:spcPct val="140000"/>
              </a:lnSpc>
            </a:pPr>
            <a:r>
              <a:rPr kumimoji="1" lang="zh-CN" altLang="en-US" dirty="0"/>
              <a:t>下列劳动争议</a:t>
            </a:r>
            <a:r>
              <a:rPr kumimoji="1" lang="en-US" altLang="zh-CN" dirty="0"/>
              <a:t>,</a:t>
            </a:r>
            <a:r>
              <a:rPr kumimoji="1" lang="zh-CN" altLang="en-US" dirty="0"/>
              <a:t>除法律另有规定外</a:t>
            </a:r>
            <a:r>
              <a:rPr kumimoji="1" lang="en-US" altLang="zh-CN" dirty="0"/>
              <a:t>,</a:t>
            </a:r>
            <a:r>
              <a:rPr kumimoji="1" lang="zh-CN" altLang="en-US" dirty="0"/>
              <a:t>仲裁裁决为终局裁决</a:t>
            </a:r>
            <a:r>
              <a:rPr kumimoji="1" lang="en-US" altLang="zh-CN" dirty="0"/>
              <a:t>,</a:t>
            </a:r>
            <a:r>
              <a:rPr kumimoji="1" lang="zh-CN" altLang="en-US" dirty="0"/>
              <a:t>裁决书自做出之日起发生法律效力：</a:t>
            </a:r>
            <a:endParaRPr kumimoji="1" lang="zh-CN" altLang="en-US" dirty="0"/>
          </a:p>
          <a:p>
            <a:pPr algn="l">
              <a:lnSpc>
                <a:spcPct val="140000"/>
              </a:lnSpc>
            </a:pPr>
            <a:r>
              <a:rPr kumimoji="1" lang="zh-CN" altLang="en-US" dirty="0"/>
              <a:t>①追索劳动报酬、工伤医疗费、经济补偿或者赔偿金</a:t>
            </a:r>
            <a:r>
              <a:rPr kumimoji="1" lang="en-US" altLang="zh-CN" dirty="0"/>
              <a:t>, </a:t>
            </a:r>
            <a:r>
              <a:rPr kumimoji="1" lang="zh-CN" altLang="en-US" dirty="0"/>
              <a:t>不超过当地月最低工资标准</a:t>
            </a:r>
            <a:r>
              <a:rPr kumimoji="1" lang="en-US" altLang="zh-CN" dirty="0"/>
              <a:t>12</a:t>
            </a:r>
            <a:r>
              <a:rPr kumimoji="1" lang="zh-CN" altLang="en-US" dirty="0"/>
              <a:t>个月金额的争议；</a:t>
            </a:r>
            <a:endParaRPr kumimoji="1" lang="zh-CN" altLang="en-US" dirty="0"/>
          </a:p>
          <a:p>
            <a:pPr algn="l">
              <a:lnSpc>
                <a:spcPct val="140000"/>
              </a:lnSpc>
            </a:pPr>
            <a:r>
              <a:rPr kumimoji="1" lang="zh-CN" altLang="en-US" dirty="0"/>
              <a:t>②因执行国家的劳动标准在工作时间、休息休假、社会保险等方面发生的争议。</a:t>
            </a:r>
            <a:endParaRPr kumimoji="1" lang="zh-CN" altLang="en-US" dirty="0"/>
          </a:p>
          <a:p>
            <a:pPr algn="l">
              <a:lnSpc>
                <a:spcPct val="140000"/>
              </a:lnSpc>
            </a:pPr>
            <a:endParaRPr kumimoji="1" lang="zh-CN" altLang="en-US" dirty="0"/>
          </a:p>
        </p:txBody>
      </p:sp>
      <p:sp>
        <p:nvSpPr>
          <p:cNvPr id="16" name="标题 1"/>
          <p:cNvSpPr txBox="1"/>
          <p:nvPr/>
        </p:nvSpPr>
        <p:spPr>
          <a:xfrm>
            <a:off x="3144105" y="2034900"/>
            <a:ext cx="6604961" cy="361999"/>
          </a:xfrm>
          <a:prstGeom prst="rect">
            <a:avLst/>
          </a:prstGeom>
          <a:noFill/>
          <a:ln>
            <a:noFill/>
          </a:ln>
        </p:spPr>
        <p:txBody>
          <a:bodyPr vert="horz" wrap="square" lIns="0" tIns="0" rIns="0" bIns="0" rtlCol="0" anchor="b"/>
          <a:lstStyle/>
          <a:p>
            <a:pPr>
              <a:lnSpc>
                <a:spcPct val="110000"/>
              </a:lnSpc>
            </a:pPr>
            <a:r>
              <a:rPr kumimoji="1" lang="zh-CN" altLang="zh-CN" sz="2000" dirty="0">
                <a:ln w="12700">
                  <a:noFill/>
                </a:ln>
                <a:solidFill>
                  <a:srgbClr val="000000">
                    <a:alpha val="100000"/>
                  </a:srgbClr>
                </a:solidFill>
                <a:latin typeface="Source Han Sans CN Bold Bold" panose="020B0800000000000000" charset="-122"/>
                <a:ea typeface="Source Han Sans CN Bold Bold" panose="020B0800000000000000" charset="-122"/>
              </a:rPr>
              <a:t>开庭和裁决</a:t>
            </a:r>
            <a:endParaRPr kumimoji="1" lang="zh-CN" altLang="en-US" sz="2000" dirty="0">
              <a:ln w="12700">
                <a:noFill/>
              </a:ln>
              <a:solidFill>
                <a:srgbClr val="000000">
                  <a:alpha val="100000"/>
                </a:srgbClr>
              </a:solidFill>
              <a:latin typeface="Source Han Sans CN Bold Bold" panose="020B0800000000000000" charset="-122"/>
              <a:ea typeface="Source Han Sans CN Bold Bold" panose="020B0800000000000000" charset="-122"/>
            </a:endParaRPr>
          </a:p>
        </p:txBody>
      </p:sp>
      <p:sp>
        <p:nvSpPr>
          <p:cNvPr id="17" name="标题 1"/>
          <p:cNvSpPr txBox="1"/>
          <p:nvPr/>
        </p:nvSpPr>
        <p:spPr>
          <a:xfrm>
            <a:off x="1236523" y="1873532"/>
            <a:ext cx="888561" cy="684737"/>
          </a:xfrm>
          <a:prstGeom prst="rect">
            <a:avLst/>
          </a:prstGeom>
          <a:noFill/>
          <a:ln>
            <a:noFill/>
          </a:ln>
        </p:spPr>
        <p:txBody>
          <a:bodyPr vert="horz" wrap="square" lIns="0" tIns="0" rIns="0" bIns="0" rtlCol="0" anchor="ctr"/>
          <a:lstStyle/>
          <a:p>
            <a:pPr algn="ctr">
              <a:lnSpc>
                <a:spcPct val="110000"/>
              </a:lnSpc>
            </a:pPr>
            <a:r>
              <a:rPr kumimoji="1" lang="en-US" altLang="zh-CN" sz="4800"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03</a:t>
            </a:r>
            <a:endParaRPr kumimoji="1" lang="zh-CN" altLang="en-US" dirty="0"/>
          </a:p>
        </p:txBody>
      </p:sp>
      <p:sp>
        <p:nvSpPr>
          <p:cNvPr id="18"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19" name="标题 1"/>
          <p:cNvSpPr txBox="1"/>
          <p:nvPr/>
        </p:nvSpPr>
        <p:spPr>
          <a:xfrm>
            <a:off x="852055" y="897095"/>
            <a:ext cx="7835678" cy="232315"/>
          </a:xfrm>
          <a:prstGeom prst="rect">
            <a:avLst/>
          </a:prstGeom>
          <a:noFill/>
          <a:ln cap="sq">
            <a:noFill/>
          </a:ln>
        </p:spPr>
        <p:txBody>
          <a:bodyPr vert="horz" wrap="square" lIns="0" tIns="0" rIns="0" bIns="0" rtlCol="0" anchor="ctr"/>
          <a:lstStyle/>
          <a:p>
            <a:pPr algn="l">
              <a:lnSpc>
                <a:spcPct val="150000"/>
              </a:lnSpc>
            </a:pPr>
            <a:r>
              <a:rPr kumimoji="1" lang="zh-CN" altLang="en-US" sz="28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（二）</a:t>
            </a:r>
            <a:r>
              <a:rPr kumimoji="1" lang="en-US" altLang="zh-CN" sz="28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劳动调解</a:t>
            </a:r>
            <a:endParaRPr kumimoji="1" lang="zh-CN" altLang="en-US" sz="2800" dirty="0"/>
          </a:p>
        </p:txBody>
      </p:sp>
      <p:sp>
        <p:nvSpPr>
          <p:cNvPr id="20"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21" name="标题 1"/>
          <p:cNvSpPr txBox="1"/>
          <p:nvPr/>
        </p:nvSpPr>
        <p:spPr>
          <a:xfrm>
            <a:off x="838199" y="116924"/>
            <a:ext cx="7752551" cy="551809"/>
          </a:xfrm>
          <a:prstGeom prst="rect">
            <a:avLst/>
          </a:prstGeom>
          <a:noFill/>
          <a:ln cap="sq">
            <a:noFill/>
          </a:ln>
        </p:spPr>
        <p:txBody>
          <a:bodyPr vert="horz" wrap="square" lIns="0" tIns="0" rIns="0" bIns="0" rtlCol="0" anchor="ctr"/>
          <a:lstStyle/>
          <a:p>
            <a:pPr algn="l">
              <a:lnSpc>
                <a:spcPct val="150000"/>
              </a:lnSpc>
            </a:pP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六、</a:t>
            </a:r>
            <a:r>
              <a:rPr kumimoji="1" lang="en-US" altLang="zh-CN" sz="32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劳动争议</a:t>
            </a: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的</a:t>
            </a:r>
            <a:r>
              <a:rPr kumimoji="1" lang="en-US" altLang="zh-CN" sz="32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解决</a:t>
            </a:r>
            <a:endParaRPr kumimoji="1"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flipH="1">
            <a:off x="838199" y="2239696"/>
            <a:ext cx="10030690" cy="3945613"/>
          </a:xfrm>
          <a:prstGeom prst="roundRect">
            <a:avLst>
              <a:gd name="adj" fmla="val 9620"/>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flipH="1">
            <a:off x="8904275" y="1363347"/>
            <a:ext cx="1907582" cy="1028700"/>
          </a:xfrm>
          <a:custGeom>
            <a:avLst/>
            <a:gdLst>
              <a:gd name="connsiteX0" fmla="*/ 98961 w 2564026"/>
              <a:gd name="connsiteY0" fmla="*/ 0 h 1382700"/>
              <a:gd name="connsiteX1" fmla="*/ 1668879 w 2564026"/>
              <a:gd name="connsiteY1" fmla="*/ 0 h 1382700"/>
              <a:gd name="connsiteX2" fmla="*/ 1690872 w 2564026"/>
              <a:gd name="connsiteY2" fmla="*/ 4440 h 1382700"/>
              <a:gd name="connsiteX3" fmla="*/ 1711613 w 2564026"/>
              <a:gd name="connsiteY3" fmla="*/ 2994 h 1382700"/>
              <a:gd name="connsiteX4" fmla="*/ 1748861 w 2564026"/>
              <a:gd name="connsiteY4" fmla="*/ 15519 h 1382700"/>
              <a:gd name="connsiteX5" fmla="*/ 2514529 w 2564026"/>
              <a:gd name="connsiteY5" fmla="*/ 457578 h 1382700"/>
              <a:gd name="connsiteX6" fmla="*/ 2550752 w 2564026"/>
              <a:gd name="connsiteY6" fmla="*/ 592762 h 1382700"/>
              <a:gd name="connsiteX7" fmla="*/ 2135363 w 2564026"/>
              <a:gd name="connsiteY7" fmla="*/ 1312237 h 1382700"/>
              <a:gd name="connsiteX8" fmla="*/ 2123557 w 2564026"/>
              <a:gd name="connsiteY8" fmla="*/ 1325621 h 1382700"/>
              <a:gd name="connsiteX9" fmla="*/ 2104615 w 2564026"/>
              <a:gd name="connsiteY9" fmla="*/ 1353715 h 1382700"/>
              <a:gd name="connsiteX10" fmla="*/ 2034639 w 2564026"/>
              <a:gd name="connsiteY10" fmla="*/ 1382700 h 1382700"/>
              <a:gd name="connsiteX11" fmla="*/ 98961 w 2564026"/>
              <a:gd name="connsiteY11" fmla="*/ 1382700 h 1382700"/>
              <a:gd name="connsiteX12" fmla="*/ 0 w 2564026"/>
              <a:gd name="connsiteY12" fmla="*/ 1283739 h 1382700"/>
              <a:gd name="connsiteX13" fmla="*/ 0 w 2564026"/>
              <a:gd name="connsiteY13" fmla="*/ 929739 h 1382700"/>
              <a:gd name="connsiteX14" fmla="*/ 0 w 2564026"/>
              <a:gd name="connsiteY14" fmla="*/ 452961 h 1382700"/>
              <a:gd name="connsiteX15" fmla="*/ 0 w 2564026"/>
              <a:gd name="connsiteY15" fmla="*/ 98961 h 1382700"/>
              <a:gd name="connsiteX16" fmla="*/ 98961 w 2564026"/>
              <a:gd name="connsiteY16" fmla="*/ 0 h 1382700"/>
            </a:gdLst>
            <a:ahLst/>
            <a:cxnLst/>
            <a:rect l="l" t="t" r="r" b="b"/>
            <a:pathLst>
              <a:path w="2564026" h="1382700">
                <a:moveTo>
                  <a:pt x="98961" y="0"/>
                </a:moveTo>
                <a:lnTo>
                  <a:pt x="1668879" y="0"/>
                </a:lnTo>
                <a:lnTo>
                  <a:pt x="1690872" y="4440"/>
                </a:lnTo>
                <a:lnTo>
                  <a:pt x="1711613" y="2994"/>
                </a:lnTo>
                <a:cubicBezTo>
                  <a:pt x="1724370" y="4577"/>
                  <a:pt x="1737028" y="8687"/>
                  <a:pt x="1748861" y="15519"/>
                </a:cubicBezTo>
                <a:lnTo>
                  <a:pt x="2514529" y="457578"/>
                </a:lnTo>
                <a:cubicBezTo>
                  <a:pt x="2561862" y="484906"/>
                  <a:pt x="2578079" y="545429"/>
                  <a:pt x="2550752" y="592762"/>
                </a:cubicBezTo>
                <a:lnTo>
                  <a:pt x="2135363" y="1312237"/>
                </a:lnTo>
                <a:lnTo>
                  <a:pt x="2123557" y="1325621"/>
                </a:lnTo>
                <a:lnTo>
                  <a:pt x="2104615" y="1353715"/>
                </a:lnTo>
                <a:cubicBezTo>
                  <a:pt x="2086707" y="1371624"/>
                  <a:pt x="2061967" y="1382700"/>
                  <a:pt x="2034639" y="1382700"/>
                </a:cubicBezTo>
                <a:lnTo>
                  <a:pt x="98961" y="1382700"/>
                </a:lnTo>
                <a:cubicBezTo>
                  <a:pt x="44306" y="1382700"/>
                  <a:pt x="0" y="1338394"/>
                  <a:pt x="0" y="1283739"/>
                </a:cubicBezTo>
                <a:lnTo>
                  <a:pt x="0" y="929739"/>
                </a:lnTo>
                <a:lnTo>
                  <a:pt x="0" y="452961"/>
                </a:lnTo>
                <a:lnTo>
                  <a:pt x="0" y="98961"/>
                </a:lnTo>
                <a:cubicBezTo>
                  <a:pt x="0" y="44306"/>
                  <a:pt x="44306" y="0"/>
                  <a:pt x="98961" y="0"/>
                </a:cubicBezTo>
                <a:close/>
              </a:path>
            </a:pathLst>
          </a:cu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a:off x="1276236" y="2247982"/>
            <a:ext cx="8707583" cy="703727"/>
          </a:xfrm>
          <a:prstGeom prst="rect">
            <a:avLst/>
          </a:prstGeom>
          <a:noFill/>
          <a:ln>
            <a:noFill/>
          </a:ln>
        </p:spPr>
        <p:txBody>
          <a:bodyPr vert="horz" wrap="square" lIns="0" tIns="0" rIns="0" bIns="0" rtlCol="0" anchor="t"/>
          <a:lstStyle/>
          <a:p>
            <a:pPr algn="l">
              <a:lnSpc>
                <a:spcPct val="140000"/>
              </a:lnSpc>
            </a:pPr>
            <a:r>
              <a:rPr kumimoji="1" lang="zh-CN" altLang="en-US" dirty="0"/>
              <a:t>（</a:t>
            </a:r>
            <a:r>
              <a:rPr kumimoji="1" lang="en-US" altLang="zh-CN" dirty="0"/>
              <a:t>1</a:t>
            </a:r>
            <a:r>
              <a:rPr kumimoji="1" lang="zh-CN" altLang="en-US" dirty="0"/>
              <a:t>）先予执行</a:t>
            </a:r>
            <a:endParaRPr kumimoji="1" lang="en-US" altLang="zh-CN" dirty="0"/>
          </a:p>
          <a:p>
            <a:pPr algn="l">
              <a:lnSpc>
                <a:spcPct val="140000"/>
              </a:lnSpc>
            </a:pPr>
            <a:r>
              <a:rPr kumimoji="1" lang="zh-CN" altLang="en-US" dirty="0"/>
              <a:t>仲裁庭对追索</a:t>
            </a:r>
            <a:r>
              <a:rPr kumimoji="1" lang="zh-CN" altLang="en-US" dirty="0">
                <a:solidFill>
                  <a:srgbClr val="FF0000"/>
                </a:solidFill>
              </a:rPr>
              <a:t>劳动报酬、工伤医疗费、经济补偿</a:t>
            </a:r>
            <a:r>
              <a:rPr kumimoji="1" lang="zh-CN" altLang="en-US" dirty="0"/>
              <a:t>或者</a:t>
            </a:r>
            <a:r>
              <a:rPr kumimoji="1" lang="zh-CN" altLang="en-US" dirty="0">
                <a:solidFill>
                  <a:srgbClr val="FF0000"/>
                </a:solidFill>
              </a:rPr>
              <a:t>赔偿金</a:t>
            </a:r>
            <a:r>
              <a:rPr kumimoji="1" lang="zh-CN" altLang="en-US" dirty="0"/>
              <a:t>的案件</a:t>
            </a:r>
            <a:r>
              <a:rPr kumimoji="1" lang="en-US" altLang="zh-CN" dirty="0"/>
              <a:t>,</a:t>
            </a:r>
            <a:r>
              <a:rPr kumimoji="1" lang="zh-CN" altLang="en-US" dirty="0"/>
              <a:t>根据当事人的申请</a:t>
            </a:r>
            <a:r>
              <a:rPr kumimoji="1" lang="en-US" altLang="zh-CN" dirty="0"/>
              <a:t>,</a:t>
            </a:r>
            <a:r>
              <a:rPr kumimoji="1" lang="zh-CN" altLang="en-US" dirty="0"/>
              <a:t>可以裁决先予执行</a:t>
            </a:r>
            <a:r>
              <a:rPr kumimoji="1" lang="en-US" altLang="zh-CN" dirty="0"/>
              <a:t>,</a:t>
            </a:r>
            <a:r>
              <a:rPr kumimoji="1" lang="zh-CN" altLang="en-US" dirty="0"/>
              <a:t>移送人民法院执行。</a:t>
            </a:r>
            <a:endParaRPr kumimoji="1" lang="zh-CN" altLang="en-US" dirty="0"/>
          </a:p>
          <a:p>
            <a:pPr algn="l">
              <a:lnSpc>
                <a:spcPct val="140000"/>
              </a:lnSpc>
            </a:pPr>
            <a:r>
              <a:rPr kumimoji="1" lang="zh-CN" altLang="en-US" dirty="0"/>
              <a:t>仲裁庭裁决先予执行的</a:t>
            </a:r>
            <a:r>
              <a:rPr kumimoji="1" lang="en-US" altLang="zh-CN" dirty="0"/>
              <a:t>,</a:t>
            </a:r>
            <a:r>
              <a:rPr kumimoji="1" lang="zh-CN" altLang="en-US" dirty="0"/>
              <a:t>应当符合下列条件</a:t>
            </a:r>
            <a:r>
              <a:rPr kumimoji="1" lang="en-US" altLang="zh-CN" dirty="0"/>
              <a:t>:</a:t>
            </a:r>
            <a:endParaRPr kumimoji="1" lang="en-US" altLang="zh-CN" dirty="0"/>
          </a:p>
          <a:p>
            <a:pPr algn="l">
              <a:lnSpc>
                <a:spcPct val="140000"/>
              </a:lnSpc>
            </a:pPr>
            <a:r>
              <a:rPr kumimoji="1" lang="en-US" altLang="zh-CN" dirty="0"/>
              <a:t>①</a:t>
            </a:r>
            <a:r>
              <a:rPr kumimoji="1" lang="zh-CN" altLang="en-US" dirty="0"/>
              <a:t>当事人之间权利义务关系明确的。</a:t>
            </a:r>
            <a:endParaRPr kumimoji="1" lang="zh-CN" altLang="en-US" dirty="0"/>
          </a:p>
          <a:p>
            <a:pPr algn="l">
              <a:lnSpc>
                <a:spcPct val="140000"/>
              </a:lnSpc>
            </a:pPr>
            <a:r>
              <a:rPr kumimoji="1" lang="zh-CN" altLang="en-US" dirty="0"/>
              <a:t>②不先予执行将严重影响申请人的生活的。</a:t>
            </a:r>
            <a:endParaRPr kumimoji="1" lang="zh-CN" altLang="en-US" dirty="0"/>
          </a:p>
          <a:p>
            <a:pPr algn="l">
              <a:lnSpc>
                <a:spcPct val="140000"/>
              </a:lnSpc>
            </a:pPr>
            <a:r>
              <a:rPr kumimoji="1" lang="zh-CN" altLang="en-US" dirty="0"/>
              <a:t>劳动者申请先予执行的，可以不提供担保。 </a:t>
            </a:r>
            <a:endParaRPr kumimoji="1" lang="zh-CN" altLang="en-US" dirty="0"/>
          </a:p>
          <a:p>
            <a:pPr algn="l">
              <a:lnSpc>
                <a:spcPct val="140000"/>
              </a:lnSpc>
            </a:pPr>
            <a:r>
              <a:rPr kumimoji="1" lang="zh-CN" altLang="en-US" dirty="0"/>
              <a:t>（</a:t>
            </a:r>
            <a:r>
              <a:rPr kumimoji="1" lang="en-US" altLang="zh-CN" dirty="0"/>
              <a:t>2</a:t>
            </a:r>
            <a:r>
              <a:rPr kumimoji="1" lang="zh-CN" altLang="en-US" dirty="0"/>
              <a:t>）按期履行</a:t>
            </a:r>
            <a:endParaRPr kumimoji="1" lang="zh-CN" altLang="en-US" dirty="0"/>
          </a:p>
        </p:txBody>
      </p:sp>
      <p:sp>
        <p:nvSpPr>
          <p:cNvPr id="11" name="标题 1"/>
          <p:cNvSpPr txBox="1"/>
          <p:nvPr/>
        </p:nvSpPr>
        <p:spPr>
          <a:xfrm>
            <a:off x="1380143" y="1742534"/>
            <a:ext cx="6362077" cy="361999"/>
          </a:xfrm>
          <a:prstGeom prst="rect">
            <a:avLst/>
          </a:prstGeom>
          <a:noFill/>
          <a:ln>
            <a:noFill/>
          </a:ln>
        </p:spPr>
        <p:txBody>
          <a:bodyPr vert="horz" wrap="square" lIns="0" tIns="0" rIns="0" bIns="0" rtlCol="0" anchor="b"/>
          <a:lstStyle/>
          <a:p>
            <a:pPr algn="l">
              <a:lnSpc>
                <a:spcPct val="110000"/>
              </a:lnSpc>
            </a:pPr>
            <a:r>
              <a:rPr kumimoji="1" lang="zh-CN" altLang="en-US" sz="2000" dirty="0">
                <a:ln w="12700">
                  <a:noFill/>
                </a:ln>
                <a:solidFill>
                  <a:srgbClr val="000000">
                    <a:alpha val="100000"/>
                  </a:srgbClr>
                </a:solidFill>
                <a:latin typeface="Source Han Sans CN Bold Bold" panose="020B0800000000000000" charset="-122"/>
                <a:ea typeface="Source Han Sans CN Bold Bold" panose="020B0800000000000000" charset="-122"/>
              </a:rPr>
              <a:t>执行</a:t>
            </a:r>
            <a:endParaRPr kumimoji="1" lang="zh-CN" altLang="en-US" sz="2000" dirty="0"/>
          </a:p>
        </p:txBody>
      </p:sp>
      <p:sp>
        <p:nvSpPr>
          <p:cNvPr id="12" name="标题 1"/>
          <p:cNvSpPr txBox="1"/>
          <p:nvPr/>
        </p:nvSpPr>
        <p:spPr>
          <a:xfrm>
            <a:off x="9476131" y="1524666"/>
            <a:ext cx="888561" cy="684737"/>
          </a:xfrm>
          <a:prstGeom prst="rect">
            <a:avLst/>
          </a:prstGeom>
          <a:noFill/>
          <a:ln>
            <a:noFill/>
          </a:ln>
        </p:spPr>
        <p:txBody>
          <a:bodyPr vert="horz" wrap="square" lIns="0" tIns="0" rIns="0" bIns="0" rtlCol="0" anchor="ctr"/>
          <a:lstStyle/>
          <a:p>
            <a:pPr algn="ctr">
              <a:lnSpc>
                <a:spcPct val="110000"/>
              </a:lnSpc>
            </a:pPr>
            <a:r>
              <a:rPr kumimoji="1" lang="en-US" altLang="zh-CN" sz="4800"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04</a:t>
            </a:r>
            <a:endParaRPr kumimoji="1" lang="zh-CN" altLang="en-US" dirty="0"/>
          </a:p>
        </p:txBody>
      </p:sp>
      <p:sp>
        <p:nvSpPr>
          <p:cNvPr id="18"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19" name="标题 1"/>
          <p:cNvSpPr txBox="1"/>
          <p:nvPr/>
        </p:nvSpPr>
        <p:spPr>
          <a:xfrm>
            <a:off x="824343" y="1129409"/>
            <a:ext cx="7835678" cy="232315"/>
          </a:xfrm>
          <a:prstGeom prst="rect">
            <a:avLst/>
          </a:prstGeom>
          <a:noFill/>
          <a:ln cap="sq">
            <a:noFill/>
          </a:ln>
        </p:spPr>
        <p:txBody>
          <a:bodyPr vert="horz" wrap="square" lIns="0" tIns="0" rIns="0" bIns="0" rtlCol="0" anchor="ctr"/>
          <a:lstStyle/>
          <a:p>
            <a:pPr algn="l">
              <a:lnSpc>
                <a:spcPct val="150000"/>
              </a:lnSpc>
            </a:pPr>
            <a:r>
              <a:rPr kumimoji="1" lang="zh-CN" altLang="en-US" sz="28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（三）</a:t>
            </a:r>
            <a:r>
              <a:rPr kumimoji="1" lang="en-US" altLang="zh-CN" sz="28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a:t>
            </a:r>
            <a:r>
              <a:rPr kumimoji="1" lang="zh-CN" altLang="en-US" sz="28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仲裁</a:t>
            </a:r>
            <a:endParaRPr kumimoji="1" lang="zh-CN" altLang="en-US" sz="2800" dirty="0"/>
          </a:p>
        </p:txBody>
      </p:sp>
      <p:sp>
        <p:nvSpPr>
          <p:cNvPr id="20"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21" name="标题 1"/>
          <p:cNvSpPr txBox="1"/>
          <p:nvPr/>
        </p:nvSpPr>
        <p:spPr>
          <a:xfrm>
            <a:off x="838199" y="116924"/>
            <a:ext cx="7752551" cy="551809"/>
          </a:xfrm>
          <a:prstGeom prst="rect">
            <a:avLst/>
          </a:prstGeom>
          <a:noFill/>
          <a:ln cap="sq">
            <a:noFill/>
          </a:ln>
        </p:spPr>
        <p:txBody>
          <a:bodyPr vert="horz" wrap="square" lIns="0" tIns="0" rIns="0" bIns="0" rtlCol="0" anchor="ctr"/>
          <a:lstStyle/>
          <a:p>
            <a:pPr algn="l">
              <a:lnSpc>
                <a:spcPct val="150000"/>
              </a:lnSpc>
            </a:pP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六、</a:t>
            </a:r>
            <a:r>
              <a:rPr kumimoji="1" lang="en-US" altLang="zh-CN" sz="32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劳动争议</a:t>
            </a: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的</a:t>
            </a:r>
            <a:r>
              <a:rPr kumimoji="1" lang="en-US" altLang="zh-CN" sz="32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解决</a:t>
            </a:r>
            <a:endParaRPr kumimoji="1" lang="zh-CN" alt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4147457" y="4915807"/>
            <a:ext cx="3884386" cy="3884386"/>
          </a:xfrm>
          <a:prstGeom prst="donut">
            <a:avLst>
              <a:gd name="adj" fmla="val 18765"/>
            </a:avLst>
          </a:prstGeom>
          <a:solidFill>
            <a:schemeClr val="accent1">
              <a:lumMod val="20000"/>
              <a:lumOff val="80000"/>
              <a:alpha val="20000"/>
            </a:schemeClr>
          </a:solidFill>
          <a:ln w="12700" cap="sq">
            <a:solidFill>
              <a:schemeClr val="accent1">
                <a:lumMod val="20000"/>
                <a:lumOff val="80000"/>
                <a:alpha val="100000"/>
              </a:schemeClr>
            </a:solid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1101979" y="2256769"/>
            <a:ext cx="4759024" cy="4282576"/>
          </a:xfrm>
          <a:prstGeom prst="roundRect">
            <a:avLst>
              <a:gd name="adj" fmla="val 5292"/>
            </a:avLst>
          </a:prstGeom>
          <a:gradFill>
            <a:gsLst>
              <a:gs pos="0">
                <a:schemeClr val="bg1"/>
              </a:gs>
              <a:gs pos="95000">
                <a:schemeClr val="accent1">
                  <a:lumMod val="60000"/>
                  <a:lumOff val="40000"/>
                  <a:alpha val="5000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1076223" y="1618358"/>
            <a:ext cx="4759024" cy="638412"/>
          </a:xfrm>
          <a:prstGeom prst="roundRect">
            <a:avLst>
              <a:gd name="adj" fmla="val 6789"/>
            </a:avLst>
          </a:prstGeom>
          <a:gradFill>
            <a:gsLst>
              <a:gs pos="0">
                <a:schemeClr val="accent1"/>
              </a:gs>
              <a:gs pos="95000">
                <a:schemeClr val="accent1"/>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a:off x="2860678" y="5797891"/>
            <a:ext cx="1003634" cy="1003634"/>
          </a:xfrm>
          <a:prstGeom prst="ellipse">
            <a:avLst/>
          </a:prstGeom>
          <a:solidFill>
            <a:schemeClr val="bg1"/>
          </a:solidFill>
          <a:ln w="12700" cap="sq">
            <a:noFill/>
            <a:miter/>
          </a:ln>
          <a:effectLst>
            <a:outerShdw blurRad="127000" dist="50800" dir="2700000" algn="tl" rotWithShape="0">
              <a:schemeClr val="accent1">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a:off x="3105985" y="6026326"/>
            <a:ext cx="513019" cy="513019"/>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chemeClr val="accent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8" name="标题 1"/>
          <p:cNvSpPr txBox="1"/>
          <p:nvPr/>
        </p:nvSpPr>
        <p:spPr>
          <a:xfrm>
            <a:off x="1330939" y="2341035"/>
            <a:ext cx="3974482" cy="2359618"/>
          </a:xfrm>
          <a:prstGeom prst="rect">
            <a:avLst/>
          </a:prstGeom>
          <a:noFill/>
          <a:ln>
            <a:noFill/>
          </a:ln>
        </p:spPr>
        <p:txBody>
          <a:bodyPr vert="horz" wrap="square" lIns="0" tIns="0" rIns="0" bIns="0" rtlCol="0" anchor="t"/>
          <a:lstStyle/>
          <a:p>
            <a:pPr>
              <a:lnSpc>
                <a:spcPct val="150000"/>
              </a:lnSpc>
            </a:pPr>
            <a:r>
              <a:rPr lang="zh-CN" altLang="zh-CN" dirty="0"/>
              <a:t>指劳动争议当事人不服</a:t>
            </a:r>
            <a:r>
              <a:rPr lang="en-US" altLang="zh-CN" dirty="0"/>
              <a:t>‌</a:t>
            </a:r>
            <a:r>
              <a:rPr lang="zh-CN" altLang="zh-CN" dirty="0"/>
              <a:t>劳动争议仲裁委员会的裁决，在规定的期限内向</a:t>
            </a:r>
            <a:r>
              <a:rPr lang="en-US" altLang="zh-CN" dirty="0"/>
              <a:t>‌</a:t>
            </a:r>
            <a:r>
              <a:rPr lang="zh-CN" altLang="zh-CN" dirty="0"/>
              <a:t>人民法院起诉，人民法院依法受理后，依法对劳动争议案件进行审理的活动。</a:t>
            </a:r>
            <a:endParaRPr lang="en-US" altLang="zh-CN" dirty="0"/>
          </a:p>
          <a:p>
            <a:pPr>
              <a:lnSpc>
                <a:spcPct val="150000"/>
              </a:lnSpc>
            </a:pPr>
            <a:r>
              <a:rPr lang="zh-CN" altLang="en-US" dirty="0"/>
              <a:t>是</a:t>
            </a:r>
            <a:r>
              <a:rPr lang="zh-CN" altLang="zh-CN" dirty="0"/>
              <a:t>解决劳动争议的最终程序</a:t>
            </a:r>
            <a:r>
              <a:rPr lang="zh-CN" altLang="en-US" dirty="0"/>
              <a:t>。</a:t>
            </a:r>
            <a:endParaRPr lang="zh-CN" altLang="zh-CN" dirty="0"/>
          </a:p>
        </p:txBody>
      </p:sp>
      <p:sp>
        <p:nvSpPr>
          <p:cNvPr id="9" name="标题 1"/>
          <p:cNvSpPr txBox="1"/>
          <p:nvPr/>
        </p:nvSpPr>
        <p:spPr>
          <a:xfrm>
            <a:off x="1330939" y="1542361"/>
            <a:ext cx="3897313" cy="673154"/>
          </a:xfrm>
          <a:prstGeom prst="rect">
            <a:avLst/>
          </a:prstGeom>
          <a:noFill/>
          <a:ln>
            <a:noFill/>
          </a:ln>
        </p:spPr>
        <p:txBody>
          <a:bodyPr vert="horz" wrap="square" lIns="0" tIns="0" rIns="0" bIns="0" rtlCol="0" anchor="ctr"/>
          <a:lstStyle/>
          <a:p>
            <a:pPr algn="ctr">
              <a:lnSpc>
                <a:spcPct val="130000"/>
              </a:lnSpc>
            </a:pPr>
            <a:r>
              <a:rPr kumimoji="1" lang="zh-CN" altLang="en-US" sz="2000" dirty="0">
                <a:ln w="12700">
                  <a:noFill/>
                </a:ln>
                <a:solidFill>
                  <a:srgbClr val="FFFFFF">
                    <a:alpha val="100000"/>
                  </a:srgbClr>
                </a:solidFill>
                <a:latin typeface="Source Han Sans CN Bold Bold" panose="020B0800000000000000" charset="-122"/>
                <a:ea typeface="Source Han Sans CN Bold Bold" panose="020B0800000000000000" charset="-122"/>
              </a:rPr>
              <a:t>定义</a:t>
            </a:r>
            <a:endParaRPr kumimoji="1" lang="zh-CN" altLang="en-US" sz="2000" dirty="0"/>
          </a:p>
        </p:txBody>
      </p:sp>
      <p:sp>
        <p:nvSpPr>
          <p:cNvPr id="10" name="标题 1"/>
          <p:cNvSpPr txBox="1"/>
          <p:nvPr/>
        </p:nvSpPr>
        <p:spPr>
          <a:xfrm>
            <a:off x="6089963" y="2202047"/>
            <a:ext cx="5908074" cy="4428270"/>
          </a:xfrm>
          <a:prstGeom prst="roundRect">
            <a:avLst>
              <a:gd name="adj" fmla="val 5292"/>
            </a:avLst>
          </a:prstGeom>
          <a:gradFill>
            <a:gsLst>
              <a:gs pos="0">
                <a:schemeClr val="bg1"/>
              </a:gs>
              <a:gs pos="95000">
                <a:schemeClr val="accent1">
                  <a:lumMod val="60000"/>
                  <a:lumOff val="40000"/>
                  <a:alpha val="5000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a:off x="6089963" y="1579799"/>
            <a:ext cx="5908073" cy="622248"/>
          </a:xfrm>
          <a:prstGeom prst="roundRect">
            <a:avLst>
              <a:gd name="adj" fmla="val 6789"/>
            </a:avLst>
          </a:prstGeom>
          <a:gradFill>
            <a:gsLst>
              <a:gs pos="0">
                <a:schemeClr val="accent1"/>
              </a:gs>
              <a:gs pos="95000">
                <a:schemeClr val="accent1"/>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a:off x="8589582" y="5905680"/>
            <a:ext cx="1003634" cy="1003634"/>
          </a:xfrm>
          <a:prstGeom prst="ellipse">
            <a:avLst/>
          </a:prstGeom>
          <a:solidFill>
            <a:schemeClr val="bg1"/>
          </a:solidFill>
          <a:ln w="12700" cap="sq">
            <a:noFill/>
            <a:miter/>
          </a:ln>
          <a:effectLst>
            <a:outerShdw blurRad="127000" dist="50800" dir="2700000" algn="tl" rotWithShape="0">
              <a:schemeClr val="accent1">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6141472" y="2302943"/>
            <a:ext cx="5805054" cy="4282576"/>
          </a:xfrm>
          <a:prstGeom prst="rect">
            <a:avLst/>
          </a:prstGeom>
          <a:noFill/>
          <a:ln>
            <a:noFill/>
          </a:ln>
        </p:spPr>
        <p:txBody>
          <a:bodyPr vert="horz" wrap="square" lIns="0" tIns="0" rIns="0" bIns="0" rtlCol="0" anchor="t"/>
          <a:lstStyle/>
          <a:p>
            <a:pPr>
              <a:lnSpc>
                <a:spcPct val="150000"/>
              </a:lnSpc>
            </a:pPr>
            <a:r>
              <a:rPr kumimoji="1" lang="zh-CN" altLang="en-US"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1</a:t>
            </a:r>
            <a:r>
              <a:rPr kumimoji="1" lang="zh-CN" altLang="en-US"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）对劳动争议仲裁委员会不予受理或者逾期未做出决定的，申请人可以就该劳动争议事项向人民法院提起诉讼。</a:t>
            </a:r>
            <a:endParaRPr kumimoji="1" lang="zh-CN" altLang="en-US"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zh-CN" altLang="en-US"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2</a:t>
            </a:r>
            <a:r>
              <a:rPr kumimoji="1" lang="zh-CN" altLang="en-US"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）劳动者对劳动争议的终局裁决不服的，可以自收到仲裁裁决书之日起</a:t>
            </a:r>
            <a:r>
              <a:rPr kumimoji="1" lang="en-US" altLang="zh-CN"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15</a:t>
            </a:r>
            <a:r>
              <a:rPr kumimoji="1" lang="zh-CN" altLang="en-US"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日内向人民法院提起诉讼。</a:t>
            </a:r>
            <a:endParaRPr kumimoji="1" lang="zh-CN" altLang="en-US"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zh-CN" altLang="en-US"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3</a:t>
            </a:r>
            <a:r>
              <a:rPr kumimoji="1" lang="zh-CN" altLang="en-US"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）当事人对终局裁决情形之外的其他劳动争议案件的仲裁裁决不服的，可以自收到仲裁裁决书之日起</a:t>
            </a:r>
            <a:r>
              <a:rPr kumimoji="1" lang="en-US" altLang="zh-CN"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15</a:t>
            </a:r>
            <a:r>
              <a:rPr kumimoji="1" lang="zh-CN" altLang="en-US"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日内提起诉讼。</a:t>
            </a:r>
            <a:endParaRPr kumimoji="1" lang="zh-CN" altLang="en-US"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zh-CN" altLang="en-US"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4</a:t>
            </a:r>
            <a:r>
              <a:rPr kumimoji="1" lang="zh-CN" altLang="en-US"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）终局裁决被人民法院裁定撤销的，当事人可以自收到裁决书之日起</a:t>
            </a:r>
            <a:r>
              <a:rPr kumimoji="1" lang="en-US" altLang="zh-CN"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15</a:t>
            </a:r>
            <a:r>
              <a:rPr kumimoji="1" lang="zh-CN" altLang="en-US"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日内就该劳动争议事项向人民法院提起诉讼。</a:t>
            </a:r>
            <a:endParaRPr kumimoji="1" lang="zh-CN" altLang="en-US"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endParaRPr kumimoji="1" lang="zh-CN" altLang="en-US" dirty="0"/>
          </a:p>
        </p:txBody>
      </p:sp>
      <p:sp>
        <p:nvSpPr>
          <p:cNvPr id="14" name="标题 1"/>
          <p:cNvSpPr txBox="1"/>
          <p:nvPr/>
        </p:nvSpPr>
        <p:spPr>
          <a:xfrm>
            <a:off x="6868260" y="1542361"/>
            <a:ext cx="3897313" cy="673154"/>
          </a:xfrm>
          <a:prstGeom prst="rect">
            <a:avLst/>
          </a:prstGeom>
          <a:noFill/>
          <a:ln>
            <a:noFill/>
          </a:ln>
        </p:spPr>
        <p:txBody>
          <a:bodyPr vert="horz" wrap="square" lIns="0" tIns="0" rIns="0" bIns="0" rtlCol="0" anchor="ctr"/>
          <a:lstStyle/>
          <a:p>
            <a:pPr algn="ctr">
              <a:lnSpc>
                <a:spcPct val="130000"/>
              </a:lnSpc>
            </a:pPr>
            <a:r>
              <a:rPr kumimoji="1" lang="zh-CN" altLang="en-US" sz="2000" dirty="0">
                <a:ln w="12700">
                  <a:noFill/>
                </a:ln>
                <a:solidFill>
                  <a:srgbClr val="FFFFFF">
                    <a:alpha val="100000"/>
                  </a:srgbClr>
                </a:solidFill>
                <a:latin typeface="Source Han Sans CN Bold Bold" panose="020B0800000000000000" charset="-122"/>
                <a:ea typeface="Source Han Sans CN Bold Bold" panose="020B0800000000000000" charset="-122"/>
              </a:rPr>
              <a:t>申请范围</a:t>
            </a:r>
            <a:endParaRPr kumimoji="1" lang="zh-CN" altLang="en-US" sz="2000" dirty="0"/>
          </a:p>
        </p:txBody>
      </p:sp>
      <p:sp>
        <p:nvSpPr>
          <p:cNvPr id="15" name="标题 1"/>
          <p:cNvSpPr txBox="1"/>
          <p:nvPr/>
        </p:nvSpPr>
        <p:spPr>
          <a:xfrm flipH="1" flipV="1">
            <a:off x="8854643" y="6172020"/>
            <a:ext cx="530123" cy="513020"/>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chemeClr val="accent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6" name="标题 1"/>
          <p:cNvSpPr txBox="1"/>
          <p:nvPr/>
        </p:nvSpPr>
        <p:spPr>
          <a:xfrm>
            <a:off x="11505779" y="2928438"/>
            <a:ext cx="1372441" cy="1372441"/>
          </a:xfrm>
          <a:prstGeom prst="donut">
            <a:avLst>
              <a:gd name="adj" fmla="val 18765"/>
            </a:avLst>
          </a:prstGeom>
          <a:solidFill>
            <a:schemeClr val="accent1">
              <a:lumMod val="20000"/>
              <a:lumOff val="80000"/>
              <a:alpha val="20000"/>
            </a:schemeClr>
          </a:solidFill>
          <a:ln w="12700" cap="sq">
            <a:solidFill>
              <a:schemeClr val="accent1">
                <a:lumMod val="20000"/>
                <a:lumOff val="80000"/>
              </a:schemeClr>
            </a:solidFill>
            <a:miter/>
          </a:ln>
        </p:spPr>
        <p:txBody>
          <a:bodyPr vert="horz" wrap="square" lIns="91440" tIns="45720" rIns="91440" bIns="45720" rtlCol="0" anchor="ctr"/>
          <a:lstStyle/>
          <a:p>
            <a:pPr algn="ctr">
              <a:lnSpc>
                <a:spcPct val="110000"/>
              </a:lnSpc>
            </a:pPr>
            <a:endParaRPr kumimoji="1" lang="zh-CN" altLang="en-US"/>
          </a:p>
        </p:txBody>
      </p:sp>
      <p:sp>
        <p:nvSpPr>
          <p:cNvPr id="17"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a:off x="809424" y="875643"/>
            <a:ext cx="7780158" cy="432000"/>
          </a:xfrm>
          <a:prstGeom prst="rect">
            <a:avLst/>
          </a:prstGeom>
          <a:noFill/>
          <a:ln cap="sq">
            <a:noFill/>
          </a:ln>
        </p:spPr>
        <p:txBody>
          <a:bodyPr vert="horz" wrap="square" lIns="0" tIns="0" rIns="0" bIns="0" rtlCol="0" anchor="ctr"/>
          <a:lstStyle/>
          <a:p>
            <a:pPr algn="l">
              <a:lnSpc>
                <a:spcPct val="150000"/>
              </a:lnSpc>
            </a:pP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（四）</a:t>
            </a:r>
            <a:r>
              <a:rPr kumimoji="1" lang="en-US" altLang="zh-CN" sz="32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a:t>
            </a: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诉讼</a:t>
            </a:r>
            <a:endParaRPr kumimoji="1" lang="zh-CN" altLang="en-US" dirty="0"/>
          </a:p>
        </p:txBody>
      </p:sp>
      <p:sp>
        <p:nvSpPr>
          <p:cNvPr id="19"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20" name="标题 1"/>
          <p:cNvSpPr txBox="1"/>
          <p:nvPr/>
        </p:nvSpPr>
        <p:spPr>
          <a:xfrm>
            <a:off x="623557" y="227685"/>
            <a:ext cx="7780158" cy="432000"/>
          </a:xfrm>
          <a:prstGeom prst="rect">
            <a:avLst/>
          </a:prstGeom>
          <a:noFill/>
          <a:ln cap="sq">
            <a:noFill/>
          </a:ln>
        </p:spPr>
        <p:txBody>
          <a:bodyPr vert="horz" wrap="square" lIns="0" tIns="0" rIns="0" bIns="0" rtlCol="0" anchor="ctr"/>
          <a:lstStyle/>
          <a:p>
            <a:pPr algn="l">
              <a:lnSpc>
                <a:spcPct val="150000"/>
              </a:lnSpc>
            </a:pP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六、劳动争议的解决</a:t>
            </a:r>
            <a:endParaRPr kumimoji="1"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996370" y="1580966"/>
            <a:ext cx="4781235" cy="1005801"/>
          </a:xfrm>
          <a:prstGeom prst="roundRect">
            <a:avLst>
              <a:gd name="adj" fmla="val 17720"/>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660400" y="1570970"/>
            <a:ext cx="1015799" cy="1015797"/>
          </a:xfrm>
          <a:prstGeom prst="ellipse">
            <a:avLst/>
          </a:prstGeom>
          <a:solidFill>
            <a:schemeClr val="accent1">
              <a:lumMod val="7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756142" y="1666712"/>
            <a:ext cx="824315" cy="824314"/>
          </a:xfrm>
          <a:prstGeom prst="ellips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a:off x="1888512" y="1627228"/>
            <a:ext cx="3800236" cy="913276"/>
          </a:xfrm>
          <a:prstGeom prst="rect">
            <a:avLst/>
          </a:prstGeom>
          <a:noFill/>
          <a:ln>
            <a:noFill/>
          </a:ln>
        </p:spPr>
        <p:txBody>
          <a:bodyPr vert="horz" wrap="square" lIns="91440" tIns="45720" rIns="91440" bIns="45720" rtlCol="0" anchor="ctr"/>
          <a:lstStyle/>
          <a:p>
            <a:pPr algn="l">
              <a:lnSpc>
                <a:spcPct val="150000"/>
              </a:lnSpc>
            </a:pPr>
            <a:r>
              <a:rPr kumimoji="1" lang="en-US" altLang="zh-CN"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用人单位规章制度违法的法律责任</a:t>
            </a:r>
            <a:endParaRPr kumimoji="1" lang="zh-CN" altLang="en-US" dirty="0"/>
          </a:p>
        </p:txBody>
      </p:sp>
      <p:sp>
        <p:nvSpPr>
          <p:cNvPr id="7" name="标题 1"/>
          <p:cNvSpPr txBox="1"/>
          <p:nvPr/>
        </p:nvSpPr>
        <p:spPr>
          <a:xfrm>
            <a:off x="804722" y="1715292"/>
            <a:ext cx="727153" cy="727153"/>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a:off x="1395946" y="2088945"/>
            <a:ext cx="405428" cy="403600"/>
          </a:xfrm>
          <a:prstGeom prst="ellipse">
            <a:avLst/>
          </a:prstGeom>
          <a:gradFill>
            <a:gsLst>
              <a:gs pos="0">
                <a:schemeClr val="accent1">
                  <a:lumMod val="40000"/>
                  <a:lumOff val="60000"/>
                </a:schemeClr>
              </a:gs>
              <a:gs pos="93000">
                <a:schemeClr val="accent1"/>
              </a:gs>
            </a:gsLst>
            <a:lin ang="9321728" scaled="0"/>
          </a:gradFill>
          <a:ln w="12700" cap="sq">
            <a:noFill/>
            <a:miter/>
          </a:ln>
        </p:spPr>
        <p:txBody>
          <a:bodyPr vert="horz" wrap="square" lIns="66037" tIns="33018" rIns="66037" bIns="33018" rtlCol="0" anchor="ctr"/>
          <a:lstStyle/>
          <a:p>
            <a:pPr algn="ctr">
              <a:lnSpc>
                <a:spcPct val="110000"/>
              </a:lnSpc>
            </a:pPr>
            <a:endParaRPr kumimoji="1" lang="zh-CN" altLang="en-US"/>
          </a:p>
        </p:txBody>
      </p:sp>
      <p:sp>
        <p:nvSpPr>
          <p:cNvPr id="9" name="标题 1"/>
          <p:cNvSpPr txBox="1"/>
          <p:nvPr/>
        </p:nvSpPr>
        <p:spPr>
          <a:xfrm>
            <a:off x="1376635" y="2092458"/>
            <a:ext cx="444049" cy="396574"/>
          </a:xfrm>
          <a:prstGeom prst="rect">
            <a:avLst/>
          </a:prstGeom>
          <a:noFill/>
          <a:ln>
            <a:noFill/>
          </a:ln>
        </p:spPr>
        <p:txBody>
          <a:bodyPr vert="horz" wrap="square" lIns="91440" tIns="45720" rIns="91440" bIns="45720" rtlCol="0" anchor="ctr"/>
          <a:lstStyle/>
          <a:p>
            <a:pPr algn="ctr">
              <a:lnSpc>
                <a:spcPct val="110000"/>
              </a:lnSpc>
            </a:pPr>
            <a:r>
              <a:rPr kumimoji="1" lang="en-US" altLang="zh-CN" sz="12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01</a:t>
            </a:r>
            <a:endParaRPr kumimoji="1" lang="zh-CN" altLang="en-US"/>
          </a:p>
        </p:txBody>
      </p:sp>
      <p:sp>
        <p:nvSpPr>
          <p:cNvPr id="10" name="标题 1"/>
          <p:cNvSpPr txBox="1"/>
          <p:nvPr/>
        </p:nvSpPr>
        <p:spPr>
          <a:xfrm>
            <a:off x="1002949" y="1918852"/>
            <a:ext cx="330701" cy="320034"/>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ahLst/>
            <a:cxn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1" name="标题 1"/>
          <p:cNvSpPr txBox="1"/>
          <p:nvPr/>
        </p:nvSpPr>
        <p:spPr>
          <a:xfrm>
            <a:off x="6694901" y="1580966"/>
            <a:ext cx="4781235" cy="1005801"/>
          </a:xfrm>
          <a:prstGeom prst="roundRect">
            <a:avLst>
              <a:gd name="adj" fmla="val 17720"/>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a:off x="6358931" y="1570970"/>
            <a:ext cx="1015799" cy="1015797"/>
          </a:xfrm>
          <a:prstGeom prst="ellipse">
            <a:avLst/>
          </a:prstGeom>
          <a:solidFill>
            <a:schemeClr val="accent1">
              <a:lumMod val="7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6454673" y="1666712"/>
            <a:ext cx="824315" cy="824314"/>
          </a:xfrm>
          <a:prstGeom prst="ellips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a:off x="7587043" y="1626157"/>
            <a:ext cx="3800236" cy="913276"/>
          </a:xfrm>
          <a:prstGeom prst="rect">
            <a:avLst/>
          </a:prstGeom>
          <a:noFill/>
          <a:ln>
            <a:noFill/>
          </a:ln>
        </p:spPr>
        <p:txBody>
          <a:bodyPr vert="horz" wrap="square" lIns="91440" tIns="45720" rIns="91440" bIns="45720" rtlCol="0" anchor="ctr"/>
          <a:lstStyle/>
          <a:p>
            <a:pPr algn="l">
              <a:lnSpc>
                <a:spcPct val="150000"/>
              </a:lnSpc>
            </a:pPr>
            <a:r>
              <a:rPr kumimoji="1" lang="en-US" altLang="zh-CN"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用人单位订立劳动合同违法的法律责任</a:t>
            </a:r>
            <a:endParaRPr kumimoji="1" lang="zh-CN" altLang="en-US" dirty="0"/>
          </a:p>
        </p:txBody>
      </p:sp>
      <p:sp>
        <p:nvSpPr>
          <p:cNvPr id="15" name="标题 1"/>
          <p:cNvSpPr txBox="1"/>
          <p:nvPr/>
        </p:nvSpPr>
        <p:spPr>
          <a:xfrm>
            <a:off x="6511707" y="1715292"/>
            <a:ext cx="727153" cy="727153"/>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a:off x="7094477" y="2088945"/>
            <a:ext cx="405428" cy="403600"/>
          </a:xfrm>
          <a:prstGeom prst="ellipse">
            <a:avLst/>
          </a:prstGeom>
          <a:gradFill>
            <a:gsLst>
              <a:gs pos="0">
                <a:schemeClr val="accent1">
                  <a:lumMod val="40000"/>
                  <a:lumOff val="60000"/>
                </a:schemeClr>
              </a:gs>
              <a:gs pos="93000">
                <a:schemeClr val="accent1"/>
              </a:gs>
            </a:gsLst>
            <a:lin ang="9321728" scaled="0"/>
          </a:gradFill>
          <a:ln w="12700" cap="sq">
            <a:noFill/>
            <a:miter/>
          </a:ln>
        </p:spPr>
        <p:txBody>
          <a:bodyPr vert="horz" wrap="square" lIns="66037" tIns="33018" rIns="66037" bIns="33018" rtlCol="0" anchor="ctr"/>
          <a:lstStyle/>
          <a:p>
            <a:pPr algn="ctr">
              <a:lnSpc>
                <a:spcPct val="110000"/>
              </a:lnSpc>
            </a:pPr>
            <a:endParaRPr kumimoji="1" lang="zh-CN" altLang="en-US"/>
          </a:p>
        </p:txBody>
      </p:sp>
      <p:sp>
        <p:nvSpPr>
          <p:cNvPr id="17" name="标题 1"/>
          <p:cNvSpPr txBox="1"/>
          <p:nvPr/>
        </p:nvSpPr>
        <p:spPr>
          <a:xfrm>
            <a:off x="7075166" y="2092458"/>
            <a:ext cx="444049" cy="396574"/>
          </a:xfrm>
          <a:prstGeom prst="rect">
            <a:avLst/>
          </a:prstGeom>
          <a:noFill/>
          <a:ln>
            <a:noFill/>
          </a:ln>
        </p:spPr>
        <p:txBody>
          <a:bodyPr vert="horz" wrap="square" lIns="91440" tIns="45720" rIns="91440" bIns="45720" rtlCol="0" anchor="ctr"/>
          <a:lstStyle/>
          <a:p>
            <a:pPr algn="ctr">
              <a:lnSpc>
                <a:spcPct val="110000"/>
              </a:lnSpc>
            </a:pPr>
            <a:r>
              <a:rPr kumimoji="1" lang="en-US" altLang="zh-CN" sz="12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02</a:t>
            </a:r>
            <a:endParaRPr kumimoji="1" lang="zh-CN" altLang="en-US"/>
          </a:p>
        </p:txBody>
      </p:sp>
      <p:sp>
        <p:nvSpPr>
          <p:cNvPr id="18" name="标题 1"/>
          <p:cNvSpPr txBox="1"/>
          <p:nvPr/>
        </p:nvSpPr>
        <p:spPr>
          <a:xfrm>
            <a:off x="6689397" y="1885579"/>
            <a:ext cx="371775" cy="386580"/>
          </a:xfrm>
          <a:custGeom>
            <a:avLst/>
            <a:gdLst>
              <a:gd name="connsiteX0" fmla="*/ 337768 w 1372282"/>
              <a:gd name="connsiteY0" fmla="*/ 1315328 h 1426949"/>
              <a:gd name="connsiteX1" fmla="*/ 530173 w 1372282"/>
              <a:gd name="connsiteY1" fmla="*/ 1315328 h 1426949"/>
              <a:gd name="connsiteX2" fmla="*/ 842109 w 1372282"/>
              <a:gd name="connsiteY2" fmla="*/ 1315328 h 1426949"/>
              <a:gd name="connsiteX3" fmla="*/ 1034514 w 1372282"/>
              <a:gd name="connsiteY3" fmla="*/ 1315328 h 1426949"/>
              <a:gd name="connsiteX4" fmla="*/ 1090325 w 1372282"/>
              <a:gd name="connsiteY4" fmla="*/ 1371139 h 1426949"/>
              <a:gd name="connsiteX5" fmla="*/ 1034514 w 1372282"/>
              <a:gd name="connsiteY5" fmla="*/ 1426949 h 1426949"/>
              <a:gd name="connsiteX6" fmla="*/ 842109 w 1372282"/>
              <a:gd name="connsiteY6" fmla="*/ 1426949 h 1426949"/>
              <a:gd name="connsiteX7" fmla="*/ 530173 w 1372282"/>
              <a:gd name="connsiteY7" fmla="*/ 1426949 h 1426949"/>
              <a:gd name="connsiteX8" fmla="*/ 337768 w 1372282"/>
              <a:gd name="connsiteY8" fmla="*/ 1426949 h 1426949"/>
              <a:gd name="connsiteX9" fmla="*/ 281957 w 1372282"/>
              <a:gd name="connsiteY9" fmla="*/ 1371139 h 1426949"/>
              <a:gd name="connsiteX10" fmla="*/ 337768 w 1372282"/>
              <a:gd name="connsiteY10" fmla="*/ 1315328 h 1426949"/>
              <a:gd name="connsiteX11" fmla="*/ 686154 w 1372282"/>
              <a:gd name="connsiteY11" fmla="*/ 111621 h 1426949"/>
              <a:gd name="connsiteX12" fmla="*/ 237624 w 1372282"/>
              <a:gd name="connsiteY12" fmla="*/ 560152 h 1426949"/>
              <a:gd name="connsiteX13" fmla="*/ 237624 w 1372282"/>
              <a:gd name="connsiteY13" fmla="*/ 985614 h 1426949"/>
              <a:gd name="connsiteX14" fmla="*/ 229252 w 1372282"/>
              <a:gd name="connsiteY14" fmla="*/ 1014822 h 1426949"/>
              <a:gd name="connsiteX15" fmla="*/ 155768 w 1372282"/>
              <a:gd name="connsiteY15" fmla="*/ 1134814 h 1426949"/>
              <a:gd name="connsiteX16" fmla="*/ 1214680 w 1372282"/>
              <a:gd name="connsiteY16" fmla="*/ 1134814 h 1426949"/>
              <a:gd name="connsiteX17" fmla="*/ 1143429 w 1372282"/>
              <a:gd name="connsiteY17" fmla="*/ 1023565 h 1426949"/>
              <a:gd name="connsiteX18" fmla="*/ 1134685 w 1372282"/>
              <a:gd name="connsiteY18" fmla="*/ 993428 h 1426949"/>
              <a:gd name="connsiteX19" fmla="*/ 1134685 w 1372282"/>
              <a:gd name="connsiteY19" fmla="*/ 560152 h 1426949"/>
              <a:gd name="connsiteX20" fmla="*/ 686154 w 1372282"/>
              <a:gd name="connsiteY20" fmla="*/ 111621 h 1426949"/>
              <a:gd name="connsiteX21" fmla="*/ 686154 w 1372282"/>
              <a:gd name="connsiteY21" fmla="*/ 0 h 1426949"/>
              <a:gd name="connsiteX22" fmla="*/ 903815 w 1372282"/>
              <a:gd name="connsiteY22" fmla="*/ 44276 h 1426949"/>
              <a:gd name="connsiteX23" fmla="*/ 1081851 w 1372282"/>
              <a:gd name="connsiteY23" fmla="*/ 164455 h 1426949"/>
              <a:gd name="connsiteX24" fmla="*/ 1202030 w 1372282"/>
              <a:gd name="connsiteY24" fmla="*/ 342491 h 1426949"/>
              <a:gd name="connsiteX25" fmla="*/ 1246306 w 1372282"/>
              <a:gd name="connsiteY25" fmla="*/ 560152 h 1426949"/>
              <a:gd name="connsiteX26" fmla="*/ 1246306 w 1372282"/>
              <a:gd name="connsiteY26" fmla="*/ 977243 h 1426949"/>
              <a:gd name="connsiteX27" fmla="*/ 1363508 w 1372282"/>
              <a:gd name="connsiteY27" fmla="*/ 1160487 h 1426949"/>
              <a:gd name="connsiteX28" fmla="*/ 1365369 w 1372282"/>
              <a:gd name="connsiteY28" fmla="*/ 1217414 h 1426949"/>
              <a:gd name="connsiteX29" fmla="*/ 1316628 w 1372282"/>
              <a:gd name="connsiteY29" fmla="*/ 1246436 h 1426949"/>
              <a:gd name="connsiteX30" fmla="*/ 55867 w 1372282"/>
              <a:gd name="connsiteY30" fmla="*/ 1246436 h 1426949"/>
              <a:gd name="connsiteX31" fmla="*/ 7126 w 1372282"/>
              <a:gd name="connsiteY31" fmla="*/ 1217786 h 1426949"/>
              <a:gd name="connsiteX32" fmla="*/ 8242 w 1372282"/>
              <a:gd name="connsiteY32" fmla="*/ 1161232 h 1426949"/>
              <a:gd name="connsiteX33" fmla="*/ 126002 w 1372282"/>
              <a:gd name="connsiteY33" fmla="*/ 969801 h 1426949"/>
              <a:gd name="connsiteX34" fmla="*/ 126002 w 1372282"/>
              <a:gd name="connsiteY34" fmla="*/ 560152 h 1426949"/>
              <a:gd name="connsiteX35" fmla="*/ 170279 w 1372282"/>
              <a:gd name="connsiteY35" fmla="*/ 342491 h 1426949"/>
              <a:gd name="connsiteX36" fmla="*/ 290458 w 1372282"/>
              <a:gd name="connsiteY36" fmla="*/ 164455 h 1426949"/>
              <a:gd name="connsiteX37" fmla="*/ 468493 w 1372282"/>
              <a:gd name="connsiteY37" fmla="*/ 44276 h 1426949"/>
              <a:gd name="connsiteX38" fmla="*/ 686154 w 1372282"/>
              <a:gd name="connsiteY38" fmla="*/ 0 h 1426949"/>
            </a:gdLst>
            <a:ahLst/>
            <a:cxnLst/>
            <a:rect l="l" t="t" r="r" b="b"/>
            <a:pathLst>
              <a:path w="1372282" h="1426949">
                <a:moveTo>
                  <a:pt x="337768" y="1315328"/>
                </a:moveTo>
                <a:lnTo>
                  <a:pt x="530173" y="1315328"/>
                </a:lnTo>
                <a:lnTo>
                  <a:pt x="842109" y="1315328"/>
                </a:lnTo>
                <a:lnTo>
                  <a:pt x="1034514" y="1315328"/>
                </a:lnTo>
                <a:cubicBezTo>
                  <a:pt x="1065396" y="1315328"/>
                  <a:pt x="1090325" y="1340257"/>
                  <a:pt x="1090325" y="1371139"/>
                </a:cubicBezTo>
                <a:cubicBezTo>
                  <a:pt x="1090325" y="1402021"/>
                  <a:pt x="1065210" y="1426949"/>
                  <a:pt x="1034514" y="1426949"/>
                </a:cubicBezTo>
                <a:lnTo>
                  <a:pt x="842109" y="1426949"/>
                </a:lnTo>
                <a:lnTo>
                  <a:pt x="530173" y="1426949"/>
                </a:lnTo>
                <a:lnTo>
                  <a:pt x="337768" y="1426949"/>
                </a:lnTo>
                <a:cubicBezTo>
                  <a:pt x="306886" y="1426949"/>
                  <a:pt x="281957" y="1402021"/>
                  <a:pt x="281957" y="1371139"/>
                </a:cubicBezTo>
                <a:cubicBezTo>
                  <a:pt x="281957" y="1340257"/>
                  <a:pt x="306886" y="1315328"/>
                  <a:pt x="337768" y="1315328"/>
                </a:cubicBezTo>
                <a:close/>
                <a:moveTo>
                  <a:pt x="686154" y="111621"/>
                </a:moveTo>
                <a:cubicBezTo>
                  <a:pt x="438914" y="111621"/>
                  <a:pt x="237624" y="312725"/>
                  <a:pt x="237624" y="560152"/>
                </a:cubicBezTo>
                <a:lnTo>
                  <a:pt x="237624" y="985614"/>
                </a:lnTo>
                <a:cubicBezTo>
                  <a:pt x="237624" y="996032"/>
                  <a:pt x="234833" y="1006078"/>
                  <a:pt x="229252" y="1014822"/>
                </a:cubicBezTo>
                <a:lnTo>
                  <a:pt x="155768" y="1134814"/>
                </a:lnTo>
                <a:lnTo>
                  <a:pt x="1214680" y="1134814"/>
                </a:lnTo>
                <a:lnTo>
                  <a:pt x="1143429" y="1023565"/>
                </a:lnTo>
                <a:cubicBezTo>
                  <a:pt x="1137662" y="1014636"/>
                  <a:pt x="1134685" y="1004218"/>
                  <a:pt x="1134685" y="993428"/>
                </a:cubicBezTo>
                <a:lnTo>
                  <a:pt x="1134685" y="560152"/>
                </a:lnTo>
                <a:cubicBezTo>
                  <a:pt x="1134685" y="312911"/>
                  <a:pt x="933581" y="111621"/>
                  <a:pt x="686154" y="111621"/>
                </a:cubicBezTo>
                <a:close/>
                <a:moveTo>
                  <a:pt x="686154" y="0"/>
                </a:moveTo>
                <a:cubicBezTo>
                  <a:pt x="761499" y="0"/>
                  <a:pt x="834610" y="14883"/>
                  <a:pt x="903815" y="44276"/>
                </a:cubicBezTo>
                <a:cubicBezTo>
                  <a:pt x="970416" y="72554"/>
                  <a:pt x="1030319" y="113109"/>
                  <a:pt x="1081851" y="164455"/>
                </a:cubicBezTo>
                <a:cubicBezTo>
                  <a:pt x="1133383" y="215987"/>
                  <a:pt x="1173753" y="275890"/>
                  <a:pt x="1202030" y="342491"/>
                </a:cubicBezTo>
                <a:cubicBezTo>
                  <a:pt x="1231423" y="411510"/>
                  <a:pt x="1246306" y="484808"/>
                  <a:pt x="1246306" y="560152"/>
                </a:cubicBezTo>
                <a:lnTo>
                  <a:pt x="1246306" y="977243"/>
                </a:lnTo>
                <a:lnTo>
                  <a:pt x="1363508" y="1160487"/>
                </a:lnTo>
                <a:cubicBezTo>
                  <a:pt x="1374484" y="1177603"/>
                  <a:pt x="1375229" y="1199555"/>
                  <a:pt x="1365369" y="1217414"/>
                </a:cubicBezTo>
                <a:cubicBezTo>
                  <a:pt x="1355695" y="1235273"/>
                  <a:pt x="1336905" y="1246436"/>
                  <a:pt x="1316628" y="1246436"/>
                </a:cubicBezTo>
                <a:lnTo>
                  <a:pt x="55867" y="1246436"/>
                </a:lnTo>
                <a:cubicBezTo>
                  <a:pt x="35589" y="1246436"/>
                  <a:pt x="16986" y="1235460"/>
                  <a:pt x="7126" y="1217786"/>
                </a:cubicBezTo>
                <a:cubicBezTo>
                  <a:pt x="-2734" y="1200113"/>
                  <a:pt x="-2362" y="1178533"/>
                  <a:pt x="8242" y="1161232"/>
                </a:cubicBezTo>
                <a:lnTo>
                  <a:pt x="126002" y="969801"/>
                </a:lnTo>
                <a:lnTo>
                  <a:pt x="126002" y="560152"/>
                </a:lnTo>
                <a:cubicBezTo>
                  <a:pt x="126002" y="484808"/>
                  <a:pt x="140885" y="411696"/>
                  <a:pt x="170279" y="342491"/>
                </a:cubicBezTo>
                <a:cubicBezTo>
                  <a:pt x="198556" y="275890"/>
                  <a:pt x="239112" y="215987"/>
                  <a:pt x="290458" y="164455"/>
                </a:cubicBezTo>
                <a:cubicBezTo>
                  <a:pt x="341803" y="112923"/>
                  <a:pt x="401893" y="72554"/>
                  <a:pt x="468493" y="44276"/>
                </a:cubicBezTo>
                <a:cubicBezTo>
                  <a:pt x="537512" y="14883"/>
                  <a:pt x="610810" y="0"/>
                  <a:pt x="686154" y="0"/>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9" name="标题 1"/>
          <p:cNvSpPr txBox="1"/>
          <p:nvPr/>
        </p:nvSpPr>
        <p:spPr>
          <a:xfrm>
            <a:off x="996370" y="3122681"/>
            <a:ext cx="4781235" cy="1005801"/>
          </a:xfrm>
          <a:prstGeom prst="roundRect">
            <a:avLst>
              <a:gd name="adj" fmla="val 17720"/>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a:off x="660400" y="3112685"/>
            <a:ext cx="1015799" cy="1015797"/>
          </a:xfrm>
          <a:prstGeom prst="ellipse">
            <a:avLst/>
          </a:prstGeom>
          <a:solidFill>
            <a:schemeClr val="accent1">
              <a:lumMod val="7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1" name="标题 1"/>
          <p:cNvSpPr txBox="1"/>
          <p:nvPr/>
        </p:nvSpPr>
        <p:spPr>
          <a:xfrm>
            <a:off x="756142" y="3208427"/>
            <a:ext cx="824315" cy="824314"/>
          </a:xfrm>
          <a:prstGeom prst="ellips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2" name="标题 1"/>
          <p:cNvSpPr txBox="1"/>
          <p:nvPr/>
        </p:nvSpPr>
        <p:spPr>
          <a:xfrm>
            <a:off x="1888512" y="3167871"/>
            <a:ext cx="3800236" cy="913276"/>
          </a:xfrm>
          <a:prstGeom prst="rect">
            <a:avLst/>
          </a:prstGeom>
          <a:noFill/>
          <a:ln>
            <a:noFill/>
          </a:ln>
        </p:spPr>
        <p:txBody>
          <a:bodyPr vert="horz" wrap="square" lIns="91440" tIns="45720" rIns="91440" bIns="45720" rtlCol="0" anchor="ctr"/>
          <a:lstStyle/>
          <a:p>
            <a:pPr algn="l">
              <a:lnSpc>
                <a:spcPct val="150000"/>
              </a:lnSpc>
            </a:pPr>
            <a:r>
              <a:rPr kumimoji="1" lang="en-US" altLang="zh-CN"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用人单位履行劳动合同违法的法律责任</a:t>
            </a:r>
            <a:endParaRPr kumimoji="1" lang="zh-CN" altLang="en-US" dirty="0"/>
          </a:p>
        </p:txBody>
      </p:sp>
      <p:sp>
        <p:nvSpPr>
          <p:cNvPr id="23" name="标题 1"/>
          <p:cNvSpPr txBox="1"/>
          <p:nvPr/>
        </p:nvSpPr>
        <p:spPr>
          <a:xfrm>
            <a:off x="804722" y="3257007"/>
            <a:ext cx="727153" cy="727153"/>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4" name="标题 1"/>
          <p:cNvSpPr txBox="1"/>
          <p:nvPr/>
        </p:nvSpPr>
        <p:spPr>
          <a:xfrm>
            <a:off x="1395946" y="3630659"/>
            <a:ext cx="405428" cy="403600"/>
          </a:xfrm>
          <a:prstGeom prst="ellipse">
            <a:avLst/>
          </a:prstGeom>
          <a:gradFill>
            <a:gsLst>
              <a:gs pos="0">
                <a:schemeClr val="accent1">
                  <a:lumMod val="40000"/>
                  <a:lumOff val="60000"/>
                </a:schemeClr>
              </a:gs>
              <a:gs pos="93000">
                <a:schemeClr val="accent1"/>
              </a:gs>
            </a:gsLst>
            <a:lin ang="9321728" scaled="0"/>
          </a:gradFill>
          <a:ln w="12700" cap="sq">
            <a:noFill/>
            <a:miter/>
          </a:ln>
        </p:spPr>
        <p:txBody>
          <a:bodyPr vert="horz" wrap="square" lIns="66037" tIns="33018" rIns="66037" bIns="33018" rtlCol="0" anchor="ctr"/>
          <a:lstStyle/>
          <a:p>
            <a:pPr algn="ctr">
              <a:lnSpc>
                <a:spcPct val="110000"/>
              </a:lnSpc>
            </a:pPr>
            <a:endParaRPr kumimoji="1" lang="zh-CN" altLang="en-US"/>
          </a:p>
        </p:txBody>
      </p:sp>
      <p:sp>
        <p:nvSpPr>
          <p:cNvPr id="25" name="标题 1"/>
          <p:cNvSpPr txBox="1"/>
          <p:nvPr/>
        </p:nvSpPr>
        <p:spPr>
          <a:xfrm>
            <a:off x="1376635" y="3634173"/>
            <a:ext cx="444049" cy="396574"/>
          </a:xfrm>
          <a:prstGeom prst="rect">
            <a:avLst/>
          </a:prstGeom>
          <a:noFill/>
          <a:ln>
            <a:noFill/>
          </a:ln>
        </p:spPr>
        <p:txBody>
          <a:bodyPr vert="horz" wrap="square" lIns="91440" tIns="45720" rIns="91440" bIns="45720" rtlCol="0" anchor="ctr"/>
          <a:lstStyle/>
          <a:p>
            <a:pPr algn="ctr">
              <a:lnSpc>
                <a:spcPct val="110000"/>
              </a:lnSpc>
            </a:pPr>
            <a:r>
              <a:rPr kumimoji="1" lang="en-US" altLang="zh-CN" sz="12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03</a:t>
            </a:r>
            <a:endParaRPr kumimoji="1" lang="zh-CN" altLang="en-US"/>
          </a:p>
        </p:txBody>
      </p:sp>
      <p:sp>
        <p:nvSpPr>
          <p:cNvPr id="26" name="标题 1"/>
          <p:cNvSpPr txBox="1"/>
          <p:nvPr/>
        </p:nvSpPr>
        <p:spPr>
          <a:xfrm>
            <a:off x="1020578" y="3460567"/>
            <a:ext cx="295441" cy="320034"/>
          </a:xfrm>
          <a:custGeom>
            <a:avLst/>
            <a:gdLst>
              <a:gd name="connsiteX0" fmla="*/ 712625 w 1425436"/>
              <a:gd name="connsiteY0" fmla="*/ 111621 h 1544091"/>
              <a:gd name="connsiteX1" fmla="*/ 902567 w 1425436"/>
              <a:gd name="connsiteY1" fmla="*/ 190314 h 1544091"/>
              <a:gd name="connsiteX2" fmla="*/ 981260 w 1425436"/>
              <a:gd name="connsiteY2" fmla="*/ 380256 h 1544091"/>
              <a:gd name="connsiteX3" fmla="*/ 902567 w 1425436"/>
              <a:gd name="connsiteY3" fmla="*/ 570198 h 1544091"/>
              <a:gd name="connsiteX4" fmla="*/ 712625 w 1425436"/>
              <a:gd name="connsiteY4" fmla="*/ 648891 h 1544091"/>
              <a:gd name="connsiteX5" fmla="*/ 522684 w 1425436"/>
              <a:gd name="connsiteY5" fmla="*/ 570198 h 1544091"/>
              <a:gd name="connsiteX6" fmla="*/ 444177 w 1425436"/>
              <a:gd name="connsiteY6" fmla="*/ 380070 h 1544091"/>
              <a:gd name="connsiteX7" fmla="*/ 522870 w 1425436"/>
              <a:gd name="connsiteY7" fmla="*/ 190128 h 1544091"/>
              <a:gd name="connsiteX8" fmla="*/ 712625 w 1425436"/>
              <a:gd name="connsiteY8" fmla="*/ 111621 h 1544091"/>
              <a:gd name="connsiteX9" fmla="*/ 712625 w 1425436"/>
              <a:gd name="connsiteY9" fmla="*/ 0 h 1544091"/>
              <a:gd name="connsiteX10" fmla="*/ 332556 w 1425436"/>
              <a:gd name="connsiteY10" fmla="*/ 380070 h 1544091"/>
              <a:gd name="connsiteX11" fmla="*/ 712625 w 1425436"/>
              <a:gd name="connsiteY11" fmla="*/ 760140 h 1544091"/>
              <a:gd name="connsiteX12" fmla="*/ 1092695 w 1425436"/>
              <a:gd name="connsiteY12" fmla="*/ 380070 h 1544091"/>
              <a:gd name="connsiteX13" fmla="*/ 712625 w 1425436"/>
              <a:gd name="connsiteY13" fmla="*/ 0 h 1544091"/>
              <a:gd name="connsiteX14" fmla="*/ 712625 w 1425436"/>
              <a:gd name="connsiteY14" fmla="*/ 943012 h 1544091"/>
              <a:gd name="connsiteX15" fmla="*/ 978842 w 1425436"/>
              <a:gd name="connsiteY15" fmla="*/ 976685 h 1544091"/>
              <a:gd name="connsiteX16" fmla="*/ 1146087 w 1425436"/>
              <a:gd name="connsiteY16" fmla="*/ 1059470 h 1544091"/>
              <a:gd name="connsiteX17" fmla="*/ 1248593 w 1425436"/>
              <a:gd name="connsiteY17" fmla="*/ 1174440 h 1544091"/>
              <a:gd name="connsiteX18" fmla="*/ 1310356 w 1425436"/>
              <a:gd name="connsiteY18" fmla="*/ 1316385 h 1544091"/>
              <a:gd name="connsiteX19" fmla="*/ 1296590 w 1425436"/>
              <a:gd name="connsiteY19" fmla="*/ 1390241 h 1544091"/>
              <a:gd name="connsiteX20" fmla="*/ 1208595 w 1425436"/>
              <a:gd name="connsiteY20" fmla="*/ 1432285 h 1544091"/>
              <a:gd name="connsiteX21" fmla="*/ 216842 w 1425436"/>
              <a:gd name="connsiteY21" fmla="*/ 1432285 h 1544091"/>
              <a:gd name="connsiteX22" fmla="*/ 128847 w 1425436"/>
              <a:gd name="connsiteY22" fmla="*/ 1390241 h 1544091"/>
              <a:gd name="connsiteX23" fmla="*/ 115081 w 1425436"/>
              <a:gd name="connsiteY23" fmla="*/ 1316385 h 1544091"/>
              <a:gd name="connsiteX24" fmla="*/ 176844 w 1425436"/>
              <a:gd name="connsiteY24" fmla="*/ 1174440 h 1544091"/>
              <a:gd name="connsiteX25" fmla="*/ 279350 w 1425436"/>
              <a:gd name="connsiteY25" fmla="*/ 1059470 h 1544091"/>
              <a:gd name="connsiteX26" fmla="*/ 446595 w 1425436"/>
              <a:gd name="connsiteY26" fmla="*/ 976685 h 1544091"/>
              <a:gd name="connsiteX27" fmla="*/ 712625 w 1425436"/>
              <a:gd name="connsiteY27" fmla="*/ 943012 h 1544091"/>
              <a:gd name="connsiteX28" fmla="*/ 712625 w 1425436"/>
              <a:gd name="connsiteY28" fmla="*/ 831391 h 1544091"/>
              <a:gd name="connsiteX29" fmla="*/ 8296 w 1425436"/>
              <a:gd name="connsiteY29" fmla="*/ 1284387 h 1544091"/>
              <a:gd name="connsiteX30" fmla="*/ 216842 w 1425436"/>
              <a:gd name="connsiteY30" fmla="*/ 1544092 h 1544091"/>
              <a:gd name="connsiteX31" fmla="*/ 1208595 w 1425436"/>
              <a:gd name="connsiteY31" fmla="*/ 1544092 h 1544091"/>
              <a:gd name="connsiteX32" fmla="*/ 1417141 w 1425436"/>
              <a:gd name="connsiteY32" fmla="*/ 1284387 h 1544091"/>
              <a:gd name="connsiteX33" fmla="*/ 712625 w 1425436"/>
              <a:gd name="connsiteY33" fmla="*/ 831391 h 1544091"/>
            </a:gdLst>
            <a:ahLst/>
            <a:cxnLst/>
            <a:rect l="l" t="t" r="r" b="b"/>
            <a:pathLst>
              <a:path w="1425436" h="1544091">
                <a:moveTo>
                  <a:pt x="712625" y="111621"/>
                </a:moveTo>
                <a:cubicBezTo>
                  <a:pt x="784435" y="111621"/>
                  <a:pt x="851780" y="139526"/>
                  <a:pt x="902567" y="190314"/>
                </a:cubicBezTo>
                <a:cubicBezTo>
                  <a:pt x="953355" y="241102"/>
                  <a:pt x="981260" y="308446"/>
                  <a:pt x="981260" y="380256"/>
                </a:cubicBezTo>
                <a:cubicBezTo>
                  <a:pt x="981260" y="452065"/>
                  <a:pt x="953355" y="519410"/>
                  <a:pt x="902567" y="570198"/>
                </a:cubicBezTo>
                <a:cubicBezTo>
                  <a:pt x="851780" y="620985"/>
                  <a:pt x="784435" y="648891"/>
                  <a:pt x="712625" y="648891"/>
                </a:cubicBezTo>
                <a:cubicBezTo>
                  <a:pt x="640816" y="648891"/>
                  <a:pt x="573471" y="620985"/>
                  <a:pt x="522684" y="570198"/>
                </a:cubicBezTo>
                <a:cubicBezTo>
                  <a:pt x="472082" y="519224"/>
                  <a:pt x="444177" y="451693"/>
                  <a:pt x="444177" y="380070"/>
                </a:cubicBezTo>
                <a:cubicBezTo>
                  <a:pt x="444177" y="308446"/>
                  <a:pt x="472082" y="240916"/>
                  <a:pt x="522870" y="190128"/>
                </a:cubicBezTo>
                <a:cubicBezTo>
                  <a:pt x="573471" y="139526"/>
                  <a:pt x="641002" y="111621"/>
                  <a:pt x="712625" y="111621"/>
                </a:cubicBezTo>
                <a:moveTo>
                  <a:pt x="712625" y="0"/>
                </a:moveTo>
                <a:cubicBezTo>
                  <a:pt x="502778" y="0"/>
                  <a:pt x="332556" y="170036"/>
                  <a:pt x="332556" y="380070"/>
                </a:cubicBezTo>
                <a:cubicBezTo>
                  <a:pt x="332556" y="589917"/>
                  <a:pt x="502778" y="760140"/>
                  <a:pt x="712625" y="760140"/>
                </a:cubicBezTo>
                <a:cubicBezTo>
                  <a:pt x="922473" y="760140"/>
                  <a:pt x="1092695" y="589917"/>
                  <a:pt x="1092695" y="380070"/>
                </a:cubicBezTo>
                <a:cubicBezTo>
                  <a:pt x="1092881" y="170036"/>
                  <a:pt x="922659" y="0"/>
                  <a:pt x="712625" y="0"/>
                </a:cubicBezTo>
                <a:close/>
                <a:moveTo>
                  <a:pt x="712625" y="943012"/>
                </a:moveTo>
                <a:cubicBezTo>
                  <a:pt x="813643" y="943012"/>
                  <a:pt x="903126" y="954360"/>
                  <a:pt x="978842" y="976685"/>
                </a:cubicBezTo>
                <a:cubicBezTo>
                  <a:pt x="1043582" y="995846"/>
                  <a:pt x="1099951" y="1023752"/>
                  <a:pt x="1146087" y="1059470"/>
                </a:cubicBezTo>
                <a:cubicBezTo>
                  <a:pt x="1186829" y="1091096"/>
                  <a:pt x="1220315" y="1128675"/>
                  <a:pt x="1248593" y="1174440"/>
                </a:cubicBezTo>
                <a:cubicBezTo>
                  <a:pt x="1273708" y="1215368"/>
                  <a:pt x="1293985" y="1261877"/>
                  <a:pt x="1310356" y="1316385"/>
                </a:cubicBezTo>
                <a:cubicBezTo>
                  <a:pt x="1320774" y="1350801"/>
                  <a:pt x="1306264" y="1377404"/>
                  <a:pt x="1296590" y="1390241"/>
                </a:cubicBezTo>
                <a:cubicBezTo>
                  <a:pt x="1276684" y="1417030"/>
                  <a:pt x="1244686" y="1432285"/>
                  <a:pt x="1208595" y="1432285"/>
                </a:cubicBezTo>
                <a:lnTo>
                  <a:pt x="216842" y="1432285"/>
                </a:lnTo>
                <a:cubicBezTo>
                  <a:pt x="180937" y="1432285"/>
                  <a:pt x="148753" y="1417030"/>
                  <a:pt x="128847" y="1390241"/>
                </a:cubicBezTo>
                <a:cubicBezTo>
                  <a:pt x="119359" y="1377404"/>
                  <a:pt x="104849" y="1350801"/>
                  <a:pt x="115081" y="1316385"/>
                </a:cubicBezTo>
                <a:cubicBezTo>
                  <a:pt x="131452" y="1261877"/>
                  <a:pt x="151543" y="1215368"/>
                  <a:pt x="176844" y="1174440"/>
                </a:cubicBezTo>
                <a:cubicBezTo>
                  <a:pt x="204936" y="1128675"/>
                  <a:pt x="238422" y="1090910"/>
                  <a:pt x="279350" y="1059470"/>
                </a:cubicBezTo>
                <a:cubicBezTo>
                  <a:pt x="325486" y="1023752"/>
                  <a:pt x="381855" y="995846"/>
                  <a:pt x="446595" y="976685"/>
                </a:cubicBezTo>
                <a:cubicBezTo>
                  <a:pt x="522125" y="954360"/>
                  <a:pt x="611794" y="943012"/>
                  <a:pt x="712625" y="943012"/>
                </a:cubicBezTo>
                <a:moveTo>
                  <a:pt x="712625" y="831391"/>
                </a:moveTo>
                <a:cubicBezTo>
                  <a:pt x="244561" y="831391"/>
                  <a:pt x="77501" y="1053331"/>
                  <a:pt x="8296" y="1284387"/>
                </a:cubicBezTo>
                <a:cubicBezTo>
                  <a:pt x="-30771" y="1414611"/>
                  <a:pt x="73037" y="1544092"/>
                  <a:pt x="216842" y="1544092"/>
                </a:cubicBezTo>
                <a:lnTo>
                  <a:pt x="1208595" y="1544092"/>
                </a:lnTo>
                <a:cubicBezTo>
                  <a:pt x="1352400" y="1544092"/>
                  <a:pt x="1456208" y="1414611"/>
                  <a:pt x="1417141" y="1284387"/>
                </a:cubicBezTo>
                <a:cubicBezTo>
                  <a:pt x="1347750" y="1053331"/>
                  <a:pt x="1180690" y="831391"/>
                  <a:pt x="712625" y="831391"/>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27" name="标题 1"/>
          <p:cNvSpPr txBox="1"/>
          <p:nvPr/>
        </p:nvSpPr>
        <p:spPr>
          <a:xfrm>
            <a:off x="6694901" y="3122681"/>
            <a:ext cx="4781235" cy="1005801"/>
          </a:xfrm>
          <a:prstGeom prst="roundRect">
            <a:avLst>
              <a:gd name="adj" fmla="val 17720"/>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28" name="标题 1"/>
          <p:cNvSpPr txBox="1"/>
          <p:nvPr/>
        </p:nvSpPr>
        <p:spPr>
          <a:xfrm>
            <a:off x="6358931" y="3112685"/>
            <a:ext cx="1015799" cy="1015797"/>
          </a:xfrm>
          <a:prstGeom prst="ellipse">
            <a:avLst/>
          </a:prstGeom>
          <a:solidFill>
            <a:schemeClr val="accent1">
              <a:lumMod val="7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9" name="标题 1"/>
          <p:cNvSpPr txBox="1"/>
          <p:nvPr/>
        </p:nvSpPr>
        <p:spPr>
          <a:xfrm>
            <a:off x="6454673" y="3208427"/>
            <a:ext cx="824315" cy="824314"/>
          </a:xfrm>
          <a:prstGeom prst="ellips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0" name="标题 1"/>
          <p:cNvSpPr txBox="1"/>
          <p:nvPr/>
        </p:nvSpPr>
        <p:spPr>
          <a:xfrm>
            <a:off x="7587043" y="3167871"/>
            <a:ext cx="3800236" cy="913276"/>
          </a:xfrm>
          <a:prstGeom prst="rect">
            <a:avLst/>
          </a:prstGeom>
          <a:noFill/>
          <a:ln>
            <a:noFill/>
          </a:ln>
        </p:spPr>
        <p:txBody>
          <a:bodyPr vert="horz" wrap="square" lIns="91440" tIns="45720" rIns="91440" bIns="45720" rtlCol="0" anchor="ctr"/>
          <a:lstStyle/>
          <a:p>
            <a:pPr algn="l">
              <a:lnSpc>
                <a:spcPct val="150000"/>
              </a:lnSpc>
            </a:pPr>
            <a:r>
              <a:rPr kumimoji="1" lang="en-US" altLang="zh-CN"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用人单位违法解除和终止劳动合同的法律责任</a:t>
            </a:r>
            <a:endParaRPr kumimoji="1" lang="zh-CN" altLang="en-US" dirty="0"/>
          </a:p>
        </p:txBody>
      </p:sp>
      <p:sp>
        <p:nvSpPr>
          <p:cNvPr id="31" name="标题 1"/>
          <p:cNvSpPr txBox="1"/>
          <p:nvPr/>
        </p:nvSpPr>
        <p:spPr>
          <a:xfrm>
            <a:off x="6511707" y="3257007"/>
            <a:ext cx="727153" cy="727153"/>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a:off x="7094477" y="3630659"/>
            <a:ext cx="405428" cy="403600"/>
          </a:xfrm>
          <a:prstGeom prst="ellipse">
            <a:avLst/>
          </a:prstGeom>
          <a:gradFill>
            <a:gsLst>
              <a:gs pos="0">
                <a:schemeClr val="accent1">
                  <a:lumMod val="40000"/>
                  <a:lumOff val="60000"/>
                </a:schemeClr>
              </a:gs>
              <a:gs pos="93000">
                <a:schemeClr val="accent1"/>
              </a:gs>
            </a:gsLst>
            <a:lin ang="9321728" scaled="0"/>
          </a:gradFill>
          <a:ln w="12700" cap="sq">
            <a:noFill/>
            <a:miter/>
          </a:ln>
        </p:spPr>
        <p:txBody>
          <a:bodyPr vert="horz" wrap="square" lIns="66037" tIns="33018" rIns="66037" bIns="33018" rtlCol="0" anchor="ctr"/>
          <a:lstStyle/>
          <a:p>
            <a:pPr algn="ctr">
              <a:lnSpc>
                <a:spcPct val="110000"/>
              </a:lnSpc>
            </a:pPr>
            <a:endParaRPr kumimoji="1" lang="zh-CN" altLang="en-US"/>
          </a:p>
        </p:txBody>
      </p:sp>
      <p:sp>
        <p:nvSpPr>
          <p:cNvPr id="33" name="标题 1"/>
          <p:cNvSpPr txBox="1"/>
          <p:nvPr/>
        </p:nvSpPr>
        <p:spPr>
          <a:xfrm>
            <a:off x="7075166" y="3634173"/>
            <a:ext cx="444049" cy="396574"/>
          </a:xfrm>
          <a:prstGeom prst="rect">
            <a:avLst/>
          </a:prstGeom>
          <a:noFill/>
          <a:ln>
            <a:noFill/>
          </a:ln>
        </p:spPr>
        <p:txBody>
          <a:bodyPr vert="horz" wrap="square" lIns="91440" tIns="45720" rIns="91440" bIns="45720" rtlCol="0" anchor="ctr"/>
          <a:lstStyle/>
          <a:p>
            <a:pPr algn="ctr">
              <a:lnSpc>
                <a:spcPct val="110000"/>
              </a:lnSpc>
            </a:pPr>
            <a:r>
              <a:rPr kumimoji="1" lang="en-US" altLang="zh-CN" sz="12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04</a:t>
            </a:r>
            <a:endParaRPr kumimoji="1" lang="zh-CN" altLang="en-US"/>
          </a:p>
        </p:txBody>
      </p:sp>
      <p:sp>
        <p:nvSpPr>
          <p:cNvPr id="34" name="标题 1"/>
          <p:cNvSpPr txBox="1"/>
          <p:nvPr/>
        </p:nvSpPr>
        <p:spPr>
          <a:xfrm>
            <a:off x="6702103" y="3447403"/>
            <a:ext cx="346362" cy="346362"/>
          </a:xfrm>
          <a:custGeom>
            <a:avLst/>
            <a:gdLst>
              <a:gd name="connsiteX0" fmla="*/ 438553 w 720000"/>
              <a:gd name="connsiteY0" fmla="*/ 189601 h 720000"/>
              <a:gd name="connsiteX1" fmla="*/ 373556 w 720000"/>
              <a:gd name="connsiteY1" fmla="*/ 216451 h 720000"/>
              <a:gd name="connsiteX2" fmla="*/ 232180 w 720000"/>
              <a:gd name="connsiteY2" fmla="*/ 357827 h 720000"/>
              <a:gd name="connsiteX3" fmla="*/ 191861 w 720000"/>
              <a:gd name="connsiteY3" fmla="*/ 528226 h 720000"/>
              <a:gd name="connsiteX4" fmla="*/ 362260 w 720000"/>
              <a:gd name="connsiteY4" fmla="*/ 487907 h 720000"/>
              <a:gd name="connsiteX5" fmla="*/ 503636 w 720000"/>
              <a:gd name="connsiteY5" fmla="*/ 346444 h 720000"/>
              <a:gd name="connsiteX6" fmla="*/ 503636 w 720000"/>
              <a:gd name="connsiteY6" fmla="*/ 216365 h 720000"/>
              <a:gd name="connsiteX7" fmla="*/ 438553 w 720000"/>
              <a:gd name="connsiteY7" fmla="*/ 189601 h 720000"/>
              <a:gd name="connsiteX8" fmla="*/ 438553 w 720000"/>
              <a:gd name="connsiteY8" fmla="*/ 141636 h 720000"/>
              <a:gd name="connsiteX9" fmla="*/ 537524 w 720000"/>
              <a:gd name="connsiteY9" fmla="*/ 182476 h 720000"/>
              <a:gd name="connsiteX10" fmla="*/ 537524 w 720000"/>
              <a:gd name="connsiteY10" fmla="*/ 380420 h 720000"/>
              <a:gd name="connsiteX11" fmla="*/ 396149 w 720000"/>
              <a:gd name="connsiteY11" fmla="*/ 521796 h 720000"/>
              <a:gd name="connsiteX12" fmla="*/ 141637 w 720000"/>
              <a:gd name="connsiteY12" fmla="*/ 578364 h 720000"/>
              <a:gd name="connsiteX13" fmla="*/ 198205 w 720000"/>
              <a:gd name="connsiteY13" fmla="*/ 323852 h 720000"/>
              <a:gd name="connsiteX14" fmla="*/ 339581 w 720000"/>
              <a:gd name="connsiteY14" fmla="*/ 182476 h 720000"/>
              <a:gd name="connsiteX15" fmla="*/ 438553 w 720000"/>
              <a:gd name="connsiteY15" fmla="*/ 141636 h 720000"/>
              <a:gd name="connsiteX16" fmla="*/ 120000 w 720000"/>
              <a:gd name="connsiteY16" fmla="*/ 47965 h 720000"/>
              <a:gd name="connsiteX17" fmla="*/ 47965 w 720000"/>
              <a:gd name="connsiteY17" fmla="*/ 120000 h 720000"/>
              <a:gd name="connsiteX18" fmla="*/ 47965 w 720000"/>
              <a:gd name="connsiteY18" fmla="*/ 600000 h 720000"/>
              <a:gd name="connsiteX19" fmla="*/ 120000 w 720000"/>
              <a:gd name="connsiteY19" fmla="*/ 672035 h 720000"/>
              <a:gd name="connsiteX20" fmla="*/ 600000 w 720000"/>
              <a:gd name="connsiteY20" fmla="*/ 672035 h 720000"/>
              <a:gd name="connsiteX21" fmla="*/ 672035 w 720000"/>
              <a:gd name="connsiteY21" fmla="*/ 600000 h 720000"/>
              <a:gd name="connsiteX22" fmla="*/ 672035 w 720000"/>
              <a:gd name="connsiteY22" fmla="*/ 120000 h 720000"/>
              <a:gd name="connsiteX23" fmla="*/ 600000 w 720000"/>
              <a:gd name="connsiteY23" fmla="*/ 47965 h 720000"/>
              <a:gd name="connsiteX24" fmla="*/ 120000 w 720000"/>
              <a:gd name="connsiteY24" fmla="*/ 0 h 720000"/>
              <a:gd name="connsiteX25" fmla="*/ 600000 w 720000"/>
              <a:gd name="connsiteY25" fmla="*/ 0 h 720000"/>
              <a:gd name="connsiteX26" fmla="*/ 720000 w 720000"/>
              <a:gd name="connsiteY26" fmla="*/ 120000 h 720000"/>
              <a:gd name="connsiteX27" fmla="*/ 720000 w 720000"/>
              <a:gd name="connsiteY27" fmla="*/ 600000 h 720000"/>
              <a:gd name="connsiteX28" fmla="*/ 600000 w 720000"/>
              <a:gd name="connsiteY28" fmla="*/ 720000 h 720000"/>
              <a:gd name="connsiteX29" fmla="*/ 120000 w 720000"/>
              <a:gd name="connsiteY29" fmla="*/ 720000 h 720000"/>
              <a:gd name="connsiteX30" fmla="*/ 0 w 720000"/>
              <a:gd name="connsiteY30" fmla="*/ 600000 h 720000"/>
              <a:gd name="connsiteX31" fmla="*/ 0 w 720000"/>
              <a:gd name="connsiteY31" fmla="*/ 120000 h 720000"/>
              <a:gd name="connsiteX32" fmla="*/ 120000 w 720000"/>
              <a:gd name="connsiteY32" fmla="*/ 0 h 720000"/>
            </a:gdLst>
            <a:ahLst/>
            <a:cxnLst/>
            <a:rect l="l" t="t" r="r" b="b"/>
            <a:pathLst>
              <a:path w="720000" h="720000">
                <a:moveTo>
                  <a:pt x="438553" y="189601"/>
                </a:moveTo>
                <a:cubicBezTo>
                  <a:pt x="413875" y="189601"/>
                  <a:pt x="390761" y="199073"/>
                  <a:pt x="373556" y="216451"/>
                </a:cubicBezTo>
                <a:lnTo>
                  <a:pt x="232180" y="357827"/>
                </a:lnTo>
                <a:cubicBezTo>
                  <a:pt x="212456" y="377465"/>
                  <a:pt x="197336" y="453584"/>
                  <a:pt x="191861" y="528226"/>
                </a:cubicBezTo>
                <a:cubicBezTo>
                  <a:pt x="266503" y="522665"/>
                  <a:pt x="342622" y="507545"/>
                  <a:pt x="362260" y="487907"/>
                </a:cubicBezTo>
                <a:lnTo>
                  <a:pt x="503636" y="346444"/>
                </a:lnTo>
                <a:cubicBezTo>
                  <a:pt x="539523" y="310557"/>
                  <a:pt x="539523" y="252252"/>
                  <a:pt x="503636" y="216365"/>
                </a:cubicBezTo>
                <a:cubicBezTo>
                  <a:pt x="486344" y="199073"/>
                  <a:pt x="463230" y="189601"/>
                  <a:pt x="438553" y="189601"/>
                </a:cubicBezTo>
                <a:close/>
                <a:moveTo>
                  <a:pt x="438553" y="141636"/>
                </a:moveTo>
                <a:cubicBezTo>
                  <a:pt x="474440" y="141636"/>
                  <a:pt x="510327" y="155191"/>
                  <a:pt x="537524" y="182476"/>
                </a:cubicBezTo>
                <a:cubicBezTo>
                  <a:pt x="592007" y="236872"/>
                  <a:pt x="592007" y="325938"/>
                  <a:pt x="537524" y="380420"/>
                </a:cubicBezTo>
                <a:lnTo>
                  <a:pt x="396149" y="521796"/>
                </a:lnTo>
                <a:cubicBezTo>
                  <a:pt x="341753" y="576278"/>
                  <a:pt x="141637" y="578364"/>
                  <a:pt x="141637" y="578364"/>
                </a:cubicBezTo>
                <a:cubicBezTo>
                  <a:pt x="141637" y="578364"/>
                  <a:pt x="143723" y="378334"/>
                  <a:pt x="198205" y="323852"/>
                </a:cubicBezTo>
                <a:lnTo>
                  <a:pt x="339581" y="182476"/>
                </a:lnTo>
                <a:cubicBezTo>
                  <a:pt x="366778" y="155278"/>
                  <a:pt x="402666" y="141636"/>
                  <a:pt x="438553" y="141636"/>
                </a:cubicBezTo>
                <a:close/>
                <a:moveTo>
                  <a:pt x="120000" y="47965"/>
                </a:moveTo>
                <a:cubicBezTo>
                  <a:pt x="80290" y="47965"/>
                  <a:pt x="47965" y="80290"/>
                  <a:pt x="47965" y="120000"/>
                </a:cubicBezTo>
                <a:lnTo>
                  <a:pt x="47965" y="600000"/>
                </a:lnTo>
                <a:cubicBezTo>
                  <a:pt x="47965" y="639711"/>
                  <a:pt x="80290" y="672035"/>
                  <a:pt x="120000" y="672035"/>
                </a:cubicBezTo>
                <a:lnTo>
                  <a:pt x="600000" y="672035"/>
                </a:lnTo>
                <a:cubicBezTo>
                  <a:pt x="639711" y="672035"/>
                  <a:pt x="672035" y="639711"/>
                  <a:pt x="672035" y="600000"/>
                </a:cubicBezTo>
                <a:lnTo>
                  <a:pt x="672035" y="120000"/>
                </a:lnTo>
                <a:cubicBezTo>
                  <a:pt x="672035" y="80290"/>
                  <a:pt x="639711" y="47965"/>
                  <a:pt x="600000" y="47965"/>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35" name="标题 1"/>
          <p:cNvSpPr txBox="1"/>
          <p:nvPr/>
        </p:nvSpPr>
        <p:spPr>
          <a:xfrm>
            <a:off x="996370" y="4664396"/>
            <a:ext cx="4781235" cy="1005801"/>
          </a:xfrm>
          <a:prstGeom prst="roundRect">
            <a:avLst>
              <a:gd name="adj" fmla="val 17720"/>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a:off x="660400" y="4654400"/>
            <a:ext cx="1015799" cy="1015797"/>
          </a:xfrm>
          <a:prstGeom prst="ellipse">
            <a:avLst/>
          </a:prstGeom>
          <a:solidFill>
            <a:schemeClr val="accent1">
              <a:lumMod val="7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a:off x="756142" y="4750142"/>
            <a:ext cx="824315" cy="824314"/>
          </a:xfrm>
          <a:prstGeom prst="ellips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8" name="标题 1"/>
          <p:cNvSpPr txBox="1"/>
          <p:nvPr/>
        </p:nvSpPr>
        <p:spPr>
          <a:xfrm>
            <a:off x="1888512" y="4709586"/>
            <a:ext cx="3800236" cy="913276"/>
          </a:xfrm>
          <a:prstGeom prst="rect">
            <a:avLst/>
          </a:prstGeom>
          <a:noFill/>
          <a:ln>
            <a:noFill/>
          </a:ln>
        </p:spPr>
        <p:txBody>
          <a:bodyPr vert="horz" wrap="square" lIns="91440" tIns="45720" rIns="91440" bIns="45720" rtlCol="0" anchor="ctr"/>
          <a:lstStyle/>
          <a:p>
            <a:pPr algn="l">
              <a:lnSpc>
                <a:spcPct val="150000"/>
              </a:lnSpc>
            </a:pPr>
            <a:r>
              <a:rPr kumimoji="1" lang="en-US" altLang="zh-CN"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其他法律责任</a:t>
            </a:r>
            <a:endParaRPr kumimoji="1" lang="zh-CN" altLang="en-US" dirty="0"/>
          </a:p>
        </p:txBody>
      </p:sp>
      <p:sp>
        <p:nvSpPr>
          <p:cNvPr id="39" name="标题 1"/>
          <p:cNvSpPr txBox="1"/>
          <p:nvPr/>
        </p:nvSpPr>
        <p:spPr>
          <a:xfrm>
            <a:off x="804722" y="4798722"/>
            <a:ext cx="727153" cy="727153"/>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0" name="标题 1"/>
          <p:cNvSpPr txBox="1"/>
          <p:nvPr/>
        </p:nvSpPr>
        <p:spPr>
          <a:xfrm>
            <a:off x="1395946" y="5172374"/>
            <a:ext cx="405428" cy="403600"/>
          </a:xfrm>
          <a:prstGeom prst="ellipse">
            <a:avLst/>
          </a:prstGeom>
          <a:gradFill>
            <a:gsLst>
              <a:gs pos="0">
                <a:schemeClr val="accent1">
                  <a:lumMod val="40000"/>
                  <a:lumOff val="60000"/>
                </a:schemeClr>
              </a:gs>
              <a:gs pos="93000">
                <a:schemeClr val="accent1"/>
              </a:gs>
            </a:gsLst>
            <a:lin ang="9321728" scaled="0"/>
          </a:gradFill>
          <a:ln w="12700" cap="sq">
            <a:noFill/>
            <a:miter/>
          </a:ln>
        </p:spPr>
        <p:txBody>
          <a:bodyPr vert="horz" wrap="square" lIns="66037" tIns="33018" rIns="66037" bIns="33018" rtlCol="0" anchor="ctr"/>
          <a:lstStyle/>
          <a:p>
            <a:pPr algn="ctr">
              <a:lnSpc>
                <a:spcPct val="110000"/>
              </a:lnSpc>
            </a:pPr>
            <a:endParaRPr kumimoji="1" lang="zh-CN" altLang="en-US"/>
          </a:p>
        </p:txBody>
      </p:sp>
      <p:sp>
        <p:nvSpPr>
          <p:cNvPr id="41" name="标题 1"/>
          <p:cNvSpPr txBox="1"/>
          <p:nvPr/>
        </p:nvSpPr>
        <p:spPr>
          <a:xfrm>
            <a:off x="1376635" y="5175887"/>
            <a:ext cx="444049" cy="396574"/>
          </a:xfrm>
          <a:prstGeom prst="rect">
            <a:avLst/>
          </a:prstGeom>
          <a:noFill/>
          <a:ln>
            <a:noFill/>
          </a:ln>
        </p:spPr>
        <p:txBody>
          <a:bodyPr vert="horz" wrap="square" lIns="91440" tIns="45720" rIns="91440" bIns="45720" rtlCol="0" anchor="ctr"/>
          <a:lstStyle/>
          <a:p>
            <a:pPr algn="ctr">
              <a:lnSpc>
                <a:spcPct val="110000"/>
              </a:lnSpc>
            </a:pPr>
            <a:r>
              <a:rPr kumimoji="1" lang="en-US" altLang="zh-CN" sz="12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05</a:t>
            </a:r>
            <a:endParaRPr kumimoji="1" lang="zh-CN" altLang="en-US"/>
          </a:p>
        </p:txBody>
      </p:sp>
      <p:sp>
        <p:nvSpPr>
          <p:cNvPr id="42" name="标题 1"/>
          <p:cNvSpPr txBox="1"/>
          <p:nvPr/>
        </p:nvSpPr>
        <p:spPr>
          <a:xfrm>
            <a:off x="979141" y="4973143"/>
            <a:ext cx="378315" cy="378311"/>
          </a:xfrm>
          <a:custGeom>
            <a:avLst/>
            <a:gdLst>
              <a:gd name="connsiteX0" fmla="*/ 457070 w 720001"/>
              <a:gd name="connsiteY0" fmla="*/ 57166 h 720001"/>
              <a:gd name="connsiteX1" fmla="*/ 457070 w 720001"/>
              <a:gd name="connsiteY1" fmla="*/ 263017 h 720001"/>
              <a:gd name="connsiteX2" fmla="*/ 662921 w 720001"/>
              <a:gd name="connsiteY2" fmla="*/ 263017 h 720001"/>
              <a:gd name="connsiteX3" fmla="*/ 647393 w 720001"/>
              <a:gd name="connsiteY3" fmla="*/ 212704 h 720001"/>
              <a:gd name="connsiteX4" fmla="*/ 591008 w 720001"/>
              <a:gd name="connsiteY4" fmla="*/ 129079 h 720001"/>
              <a:gd name="connsiteX5" fmla="*/ 507383 w 720001"/>
              <a:gd name="connsiteY5" fmla="*/ 72694 h 720001"/>
              <a:gd name="connsiteX6" fmla="*/ 457070 w 720001"/>
              <a:gd name="connsiteY6" fmla="*/ 57166 h 720001"/>
              <a:gd name="connsiteX7" fmla="*/ 307952 w 720001"/>
              <a:gd name="connsiteY7" fmla="*/ 56386 h 720001"/>
              <a:gd name="connsiteX8" fmla="*/ 240115 w 720001"/>
              <a:gd name="connsiteY8" fmla="*/ 76251 h 720001"/>
              <a:gd name="connsiteX9" fmla="*/ 142092 w 720001"/>
              <a:gd name="connsiteY9" fmla="*/ 142179 h 720001"/>
              <a:gd name="connsiteX10" fmla="*/ 76077 w 720001"/>
              <a:gd name="connsiteY10" fmla="*/ 240116 h 720001"/>
              <a:gd name="connsiteX11" fmla="*/ 51874 w 720001"/>
              <a:gd name="connsiteY11" fmla="*/ 360000 h 720001"/>
              <a:gd name="connsiteX12" fmla="*/ 76077 w 720001"/>
              <a:gd name="connsiteY12" fmla="*/ 479885 h 720001"/>
              <a:gd name="connsiteX13" fmla="*/ 142092 w 720001"/>
              <a:gd name="connsiteY13" fmla="*/ 577822 h 720001"/>
              <a:gd name="connsiteX14" fmla="*/ 240029 w 720001"/>
              <a:gd name="connsiteY14" fmla="*/ 643837 h 720001"/>
              <a:gd name="connsiteX15" fmla="*/ 359913 w 720001"/>
              <a:gd name="connsiteY15" fmla="*/ 668039 h 720001"/>
              <a:gd name="connsiteX16" fmla="*/ 479798 w 720001"/>
              <a:gd name="connsiteY16" fmla="*/ 643837 h 720001"/>
              <a:gd name="connsiteX17" fmla="*/ 577735 w 720001"/>
              <a:gd name="connsiteY17" fmla="*/ 577822 h 720001"/>
              <a:gd name="connsiteX18" fmla="*/ 643750 w 720001"/>
              <a:gd name="connsiteY18" fmla="*/ 479885 h 720001"/>
              <a:gd name="connsiteX19" fmla="*/ 663615 w 720001"/>
              <a:gd name="connsiteY19" fmla="*/ 412049 h 720001"/>
              <a:gd name="connsiteX20" fmla="*/ 360000 w 720001"/>
              <a:gd name="connsiteY20" fmla="*/ 412049 h 720001"/>
              <a:gd name="connsiteX21" fmla="*/ 307952 w 720001"/>
              <a:gd name="connsiteY21" fmla="*/ 360000 h 720001"/>
              <a:gd name="connsiteX22" fmla="*/ 405022 w 720001"/>
              <a:gd name="connsiteY22" fmla="*/ 0 h 720001"/>
              <a:gd name="connsiteX23" fmla="*/ 720001 w 720001"/>
              <a:gd name="connsiteY23" fmla="*/ 314979 h 720001"/>
              <a:gd name="connsiteX24" fmla="*/ 405022 w 720001"/>
              <a:gd name="connsiteY24" fmla="*/ 314979 h 720001"/>
              <a:gd name="connsiteX25" fmla="*/ 360000 w 720001"/>
              <a:gd name="connsiteY25" fmla="*/ 0 h 720001"/>
              <a:gd name="connsiteX26" fmla="*/ 360000 w 720001"/>
              <a:gd name="connsiteY26" fmla="*/ 360000 h 720001"/>
              <a:gd name="connsiteX27" fmla="*/ 720001 w 720001"/>
              <a:gd name="connsiteY27" fmla="*/ 360000 h 720001"/>
              <a:gd name="connsiteX28" fmla="*/ 360000 w 720001"/>
              <a:gd name="connsiteY28" fmla="*/ 720001 h 720001"/>
              <a:gd name="connsiteX29" fmla="*/ 0 w 720001"/>
              <a:gd name="connsiteY29" fmla="*/ 360000 h 720001"/>
              <a:gd name="connsiteX30" fmla="*/ 360000 w 720001"/>
              <a:gd name="connsiteY30" fmla="*/ 0 h 720001"/>
            </a:gdLst>
            <a:ahLst/>
            <a:cxnLst/>
            <a:rect l="l" t="t" r="r" b="b"/>
            <a:pathLst>
              <a:path w="720001" h="720001">
                <a:moveTo>
                  <a:pt x="457070" y="57166"/>
                </a:moveTo>
                <a:lnTo>
                  <a:pt x="457070" y="263017"/>
                </a:lnTo>
                <a:lnTo>
                  <a:pt x="662921" y="263017"/>
                </a:lnTo>
                <a:cubicBezTo>
                  <a:pt x="659451" y="245755"/>
                  <a:pt x="654246" y="229012"/>
                  <a:pt x="647393" y="212704"/>
                </a:cubicBezTo>
                <a:cubicBezTo>
                  <a:pt x="634121" y="181388"/>
                  <a:pt x="615210" y="153282"/>
                  <a:pt x="591008" y="129079"/>
                </a:cubicBezTo>
                <a:cubicBezTo>
                  <a:pt x="566806" y="104877"/>
                  <a:pt x="538699" y="85966"/>
                  <a:pt x="507383" y="72694"/>
                </a:cubicBezTo>
                <a:cubicBezTo>
                  <a:pt x="491075" y="65755"/>
                  <a:pt x="474246" y="60636"/>
                  <a:pt x="457070" y="57166"/>
                </a:cubicBezTo>
                <a:close/>
                <a:moveTo>
                  <a:pt x="307952" y="56386"/>
                </a:moveTo>
                <a:cubicBezTo>
                  <a:pt x="284703" y="60376"/>
                  <a:pt x="262062" y="66969"/>
                  <a:pt x="240115" y="76251"/>
                </a:cubicBezTo>
                <a:cubicBezTo>
                  <a:pt x="203508" y="91778"/>
                  <a:pt x="170544" y="113986"/>
                  <a:pt x="142092" y="142179"/>
                </a:cubicBezTo>
                <a:cubicBezTo>
                  <a:pt x="113812" y="170545"/>
                  <a:pt x="91605" y="203422"/>
                  <a:pt x="76077" y="240116"/>
                </a:cubicBezTo>
                <a:cubicBezTo>
                  <a:pt x="60029" y="278111"/>
                  <a:pt x="51874" y="318362"/>
                  <a:pt x="51874" y="360000"/>
                </a:cubicBezTo>
                <a:cubicBezTo>
                  <a:pt x="51874" y="401639"/>
                  <a:pt x="60029" y="441976"/>
                  <a:pt x="76077" y="479885"/>
                </a:cubicBezTo>
                <a:cubicBezTo>
                  <a:pt x="91605" y="516579"/>
                  <a:pt x="113812" y="549543"/>
                  <a:pt x="142092" y="577822"/>
                </a:cubicBezTo>
                <a:cubicBezTo>
                  <a:pt x="170458" y="606102"/>
                  <a:pt x="203335" y="628309"/>
                  <a:pt x="240029" y="643837"/>
                </a:cubicBezTo>
                <a:cubicBezTo>
                  <a:pt x="278024" y="659885"/>
                  <a:pt x="318275" y="668039"/>
                  <a:pt x="359913" y="668039"/>
                </a:cubicBezTo>
                <a:cubicBezTo>
                  <a:pt x="401552" y="668039"/>
                  <a:pt x="441890" y="659885"/>
                  <a:pt x="479798" y="643837"/>
                </a:cubicBezTo>
                <a:cubicBezTo>
                  <a:pt x="516492" y="628309"/>
                  <a:pt x="549456" y="606102"/>
                  <a:pt x="577735" y="577822"/>
                </a:cubicBezTo>
                <a:cubicBezTo>
                  <a:pt x="606015" y="549456"/>
                  <a:pt x="628222" y="516579"/>
                  <a:pt x="643750" y="479885"/>
                </a:cubicBezTo>
                <a:cubicBezTo>
                  <a:pt x="653032" y="457938"/>
                  <a:pt x="659625" y="435297"/>
                  <a:pt x="663615" y="412049"/>
                </a:cubicBezTo>
                <a:lnTo>
                  <a:pt x="360000" y="412049"/>
                </a:lnTo>
                <a:cubicBezTo>
                  <a:pt x="331287" y="412049"/>
                  <a:pt x="307952" y="388714"/>
                  <a:pt x="307952" y="360000"/>
                </a:cubicBezTo>
                <a:close/>
                <a:moveTo>
                  <a:pt x="405022" y="0"/>
                </a:moveTo>
                <a:cubicBezTo>
                  <a:pt x="578950" y="0"/>
                  <a:pt x="720001" y="141051"/>
                  <a:pt x="720001" y="314979"/>
                </a:cubicBezTo>
                <a:lnTo>
                  <a:pt x="405022" y="314979"/>
                </a:lnTo>
                <a:close/>
                <a:moveTo>
                  <a:pt x="360000" y="0"/>
                </a:moveTo>
                <a:lnTo>
                  <a:pt x="360000" y="360000"/>
                </a:lnTo>
                <a:lnTo>
                  <a:pt x="720001" y="360000"/>
                </a:lnTo>
                <a:cubicBezTo>
                  <a:pt x="720001" y="558825"/>
                  <a:pt x="558824" y="720001"/>
                  <a:pt x="360000" y="720001"/>
                </a:cubicBezTo>
                <a:cubicBezTo>
                  <a:pt x="161176" y="720001"/>
                  <a:pt x="0" y="558825"/>
                  <a:pt x="0" y="360000"/>
                </a:cubicBezTo>
                <a:cubicBezTo>
                  <a:pt x="0" y="161176"/>
                  <a:pt x="161176" y="0"/>
                  <a:pt x="360000" y="0"/>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43" name="标题 1"/>
          <p:cNvSpPr txBox="1"/>
          <p:nvPr/>
        </p:nvSpPr>
        <p:spPr>
          <a:xfrm>
            <a:off x="-804906" y="5805077"/>
            <a:ext cx="1942967" cy="1942967"/>
          </a:xfrm>
          <a:prstGeom prst="blockArc">
            <a:avLst>
              <a:gd name="adj1" fmla="val 12819369"/>
              <a:gd name="adj2" fmla="val 8313254"/>
              <a:gd name="adj3" fmla="val 2769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4" name="标题 1"/>
          <p:cNvSpPr txBox="1"/>
          <p:nvPr/>
        </p:nvSpPr>
        <p:spPr>
          <a:xfrm>
            <a:off x="8037871" y="4631818"/>
            <a:ext cx="701657" cy="701657"/>
          </a:xfrm>
          <a:prstGeom prst="donu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5" name="标题 1"/>
          <p:cNvSpPr txBox="1"/>
          <p:nvPr/>
        </p:nvSpPr>
        <p:spPr>
          <a:xfrm>
            <a:off x="8474054" y="4982647"/>
            <a:ext cx="4308709" cy="4308709"/>
          </a:xfrm>
          <a:prstGeom prst="ellipse">
            <a:avLst/>
          </a:prstGeom>
          <a:gradFill>
            <a:gsLst>
              <a:gs pos="0">
                <a:schemeClr val="accent1"/>
              </a:gs>
              <a:gs pos="100000">
                <a:schemeClr val="accent1">
                  <a:lumMod val="40000"/>
                  <a:lumOff val="60000"/>
                  <a:alpha val="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6" name="标题 1"/>
          <p:cNvSpPr txBox="1"/>
          <p:nvPr/>
        </p:nvSpPr>
        <p:spPr>
          <a:xfrm>
            <a:off x="872938" y="789574"/>
            <a:ext cx="7780158" cy="432000"/>
          </a:xfrm>
          <a:prstGeom prst="rect">
            <a:avLst/>
          </a:prstGeom>
          <a:noFill/>
          <a:ln cap="sq">
            <a:noFill/>
          </a:ln>
        </p:spPr>
        <p:txBody>
          <a:bodyPr vert="horz" wrap="square" lIns="0" tIns="0" rIns="0" bIns="0" rtlCol="0" anchor="ctr"/>
          <a:lstStyle/>
          <a:p>
            <a:pPr algn="l">
              <a:lnSpc>
                <a:spcPct val="150000"/>
              </a:lnSpc>
            </a:pPr>
            <a:r>
              <a:rPr kumimoji="1" lang="zh-CN" altLang="en-US" sz="20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（一）</a:t>
            </a:r>
            <a:r>
              <a:rPr kumimoji="1" lang="en-US" altLang="zh-CN" sz="20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用人单位违反劳动合同法的法律责任</a:t>
            </a:r>
            <a:endParaRPr kumimoji="1" lang="zh-CN" altLang="en-US" sz="2000" dirty="0"/>
          </a:p>
        </p:txBody>
      </p:sp>
      <p:sp>
        <p:nvSpPr>
          <p:cNvPr id="47" name="标题 1"/>
          <p:cNvSpPr txBox="1"/>
          <p:nvPr/>
        </p:nvSpPr>
        <p:spPr>
          <a:xfrm>
            <a:off x="-254644" y="189343"/>
            <a:ext cx="915043" cy="563880"/>
          </a:xfrm>
          <a:prstGeom prst="rect">
            <a:avLst/>
          </a:prstGeom>
          <a:solidFill>
            <a:schemeClr val="accent1">
              <a:lumMod val="40000"/>
              <a:lumOff val="60000"/>
              <a:alpha val="7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8" name="标题 1"/>
          <p:cNvSpPr txBox="1"/>
          <p:nvPr/>
        </p:nvSpPr>
        <p:spPr>
          <a:xfrm>
            <a:off x="319024" y="390511"/>
            <a:ext cx="167640" cy="16764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9" name="标题 1"/>
          <p:cNvSpPr txBox="1"/>
          <p:nvPr/>
        </p:nvSpPr>
        <p:spPr>
          <a:xfrm>
            <a:off x="838199" y="116924"/>
            <a:ext cx="7752551" cy="551809"/>
          </a:xfrm>
          <a:prstGeom prst="rect">
            <a:avLst/>
          </a:prstGeom>
          <a:noFill/>
          <a:ln cap="sq">
            <a:noFill/>
          </a:ln>
        </p:spPr>
        <p:txBody>
          <a:bodyPr vert="horz" wrap="square" lIns="0" tIns="0" rIns="0" bIns="0" rtlCol="0" anchor="ctr"/>
          <a:lstStyle/>
          <a:p>
            <a:pPr algn="l">
              <a:lnSpc>
                <a:spcPct val="150000"/>
              </a:lnSpc>
            </a:pP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七、违反劳动合同法的法律责任</a:t>
            </a:r>
            <a:endParaRPr kumimoji="1"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1"/>
          <p:cNvSpPr/>
          <p:nvPr/>
        </p:nvSpPr>
        <p:spPr>
          <a:xfrm>
            <a:off x="6870700" y="4445"/>
            <a:ext cx="5321300" cy="685419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5" name="Text 3"/>
          <p:cNvSpPr/>
          <p:nvPr/>
        </p:nvSpPr>
        <p:spPr>
          <a:xfrm>
            <a:off x="1056005" y="1828800"/>
            <a:ext cx="10176510" cy="394335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1" name="Text 9"/>
          <p:cNvSpPr/>
          <p:nvPr/>
        </p:nvSpPr>
        <p:spPr>
          <a:xfrm>
            <a:off x="595630" y="575945"/>
            <a:ext cx="11160125" cy="685701"/>
          </a:xfrm>
          <a:prstGeom prst="rect">
            <a:avLst/>
          </a:prstGeom>
          <a:noFill/>
        </p:spPr>
        <p:txBody>
          <a:bodyPr wrap="square" lIns="91440" tIns="45720" rIns="91440" bIns="45720" rtlCol="0" anchor="t">
            <a:spAutoFit/>
          </a:bodyPr>
          <a:lstStyle/>
          <a:p>
            <a:pPr indent="0">
              <a:lnSpc>
                <a:spcPct val="150000"/>
              </a:lnSpc>
              <a:buNone/>
            </a:pP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rPr>
              <a:t>学习目标</a:t>
            </a:r>
            <a:endParaRPr kumimoji="1" lang="en-US" sz="3200" dirty="0">
              <a:ln w="12700">
                <a:noFill/>
              </a:ln>
              <a:solidFill>
                <a:srgbClr val="000000">
                  <a:alpha val="100000"/>
                </a:srgbClr>
              </a:solidFill>
              <a:latin typeface="Source Han Sans CN Bold Bold" panose="020B0800000000000000" charset="-122"/>
              <a:ea typeface="Source Han Sans CN Bold Bold" panose="020B0800000000000000" charset="-122"/>
            </a:endParaRPr>
          </a:p>
        </p:txBody>
      </p:sp>
      <p:pic>
        <p:nvPicPr>
          <p:cNvPr id="12" name="Image 0" descr="https://test-kimi-img.moonshot.cn/pub/slides/slides_tmpl/image/25-08-06-17:19:08-d29hs34up1d2ae82krtg.png"/>
          <p:cNvPicPr>
            <a:picLocks noChangeAspect="1"/>
          </p:cNvPicPr>
          <p:nvPr/>
        </p:nvPicPr>
        <p:blipFill>
          <a:blip r:embed="rId1"/>
          <a:srcRect t="110" b="110"/>
          <a:stretch>
            <a:fillRect/>
          </a:stretch>
        </p:blipFill>
        <p:spPr>
          <a:xfrm>
            <a:off x="2540" y="550545"/>
            <a:ext cx="579755" cy="652145"/>
          </a:xfrm>
          <a:prstGeom prst="rect">
            <a:avLst/>
          </a:prstGeom>
        </p:spPr>
      </p:pic>
      <p:pic>
        <p:nvPicPr>
          <p:cNvPr id="13" name="Image 1" descr="https://test-kimi-img.moonshot.cn/pub/slides/slides_tmpl/image/25-08-06-17:19:07-d29hs2sup1d2ae82krt0.png"/>
          <p:cNvPicPr>
            <a:picLocks noChangeAspect="1"/>
          </p:cNvPicPr>
          <p:nvPr/>
        </p:nvPicPr>
        <p:blipFill>
          <a:blip r:embed="rId2"/>
          <a:srcRect t="3182" b="3182"/>
          <a:stretch>
            <a:fillRect/>
          </a:stretch>
        </p:blipFill>
        <p:spPr>
          <a:xfrm rot="3660000">
            <a:off x="-1487" y="5893796"/>
            <a:ext cx="1384935" cy="1261745"/>
          </a:xfrm>
          <a:prstGeom prst="rect">
            <a:avLst/>
          </a:prstGeom>
        </p:spPr>
      </p:pic>
      <p:pic>
        <p:nvPicPr>
          <p:cNvPr id="14" name="Image 2" descr="https://test-kimi-img.moonshot.cn/pub/slides/slides_tmpl/image/25-08-06-17:19:07-d29hs2sup1d2ae82krt0.png"/>
          <p:cNvPicPr>
            <a:picLocks noChangeAspect="1"/>
          </p:cNvPicPr>
          <p:nvPr/>
        </p:nvPicPr>
        <p:blipFill>
          <a:blip r:embed="rId2"/>
          <a:srcRect t="3182" b="3182"/>
          <a:stretch>
            <a:fillRect/>
          </a:stretch>
        </p:blipFill>
        <p:spPr>
          <a:xfrm rot="5700000">
            <a:off x="10485905" y="47930"/>
            <a:ext cx="1384935" cy="1261745"/>
          </a:xfrm>
          <a:prstGeom prst="rect">
            <a:avLst/>
          </a:prstGeom>
        </p:spPr>
      </p:pic>
      <p:sp>
        <p:nvSpPr>
          <p:cNvPr id="15" name="矩形: 圆角 44"/>
          <p:cNvSpPr/>
          <p:nvPr>
            <p:custDataLst>
              <p:tags r:id="rId3"/>
            </p:custDataLst>
          </p:nvPr>
        </p:nvSpPr>
        <p:spPr>
          <a:xfrm>
            <a:off x="324803" y="1364615"/>
            <a:ext cx="11614278" cy="1473200"/>
          </a:xfrm>
          <a:prstGeom prst="roundRect">
            <a:avLst>
              <a:gd name="adj" fmla="val 5124"/>
            </a:avLst>
          </a:prstGeom>
          <a:gradFill>
            <a:gsLst>
              <a:gs pos="0">
                <a:schemeClr val="accent1">
                  <a:lumMod val="5000"/>
                  <a:lumOff val="95000"/>
                  <a:alpha val="0"/>
                </a:schemeClr>
              </a:gs>
              <a:gs pos="100000">
                <a:schemeClr val="accent1">
                  <a:lumMod val="20000"/>
                  <a:lumOff val="80000"/>
                  <a:alpha val="20000"/>
                </a:schemeClr>
              </a:gs>
            </a:gsLst>
            <a:lin ang="0" scaled="0"/>
          </a:gradFill>
          <a:ln w="9525">
            <a:gradFill flip="none" rotWithShape="1">
              <a:gsLst>
                <a:gs pos="0">
                  <a:schemeClr val="accent1">
                    <a:lumMod val="20000"/>
                    <a:lumOff val="80000"/>
                  </a:schemeClr>
                </a:gs>
                <a:gs pos="100000">
                  <a:schemeClr val="accent1">
                    <a:lumMod val="60000"/>
                    <a:lumOff val="40000"/>
                  </a:schemeClr>
                </a:gs>
              </a:gsLst>
              <a:lin ang="10800000" scaled="1"/>
              <a:tileRect/>
            </a:gradFill>
            <a:round/>
          </a:ln>
        </p:spPr>
        <p:txBody>
          <a:bodyPr vert="horz" wrap="square" lIns="91440" tIns="45720" rIns="91440" bIns="45720" numCol="1" anchor="t" anchorCtr="0" compatLnSpc="1"/>
          <a:lstStyle/>
          <a:p>
            <a:endParaRPr lang="zh-CN" altLang="en-US">
              <a:solidFill>
                <a:schemeClr val="tx1"/>
              </a:solidFill>
            </a:endParaRPr>
          </a:p>
        </p:txBody>
      </p:sp>
      <p:sp>
        <p:nvSpPr>
          <p:cNvPr id="16" name="矩形 11"/>
          <p:cNvSpPr/>
          <p:nvPr>
            <p:custDataLst>
              <p:tags r:id="rId4"/>
            </p:custDataLst>
          </p:nvPr>
        </p:nvSpPr>
        <p:spPr>
          <a:xfrm>
            <a:off x="795587" y="1365249"/>
            <a:ext cx="1527810" cy="1472565"/>
          </a:xfrm>
          <a:prstGeom prst="rect">
            <a:avLst/>
          </a:prstGeom>
          <a:noFill/>
        </p:spPr>
        <p:txBody>
          <a:bodyPr wrap="square" lIns="0" tIns="0" rIns="0" bIns="0" rtlCol="0" anchor="ctr">
            <a:noAutofit/>
          </a:bodyPr>
          <a:lstStyle/>
          <a:p>
            <a:pPr algn="ctr">
              <a:spcBef>
                <a:spcPct val="0"/>
              </a:spcBef>
              <a:spcAft>
                <a:spcPct val="0"/>
              </a:spcAft>
            </a:pPr>
            <a:r>
              <a:rPr lang="zh-CN" altLang="en-US" sz="2800" b="1" dirty="0">
                <a:solidFill>
                  <a:schemeClr val="accent1"/>
                </a:solidFill>
                <a:latin typeface="+mn-ea"/>
                <a:cs typeface="+mn-ea"/>
              </a:rPr>
              <a:t>知识目标</a:t>
            </a:r>
            <a:endParaRPr lang="zh-CN" altLang="en-US" sz="2800" b="1" dirty="0">
              <a:solidFill>
                <a:schemeClr val="accent1"/>
              </a:solidFill>
              <a:latin typeface="+mn-ea"/>
              <a:cs typeface="+mn-ea"/>
            </a:endParaRPr>
          </a:p>
        </p:txBody>
      </p:sp>
      <p:sp>
        <p:nvSpPr>
          <p:cNvPr id="17" name="矩形 12"/>
          <p:cNvSpPr/>
          <p:nvPr>
            <p:custDataLst>
              <p:tags r:id="rId5"/>
            </p:custDataLst>
          </p:nvPr>
        </p:nvSpPr>
        <p:spPr>
          <a:xfrm>
            <a:off x="2723745" y="1365250"/>
            <a:ext cx="9032010" cy="1472566"/>
          </a:xfrm>
          <a:prstGeom prst="rect">
            <a:avLst/>
          </a:prstGeom>
          <a:noFill/>
        </p:spPr>
        <p:txBody>
          <a:bodyPr wrap="square" lIns="0" tIns="0" rIns="0" bIns="0" rtlCol="0" anchor="ctr" anchorCtr="0">
            <a:noAutofit/>
          </a:bodyPr>
          <a:lstStyle/>
          <a:p>
            <a:pPr>
              <a:lnSpc>
                <a:spcPct val="150000"/>
              </a:lnSpc>
              <a:spcBef>
                <a:spcPct val="0"/>
              </a:spcBef>
              <a:spcAft>
                <a:spcPct val="0"/>
              </a:spcAft>
            </a:pPr>
            <a:r>
              <a:rPr lang="en-US" altLang="zh-CN" sz="1400" b="1" dirty="0">
                <a:solidFill>
                  <a:schemeClr val="tx1">
                    <a:lumMod val="85000"/>
                    <a:lumOff val="15000"/>
                  </a:schemeClr>
                </a:solidFill>
                <a:latin typeface="+mn-ea"/>
                <a:cs typeface="+mn-ea"/>
              </a:rPr>
              <a:t>1.</a:t>
            </a:r>
            <a:r>
              <a:rPr lang="zh-CN" altLang="en-US" sz="1400" b="1" dirty="0">
                <a:solidFill>
                  <a:schemeClr val="tx1">
                    <a:lumMod val="85000"/>
                    <a:lumOff val="15000"/>
                  </a:schemeClr>
                </a:solidFill>
                <a:latin typeface="+mn-ea"/>
                <a:cs typeface="+mn-ea"/>
              </a:rPr>
              <a:t>了解劳动合同的概念和法律特征，理解劳动合同订立的原则。</a:t>
            </a:r>
            <a:endParaRPr lang="en-US" altLang="zh-CN" sz="1400" b="1"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b="1" dirty="0">
                <a:solidFill>
                  <a:schemeClr val="tx1">
                    <a:lumMod val="85000"/>
                    <a:lumOff val="15000"/>
                  </a:schemeClr>
                </a:solidFill>
                <a:latin typeface="+mn-ea"/>
                <a:cs typeface="+mn-ea"/>
              </a:rPr>
              <a:t>2.</a:t>
            </a:r>
            <a:r>
              <a:rPr lang="zh-CN" altLang="en-US" sz="1400" b="1" dirty="0">
                <a:solidFill>
                  <a:schemeClr val="tx1">
                    <a:lumMod val="85000"/>
                    <a:lumOff val="15000"/>
                  </a:schemeClr>
                </a:solidFill>
                <a:latin typeface="+mn-ea"/>
                <a:cs typeface="+mn-ea"/>
              </a:rPr>
              <a:t>掌握劳动合同必备条款</a:t>
            </a:r>
            <a:r>
              <a:rPr lang="en-US" altLang="zh-CN" sz="1400" b="1" dirty="0">
                <a:solidFill>
                  <a:schemeClr val="tx1">
                    <a:lumMod val="85000"/>
                    <a:lumOff val="15000"/>
                  </a:schemeClr>
                </a:solidFill>
                <a:latin typeface="+mn-ea"/>
                <a:cs typeface="+mn-ea"/>
              </a:rPr>
              <a:t>, </a:t>
            </a:r>
            <a:r>
              <a:rPr lang="zh-CN" altLang="en-US" sz="1400" b="1" dirty="0">
                <a:solidFill>
                  <a:schemeClr val="tx1">
                    <a:lumMod val="85000"/>
                    <a:lumOff val="15000"/>
                  </a:schemeClr>
                </a:solidFill>
                <a:latin typeface="+mn-ea"/>
                <a:cs typeface="+mn-ea"/>
              </a:rPr>
              <a:t>理解劳动合同约定条款和劳动合同的履行，掌握劳动合同解除的情形和劳动争议解决方式。</a:t>
            </a:r>
            <a:r>
              <a:rPr lang="en-US" altLang="zh-CN" sz="1400" b="1" dirty="0">
                <a:solidFill>
                  <a:schemeClr val="tx1">
                    <a:lumMod val="85000"/>
                    <a:lumOff val="15000"/>
                  </a:schemeClr>
                </a:solidFill>
                <a:latin typeface="+mn-ea"/>
                <a:cs typeface="+mn-ea"/>
              </a:rPr>
              <a:t> </a:t>
            </a:r>
            <a:endParaRPr lang="en-US" altLang="zh-CN" sz="1400" b="1"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b="1" dirty="0">
                <a:solidFill>
                  <a:schemeClr val="tx1">
                    <a:lumMod val="85000"/>
                    <a:lumOff val="15000"/>
                  </a:schemeClr>
                </a:solidFill>
                <a:latin typeface="+mn-ea"/>
                <a:cs typeface="+mn-ea"/>
              </a:rPr>
              <a:t>3.</a:t>
            </a:r>
            <a:r>
              <a:rPr lang="zh-CN" altLang="en-US" sz="1400" b="1" dirty="0">
                <a:solidFill>
                  <a:schemeClr val="tx1">
                    <a:lumMod val="85000"/>
                    <a:lumOff val="15000"/>
                  </a:schemeClr>
                </a:solidFill>
                <a:latin typeface="+mn-ea"/>
                <a:cs typeface="+mn-ea"/>
              </a:rPr>
              <a:t>了解社会保险的概念和种类</a:t>
            </a:r>
            <a:r>
              <a:rPr lang="en-US" altLang="zh-CN" sz="1400" b="1" dirty="0">
                <a:solidFill>
                  <a:schemeClr val="tx1">
                    <a:lumMod val="85000"/>
                    <a:lumOff val="15000"/>
                  </a:schemeClr>
                </a:solidFill>
                <a:latin typeface="+mn-ea"/>
                <a:cs typeface="+mn-ea"/>
              </a:rPr>
              <a:t>, </a:t>
            </a:r>
            <a:r>
              <a:rPr lang="zh-CN" altLang="en-US" sz="1400" b="1" dirty="0">
                <a:solidFill>
                  <a:schemeClr val="tx1">
                    <a:lumMod val="85000"/>
                    <a:lumOff val="15000"/>
                  </a:schemeClr>
                </a:solidFill>
                <a:latin typeface="+mn-ea"/>
                <a:cs typeface="+mn-ea"/>
              </a:rPr>
              <a:t>掌握基本养老保险、基本医疗保险、工伤保险的相关规定</a:t>
            </a:r>
            <a:r>
              <a:rPr lang="en-US" altLang="zh-CN" sz="1400" b="1" dirty="0">
                <a:solidFill>
                  <a:schemeClr val="tx1">
                    <a:lumMod val="85000"/>
                    <a:lumOff val="15000"/>
                  </a:schemeClr>
                </a:solidFill>
                <a:latin typeface="+mn-ea"/>
                <a:cs typeface="+mn-ea"/>
              </a:rPr>
              <a:t>,</a:t>
            </a:r>
            <a:r>
              <a:rPr lang="zh-CN" altLang="en-US" sz="1400" b="1" dirty="0">
                <a:solidFill>
                  <a:schemeClr val="tx1">
                    <a:lumMod val="85000"/>
                    <a:lumOff val="15000"/>
                  </a:schemeClr>
                </a:solidFill>
                <a:latin typeface="+mn-ea"/>
                <a:cs typeface="+mn-ea"/>
              </a:rPr>
              <a:t>理解失业保险规定</a:t>
            </a:r>
            <a:r>
              <a:rPr lang="en-US" altLang="zh-CN" sz="1400" b="1" dirty="0">
                <a:solidFill>
                  <a:schemeClr val="tx1">
                    <a:lumMod val="85000"/>
                    <a:lumOff val="15000"/>
                  </a:schemeClr>
                </a:solidFill>
                <a:latin typeface="+mn-ea"/>
                <a:cs typeface="+mn-ea"/>
              </a:rPr>
              <a:t>, </a:t>
            </a:r>
            <a:r>
              <a:rPr lang="zh-CN" altLang="en-US" sz="1400" b="1" dirty="0">
                <a:solidFill>
                  <a:schemeClr val="tx1">
                    <a:lumMod val="85000"/>
                    <a:lumOff val="15000"/>
                  </a:schemeClr>
                </a:solidFill>
                <a:latin typeface="+mn-ea"/>
                <a:cs typeface="+mn-ea"/>
              </a:rPr>
              <a:t>了解生育保险规定。</a:t>
            </a:r>
            <a:endParaRPr lang="zh-CN" altLang="en-US" sz="1400" b="1" dirty="0">
              <a:solidFill>
                <a:schemeClr val="tx1">
                  <a:lumMod val="85000"/>
                  <a:lumOff val="15000"/>
                </a:schemeClr>
              </a:solidFill>
              <a:latin typeface="+mn-ea"/>
              <a:cs typeface="+mn-ea"/>
            </a:endParaRPr>
          </a:p>
        </p:txBody>
      </p:sp>
      <p:cxnSp>
        <p:nvCxnSpPr>
          <p:cNvPr id="18" name="直接连接符 13"/>
          <p:cNvCxnSpPr/>
          <p:nvPr>
            <p:custDataLst>
              <p:tags r:id="rId6"/>
            </p:custDataLst>
          </p:nvPr>
        </p:nvCxnSpPr>
        <p:spPr>
          <a:xfrm>
            <a:off x="2546282" y="1644015"/>
            <a:ext cx="0" cy="915035"/>
          </a:xfrm>
          <a:prstGeom prst="line">
            <a:avLst/>
          </a:prstGeom>
          <a:ln w="12700">
            <a:gradFill flip="none" rotWithShape="1">
              <a:gsLst>
                <a:gs pos="0">
                  <a:schemeClr val="accent1">
                    <a:alpha val="0"/>
                  </a:schemeClr>
                </a:gs>
                <a:gs pos="53000">
                  <a:schemeClr val="accent1"/>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19" name="矩形: 圆角 44"/>
          <p:cNvSpPr/>
          <p:nvPr>
            <p:custDataLst>
              <p:tags r:id="rId7"/>
            </p:custDataLst>
          </p:nvPr>
        </p:nvSpPr>
        <p:spPr>
          <a:xfrm>
            <a:off x="324803" y="3086735"/>
            <a:ext cx="11614278" cy="1473200"/>
          </a:xfrm>
          <a:prstGeom prst="roundRect">
            <a:avLst>
              <a:gd name="adj" fmla="val 5124"/>
            </a:avLst>
          </a:prstGeom>
          <a:gradFill>
            <a:gsLst>
              <a:gs pos="0">
                <a:schemeClr val="accent1">
                  <a:lumMod val="5000"/>
                  <a:lumOff val="95000"/>
                  <a:alpha val="0"/>
                </a:schemeClr>
              </a:gs>
              <a:gs pos="100000">
                <a:schemeClr val="accent1">
                  <a:lumMod val="20000"/>
                  <a:lumOff val="80000"/>
                  <a:alpha val="20000"/>
                </a:schemeClr>
              </a:gs>
            </a:gsLst>
            <a:lin ang="0" scaled="0"/>
          </a:gradFill>
          <a:ln w="9525">
            <a:gradFill flip="none" rotWithShape="1">
              <a:gsLst>
                <a:gs pos="0">
                  <a:schemeClr val="accent1">
                    <a:lumMod val="20000"/>
                    <a:lumOff val="80000"/>
                  </a:schemeClr>
                </a:gs>
                <a:gs pos="100000">
                  <a:schemeClr val="accent1">
                    <a:lumMod val="60000"/>
                    <a:lumOff val="40000"/>
                  </a:schemeClr>
                </a:gs>
              </a:gsLst>
              <a:lin ang="10800000" scaled="1"/>
              <a:tileRect/>
            </a:gradFill>
            <a:round/>
          </a:ln>
        </p:spPr>
        <p:txBody>
          <a:bodyPr vert="horz" wrap="square" lIns="91440" tIns="45720" rIns="91440" bIns="45720" numCol="1" anchor="t" anchorCtr="0" compatLnSpc="1"/>
          <a:lstStyle/>
          <a:p>
            <a:endParaRPr lang="zh-CN" altLang="en-US">
              <a:solidFill>
                <a:schemeClr val="tx1"/>
              </a:solidFill>
            </a:endParaRPr>
          </a:p>
        </p:txBody>
      </p:sp>
      <p:sp>
        <p:nvSpPr>
          <p:cNvPr id="20" name="矩形 15"/>
          <p:cNvSpPr/>
          <p:nvPr>
            <p:custDataLst>
              <p:tags r:id="rId8"/>
            </p:custDataLst>
          </p:nvPr>
        </p:nvSpPr>
        <p:spPr>
          <a:xfrm>
            <a:off x="2723745" y="3087369"/>
            <a:ext cx="8955925" cy="1472565"/>
          </a:xfrm>
          <a:prstGeom prst="rect">
            <a:avLst/>
          </a:prstGeom>
          <a:noFill/>
        </p:spPr>
        <p:txBody>
          <a:bodyPr wrap="square" lIns="0" tIns="0" rIns="0" bIns="0" rtlCol="0" anchor="ctr" anchorCtr="0">
            <a:noAutofit/>
          </a:bodyPr>
          <a:lstStyle/>
          <a:p>
            <a:pPr>
              <a:lnSpc>
                <a:spcPct val="150000"/>
              </a:lnSpc>
              <a:spcBef>
                <a:spcPct val="0"/>
              </a:spcBef>
              <a:spcAft>
                <a:spcPct val="0"/>
              </a:spcAft>
            </a:pPr>
            <a:r>
              <a:rPr lang="en-US" altLang="zh-CN" sz="1400" b="1" dirty="0">
                <a:solidFill>
                  <a:schemeClr val="tx1">
                    <a:lumMod val="85000"/>
                    <a:lumOff val="15000"/>
                  </a:schemeClr>
                </a:solidFill>
                <a:latin typeface="+mn-ea"/>
                <a:cs typeface="+mn-ea"/>
              </a:rPr>
              <a:t>1.</a:t>
            </a:r>
            <a:r>
              <a:rPr lang="zh-CN" altLang="en-US" sz="1400" b="1" dirty="0">
                <a:solidFill>
                  <a:schemeClr val="tx1">
                    <a:lumMod val="85000"/>
                    <a:lumOff val="15000"/>
                  </a:schemeClr>
                </a:solidFill>
                <a:latin typeface="+mn-ea"/>
                <a:cs typeface="+mn-ea"/>
              </a:rPr>
              <a:t>会签订劳动合同。</a:t>
            </a:r>
            <a:endParaRPr lang="en-US" altLang="zh-CN" sz="1400" b="1"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b="1" dirty="0">
                <a:solidFill>
                  <a:schemeClr val="tx1">
                    <a:lumMod val="85000"/>
                    <a:lumOff val="15000"/>
                  </a:schemeClr>
                </a:solidFill>
                <a:latin typeface="+mn-ea"/>
                <a:cs typeface="+mn-ea"/>
              </a:rPr>
              <a:t>2.</a:t>
            </a:r>
            <a:r>
              <a:rPr lang="zh-CN" altLang="en-US" sz="1400" b="1" dirty="0">
                <a:solidFill>
                  <a:schemeClr val="tx1">
                    <a:lumMod val="85000"/>
                    <a:lumOff val="15000"/>
                  </a:schemeClr>
                </a:solidFill>
                <a:latin typeface="+mn-ea"/>
                <a:cs typeface="+mn-ea"/>
              </a:rPr>
              <a:t>会分析劳动合同案例和社会保险案例。</a:t>
            </a:r>
            <a:endParaRPr lang="en-US" altLang="zh-CN" sz="1400" b="1"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b="1" dirty="0">
                <a:solidFill>
                  <a:schemeClr val="tx1">
                    <a:lumMod val="85000"/>
                    <a:lumOff val="15000"/>
                  </a:schemeClr>
                </a:solidFill>
                <a:latin typeface="+mn-ea"/>
                <a:cs typeface="+mn-ea"/>
              </a:rPr>
              <a:t>3.</a:t>
            </a:r>
            <a:r>
              <a:rPr lang="zh-CN" altLang="en-US" sz="1400" b="1" dirty="0">
                <a:solidFill>
                  <a:schemeClr val="tx1">
                    <a:lumMod val="85000"/>
                    <a:lumOff val="15000"/>
                  </a:schemeClr>
                </a:solidFill>
                <a:latin typeface="+mn-ea"/>
                <a:cs typeface="+mn-ea"/>
              </a:rPr>
              <a:t>学会在劳动合同关系和社会保险关系中依法维权。</a:t>
            </a:r>
            <a:endParaRPr lang="zh-CN" altLang="en-US" sz="1400" b="1" dirty="0">
              <a:solidFill>
                <a:schemeClr val="tx1">
                  <a:lumMod val="85000"/>
                  <a:lumOff val="15000"/>
                </a:schemeClr>
              </a:solidFill>
              <a:latin typeface="+mn-ea"/>
              <a:cs typeface="+mn-ea"/>
            </a:endParaRPr>
          </a:p>
        </p:txBody>
      </p:sp>
      <p:cxnSp>
        <p:nvCxnSpPr>
          <p:cNvPr id="21" name="直接连接符 17"/>
          <p:cNvCxnSpPr/>
          <p:nvPr>
            <p:custDataLst>
              <p:tags r:id="rId9"/>
            </p:custDataLst>
          </p:nvPr>
        </p:nvCxnSpPr>
        <p:spPr>
          <a:xfrm>
            <a:off x="2546282" y="3366135"/>
            <a:ext cx="0" cy="915035"/>
          </a:xfrm>
          <a:prstGeom prst="line">
            <a:avLst/>
          </a:prstGeom>
          <a:ln w="12700">
            <a:gradFill flip="none" rotWithShape="1">
              <a:gsLst>
                <a:gs pos="0">
                  <a:schemeClr val="accent1">
                    <a:alpha val="0"/>
                  </a:schemeClr>
                </a:gs>
                <a:gs pos="53000">
                  <a:schemeClr val="accent1"/>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22" name="矩形: 圆角 44"/>
          <p:cNvSpPr/>
          <p:nvPr>
            <p:custDataLst>
              <p:tags r:id="rId10"/>
            </p:custDataLst>
          </p:nvPr>
        </p:nvSpPr>
        <p:spPr>
          <a:xfrm>
            <a:off x="278859" y="4805702"/>
            <a:ext cx="11614277" cy="1473200"/>
          </a:xfrm>
          <a:prstGeom prst="roundRect">
            <a:avLst>
              <a:gd name="adj" fmla="val 5124"/>
            </a:avLst>
          </a:prstGeom>
          <a:gradFill>
            <a:gsLst>
              <a:gs pos="0">
                <a:schemeClr val="accent1">
                  <a:lumMod val="5000"/>
                  <a:lumOff val="95000"/>
                  <a:alpha val="0"/>
                </a:schemeClr>
              </a:gs>
              <a:gs pos="100000">
                <a:schemeClr val="accent1">
                  <a:lumMod val="20000"/>
                  <a:lumOff val="80000"/>
                  <a:alpha val="20000"/>
                </a:schemeClr>
              </a:gs>
            </a:gsLst>
            <a:lin ang="0" scaled="0"/>
          </a:gradFill>
          <a:ln w="9525">
            <a:gradFill flip="none" rotWithShape="1">
              <a:gsLst>
                <a:gs pos="0">
                  <a:schemeClr val="accent1">
                    <a:lumMod val="20000"/>
                    <a:lumOff val="80000"/>
                  </a:schemeClr>
                </a:gs>
                <a:gs pos="100000">
                  <a:schemeClr val="accent1">
                    <a:lumMod val="60000"/>
                    <a:lumOff val="40000"/>
                  </a:schemeClr>
                </a:gs>
              </a:gsLst>
              <a:lin ang="10800000" scaled="1"/>
              <a:tileRect/>
            </a:gradFill>
            <a:round/>
          </a:ln>
        </p:spPr>
        <p:txBody>
          <a:bodyPr vert="horz" wrap="square" lIns="91440" tIns="45720" rIns="91440" bIns="45720" numCol="1" anchor="t" anchorCtr="0" compatLnSpc="1"/>
          <a:lstStyle/>
          <a:p>
            <a:r>
              <a:rPr lang="zh-CN" altLang="en-US" dirty="0">
                <a:solidFill>
                  <a:schemeClr val="tx1"/>
                </a:solidFill>
              </a:rPr>
              <a:t>。</a:t>
            </a:r>
            <a:endParaRPr lang="zh-CN" altLang="en-US" dirty="0">
              <a:solidFill>
                <a:schemeClr val="tx1"/>
              </a:solidFill>
            </a:endParaRPr>
          </a:p>
        </p:txBody>
      </p:sp>
      <p:sp>
        <p:nvSpPr>
          <p:cNvPr id="23" name="矩形 19"/>
          <p:cNvSpPr/>
          <p:nvPr>
            <p:custDataLst>
              <p:tags r:id="rId11"/>
            </p:custDataLst>
          </p:nvPr>
        </p:nvSpPr>
        <p:spPr>
          <a:xfrm>
            <a:off x="2723746" y="4808855"/>
            <a:ext cx="8955924" cy="1472568"/>
          </a:xfrm>
          <a:prstGeom prst="rect">
            <a:avLst/>
          </a:prstGeom>
          <a:noFill/>
        </p:spPr>
        <p:txBody>
          <a:bodyPr wrap="square" lIns="0" tIns="0" rIns="0" bIns="0" rtlCol="0" anchor="ctr" anchorCtr="0">
            <a:noAutofit/>
          </a:bodyPr>
          <a:lstStyle/>
          <a:p>
            <a:pPr>
              <a:lnSpc>
                <a:spcPct val="150000"/>
              </a:lnSpc>
              <a:spcBef>
                <a:spcPct val="0"/>
              </a:spcBef>
              <a:spcAft>
                <a:spcPct val="0"/>
              </a:spcAft>
            </a:pPr>
            <a:r>
              <a:rPr lang="en-US" altLang="zh-CN" sz="1400" b="1" dirty="0">
                <a:solidFill>
                  <a:schemeClr val="tx1">
                    <a:lumMod val="85000"/>
                    <a:lumOff val="15000"/>
                  </a:schemeClr>
                </a:solidFill>
                <a:latin typeface="+mn-ea"/>
                <a:cs typeface="+mn-ea"/>
              </a:rPr>
              <a:t>1.</a:t>
            </a:r>
            <a:r>
              <a:rPr lang="zh-CN" altLang="en-US" sz="1400" b="1" dirty="0">
                <a:solidFill>
                  <a:schemeClr val="tx1">
                    <a:lumMod val="85000"/>
                    <a:lumOff val="15000"/>
                  </a:schemeClr>
                </a:solidFill>
                <a:latin typeface="+mn-ea"/>
                <a:cs typeface="+mn-ea"/>
              </a:rPr>
              <a:t>培养劳动精神和敬业精神。</a:t>
            </a:r>
            <a:endParaRPr lang="en-US" altLang="zh-CN" sz="1400" b="1"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b="1" dirty="0">
                <a:solidFill>
                  <a:schemeClr val="tx1">
                    <a:lumMod val="85000"/>
                    <a:lumOff val="15000"/>
                  </a:schemeClr>
                </a:solidFill>
                <a:latin typeface="+mn-ea"/>
                <a:cs typeface="+mn-ea"/>
              </a:rPr>
              <a:t>2.</a:t>
            </a:r>
            <a:r>
              <a:rPr lang="zh-CN" altLang="en-US" sz="1400" b="1" dirty="0">
                <a:solidFill>
                  <a:schemeClr val="tx1">
                    <a:lumMod val="85000"/>
                    <a:lumOff val="15000"/>
                  </a:schemeClr>
                </a:solidFill>
                <a:latin typeface="+mn-ea"/>
                <a:cs typeface="+mn-ea"/>
              </a:rPr>
              <a:t>遵守劳动纪律和职业道德规范，构建和谐稳定的劳动关系。</a:t>
            </a:r>
            <a:endParaRPr lang="en-US" altLang="zh-CN" sz="1400" b="1"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b="1" dirty="0">
                <a:solidFill>
                  <a:schemeClr val="tx1">
                    <a:lumMod val="85000"/>
                    <a:lumOff val="15000"/>
                  </a:schemeClr>
                </a:solidFill>
                <a:latin typeface="+mn-ea"/>
                <a:cs typeface="+mn-ea"/>
              </a:rPr>
              <a:t>3.</a:t>
            </a:r>
            <a:r>
              <a:rPr lang="zh-CN" altLang="en-US" sz="1400" b="1" dirty="0">
                <a:solidFill>
                  <a:schemeClr val="tx1">
                    <a:lumMod val="85000"/>
                    <a:lumOff val="15000"/>
                  </a:schemeClr>
                </a:solidFill>
                <a:latin typeface="+mn-ea"/>
                <a:cs typeface="+mn-ea"/>
              </a:rPr>
              <a:t>增强法治意识</a:t>
            </a:r>
            <a:r>
              <a:rPr lang="en-US" altLang="zh-CN" sz="1400" b="1" dirty="0">
                <a:solidFill>
                  <a:schemeClr val="tx1">
                    <a:lumMod val="85000"/>
                    <a:lumOff val="15000"/>
                  </a:schemeClr>
                </a:solidFill>
                <a:latin typeface="+mn-ea"/>
                <a:cs typeface="+mn-ea"/>
              </a:rPr>
              <a:t>, </a:t>
            </a:r>
            <a:r>
              <a:rPr lang="zh-CN" altLang="en-US" sz="1400" b="1" dirty="0">
                <a:solidFill>
                  <a:schemeClr val="tx1">
                    <a:lumMod val="85000"/>
                    <a:lumOff val="15000"/>
                  </a:schemeClr>
                </a:solidFill>
                <a:latin typeface="+mn-ea"/>
                <a:cs typeface="+mn-ea"/>
              </a:rPr>
              <a:t>依法维护自身和用人单位的合法权益。</a:t>
            </a:r>
            <a:endParaRPr lang="zh-CN" altLang="en-US" sz="1400" b="1" dirty="0">
              <a:solidFill>
                <a:schemeClr val="tx1">
                  <a:lumMod val="85000"/>
                  <a:lumOff val="15000"/>
                </a:schemeClr>
              </a:solidFill>
              <a:latin typeface="+mn-ea"/>
              <a:cs typeface="+mn-ea"/>
            </a:endParaRPr>
          </a:p>
        </p:txBody>
      </p:sp>
      <p:cxnSp>
        <p:nvCxnSpPr>
          <p:cNvPr id="24" name="直接连接符 20"/>
          <p:cNvCxnSpPr/>
          <p:nvPr>
            <p:custDataLst>
              <p:tags r:id="rId12"/>
            </p:custDataLst>
          </p:nvPr>
        </p:nvCxnSpPr>
        <p:spPr>
          <a:xfrm>
            <a:off x="2546282" y="5087620"/>
            <a:ext cx="0" cy="915035"/>
          </a:xfrm>
          <a:prstGeom prst="line">
            <a:avLst/>
          </a:prstGeom>
          <a:ln w="12700">
            <a:gradFill flip="none" rotWithShape="1">
              <a:gsLst>
                <a:gs pos="0">
                  <a:schemeClr val="accent1">
                    <a:alpha val="0"/>
                  </a:schemeClr>
                </a:gs>
                <a:gs pos="53000">
                  <a:schemeClr val="accent1"/>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25" name="矩形 21"/>
          <p:cNvSpPr/>
          <p:nvPr>
            <p:custDataLst>
              <p:tags r:id="rId13"/>
            </p:custDataLst>
          </p:nvPr>
        </p:nvSpPr>
        <p:spPr>
          <a:xfrm>
            <a:off x="795587" y="3087369"/>
            <a:ext cx="1527810" cy="1472565"/>
          </a:xfrm>
          <a:prstGeom prst="rect">
            <a:avLst/>
          </a:prstGeom>
          <a:noFill/>
        </p:spPr>
        <p:txBody>
          <a:bodyPr wrap="square" lIns="0" tIns="0" rIns="0" bIns="0" rtlCol="0" anchor="ctr">
            <a:noAutofit/>
          </a:bodyPr>
          <a:lstStyle/>
          <a:p>
            <a:pPr algn="ctr">
              <a:spcBef>
                <a:spcPct val="0"/>
              </a:spcBef>
              <a:spcAft>
                <a:spcPct val="0"/>
              </a:spcAft>
            </a:pPr>
            <a:r>
              <a:rPr lang="zh-CN" altLang="en-US" sz="2800" b="1" dirty="0">
                <a:solidFill>
                  <a:schemeClr val="accent1"/>
                </a:solidFill>
                <a:latin typeface="+mn-ea"/>
                <a:cs typeface="+mn-ea"/>
              </a:rPr>
              <a:t>能力目标</a:t>
            </a:r>
            <a:endParaRPr lang="zh-CN" altLang="en-US" sz="2800" b="1" dirty="0">
              <a:solidFill>
                <a:schemeClr val="accent1"/>
              </a:solidFill>
              <a:latin typeface="+mn-ea"/>
              <a:cs typeface="+mn-ea"/>
            </a:endParaRPr>
          </a:p>
        </p:txBody>
      </p:sp>
      <p:sp>
        <p:nvSpPr>
          <p:cNvPr id="26" name="矩形 22"/>
          <p:cNvSpPr/>
          <p:nvPr>
            <p:custDataLst>
              <p:tags r:id="rId14"/>
            </p:custDataLst>
          </p:nvPr>
        </p:nvSpPr>
        <p:spPr>
          <a:xfrm>
            <a:off x="795587" y="4808219"/>
            <a:ext cx="1527810" cy="1473835"/>
          </a:xfrm>
          <a:prstGeom prst="rect">
            <a:avLst/>
          </a:prstGeom>
          <a:noFill/>
        </p:spPr>
        <p:txBody>
          <a:bodyPr wrap="square" lIns="0" tIns="0" rIns="0" bIns="0" rtlCol="0" anchor="ctr">
            <a:noAutofit/>
          </a:bodyPr>
          <a:lstStyle/>
          <a:p>
            <a:pPr algn="ctr">
              <a:spcBef>
                <a:spcPct val="0"/>
              </a:spcBef>
              <a:spcAft>
                <a:spcPct val="0"/>
              </a:spcAft>
            </a:pPr>
            <a:r>
              <a:rPr lang="zh-CN" altLang="en-US" sz="2800" b="1" dirty="0">
                <a:solidFill>
                  <a:schemeClr val="accent1"/>
                </a:solidFill>
                <a:latin typeface="+mn-ea"/>
                <a:cs typeface="+mn-ea"/>
              </a:rPr>
              <a:t>素质目标</a:t>
            </a:r>
            <a:endParaRPr lang="zh-CN" altLang="en-US" sz="2800" b="1" dirty="0">
              <a:solidFill>
                <a:schemeClr val="accent1"/>
              </a:solidFill>
              <a:latin typeface="+mn-ea"/>
              <a:cs typeface="+mn-ea"/>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8255"/>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3" name="线条 1"/>
          <p:cNvCxnSpPr/>
          <p:nvPr/>
        </p:nvCxnSpPr>
        <p:spPr>
          <a:xfrm>
            <a:off x="516000" y="2560252"/>
            <a:ext cx="11160000" cy="0"/>
          </a:xfrm>
          <a:prstGeom prst="straightConnector1">
            <a:avLst/>
          </a:prstGeom>
          <a:noFill/>
          <a:ln w="19050" cap="sq">
            <a:solidFill>
              <a:schemeClr val="accent1"/>
            </a:solidFill>
            <a:miter/>
            <a:headEnd type="oval" w="med" len="med"/>
            <a:tailEnd type="oval" w="med" len="med"/>
          </a:ln>
        </p:spPr>
      </p:cxnSp>
      <p:sp>
        <p:nvSpPr>
          <p:cNvPr id="4" name="标题 1"/>
          <p:cNvSpPr txBox="1"/>
          <p:nvPr/>
        </p:nvSpPr>
        <p:spPr>
          <a:xfrm rot="3769480">
            <a:off x="561003" y="2054834"/>
            <a:ext cx="400275" cy="400275"/>
          </a:xfrm>
          <a:prstGeom prst="diamond">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817984" y="2100304"/>
            <a:ext cx="924436" cy="924436"/>
          </a:xfrm>
          <a:prstGeom prst="diamond">
            <a:avLst/>
          </a:prstGeom>
          <a:solidFill>
            <a:schemeClr val="accent1"/>
          </a:solidFill>
          <a:ln w="12700" cap="sq">
            <a:noFill/>
            <a:miter/>
          </a:ln>
          <a:effectLst>
            <a:outerShdw blurRad="254000" dist="76200" dir="2700000" algn="tl" rotWithShape="0">
              <a:schemeClr val="accent1">
                <a:lumMod val="75000"/>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rot="3769480">
            <a:off x="594312" y="2904912"/>
            <a:ext cx="400275" cy="400275"/>
          </a:xfrm>
          <a:prstGeom prst="diamond">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rot="16932546">
            <a:off x="1758604" y="2107242"/>
            <a:ext cx="400275" cy="400275"/>
          </a:xfrm>
          <a:prstGeom prst="diamond">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a:off x="1258979" y="3144380"/>
            <a:ext cx="2880000" cy="2690796"/>
          </a:xfrm>
          <a:prstGeom prst="rect">
            <a:avLst/>
          </a:prstGeom>
          <a:noFill/>
          <a:ln>
            <a:noFill/>
          </a:ln>
        </p:spPr>
        <p:txBody>
          <a:bodyPr vert="horz" wrap="square" lIns="0" tIns="0" rIns="0" bIns="0" rtlCol="0" anchor="t"/>
          <a:lstStyle/>
          <a:p>
            <a:pPr algn="l">
              <a:lnSpc>
                <a:spcPct val="150000"/>
              </a:lnSpc>
            </a:pPr>
            <a:r>
              <a:rPr kumimoji="1" lang="en-US" altLang="zh-CN"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劳动合同被确认无效，给对方造成损害的，有过错的劳动者应当承担赔偿责任</a:t>
            </a:r>
            <a:r>
              <a:rPr kumimoji="1" lang="en-US" altLang="zh-CN"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dirty="0"/>
          </a:p>
        </p:txBody>
      </p:sp>
      <p:sp>
        <p:nvSpPr>
          <p:cNvPr id="9" name="标题 1"/>
          <p:cNvSpPr txBox="1"/>
          <p:nvPr/>
        </p:nvSpPr>
        <p:spPr>
          <a:xfrm>
            <a:off x="931050" y="2302847"/>
            <a:ext cx="698304" cy="519351"/>
          </a:xfrm>
          <a:prstGeom prst="ellipse">
            <a:avLst/>
          </a:prstGeom>
          <a:noFill/>
          <a:ln w="12700" cap="sq">
            <a:noFill/>
            <a:miter/>
          </a:ln>
        </p:spPr>
        <p:txBody>
          <a:bodyPr vert="horz" wrap="square" lIns="0" tIns="0" rIns="0" bIns="0" rtlCol="0" anchor="ctr"/>
          <a:lstStyle/>
          <a:p>
            <a:pPr algn="ctr">
              <a:lnSpc>
                <a:spcPct val="110000"/>
              </a:lnSpc>
            </a:pPr>
            <a:r>
              <a:rPr kumimoji="1" lang="en-US" altLang="zh-CN" sz="24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01</a:t>
            </a:r>
            <a:endParaRPr kumimoji="1" lang="zh-CN" altLang="en-US"/>
          </a:p>
        </p:txBody>
      </p:sp>
      <p:sp>
        <p:nvSpPr>
          <p:cNvPr id="10" name="标题 1"/>
          <p:cNvSpPr txBox="1"/>
          <p:nvPr/>
        </p:nvSpPr>
        <p:spPr>
          <a:xfrm rot="3769480">
            <a:off x="4265711" y="2054834"/>
            <a:ext cx="400275" cy="400275"/>
          </a:xfrm>
          <a:prstGeom prst="diamond">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a:off x="4522692" y="2100304"/>
            <a:ext cx="924436" cy="924436"/>
          </a:xfrm>
          <a:prstGeom prst="diamond">
            <a:avLst/>
          </a:prstGeom>
          <a:solidFill>
            <a:schemeClr val="accent1"/>
          </a:solidFill>
          <a:ln w="12700" cap="sq">
            <a:noFill/>
            <a:miter/>
          </a:ln>
          <a:effectLst>
            <a:outerShdw blurRad="254000" dist="76200" dir="2700000" algn="tl" rotWithShape="0">
              <a:schemeClr val="accent1">
                <a:lumMod val="75000"/>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rot="3769480">
            <a:off x="4299020" y="2904912"/>
            <a:ext cx="400275" cy="400275"/>
          </a:xfrm>
          <a:prstGeom prst="diamond">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rot="16932546">
            <a:off x="5463312" y="2107242"/>
            <a:ext cx="400275" cy="400275"/>
          </a:xfrm>
          <a:prstGeom prst="diamond">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a:off x="4963795" y="3144520"/>
            <a:ext cx="3059430" cy="2703195"/>
          </a:xfrm>
          <a:prstGeom prst="rect">
            <a:avLst/>
          </a:prstGeom>
          <a:noFill/>
          <a:ln>
            <a:noFill/>
          </a:ln>
        </p:spPr>
        <p:txBody>
          <a:bodyPr vert="horz" wrap="square" lIns="0" tIns="0" rIns="0" bIns="0" rtlCol="0" anchor="t"/>
          <a:lstStyle/>
          <a:p>
            <a:pPr algn="l">
              <a:lnSpc>
                <a:spcPct val="150000"/>
              </a:lnSpc>
            </a:pPr>
            <a:r>
              <a:rPr kumimoji="1" lang="en-US" altLang="zh-CN"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劳动者违反劳动合同法规定解除劳动合同，或者违反劳动合同中约定的保密义务或者竞业限制，给用人单位造成损失的，应当承担赔偿责任</a:t>
            </a:r>
            <a:r>
              <a:rPr kumimoji="1" lang="en-US" altLang="zh-CN"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dirty="0"/>
          </a:p>
        </p:txBody>
      </p:sp>
      <p:sp>
        <p:nvSpPr>
          <p:cNvPr id="15" name="标题 1"/>
          <p:cNvSpPr txBox="1"/>
          <p:nvPr/>
        </p:nvSpPr>
        <p:spPr>
          <a:xfrm>
            <a:off x="4635758" y="2302847"/>
            <a:ext cx="698304" cy="519351"/>
          </a:xfrm>
          <a:prstGeom prst="ellipse">
            <a:avLst/>
          </a:prstGeom>
          <a:noFill/>
          <a:ln w="12700" cap="sq">
            <a:noFill/>
            <a:miter/>
          </a:ln>
        </p:spPr>
        <p:txBody>
          <a:bodyPr vert="horz" wrap="square" lIns="0" tIns="0" rIns="0" bIns="0" rtlCol="0" anchor="ctr"/>
          <a:lstStyle/>
          <a:p>
            <a:pPr algn="ctr">
              <a:lnSpc>
                <a:spcPct val="110000"/>
              </a:lnSpc>
            </a:pPr>
            <a:r>
              <a:rPr kumimoji="1" lang="en-US" altLang="zh-CN" sz="24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02</a:t>
            </a:r>
            <a:endParaRPr kumimoji="1" lang="zh-CN" altLang="en-US"/>
          </a:p>
        </p:txBody>
      </p:sp>
      <p:sp>
        <p:nvSpPr>
          <p:cNvPr id="16" name="标题 1"/>
          <p:cNvSpPr txBox="1"/>
          <p:nvPr/>
        </p:nvSpPr>
        <p:spPr>
          <a:xfrm rot="3769480">
            <a:off x="7970420" y="2054834"/>
            <a:ext cx="400275" cy="400275"/>
          </a:xfrm>
          <a:prstGeom prst="diamond">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7" name="标题 1"/>
          <p:cNvSpPr txBox="1"/>
          <p:nvPr/>
        </p:nvSpPr>
        <p:spPr>
          <a:xfrm>
            <a:off x="8227401" y="2100304"/>
            <a:ext cx="924436" cy="924436"/>
          </a:xfrm>
          <a:prstGeom prst="diamond">
            <a:avLst/>
          </a:prstGeom>
          <a:solidFill>
            <a:schemeClr val="accent1"/>
          </a:solidFill>
          <a:ln w="12700" cap="sq">
            <a:noFill/>
            <a:miter/>
          </a:ln>
          <a:effectLst>
            <a:outerShdw blurRad="254000" dist="76200" dir="2700000" algn="tl" rotWithShape="0">
              <a:schemeClr val="accent1">
                <a:lumMod val="75000"/>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rot="3769480">
            <a:off x="8003729" y="2904912"/>
            <a:ext cx="400275" cy="400275"/>
          </a:xfrm>
          <a:prstGeom prst="diamond">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9" name="标题 1"/>
          <p:cNvSpPr txBox="1"/>
          <p:nvPr/>
        </p:nvSpPr>
        <p:spPr>
          <a:xfrm rot="16932546">
            <a:off x="9168021" y="2107242"/>
            <a:ext cx="400275" cy="400275"/>
          </a:xfrm>
          <a:prstGeom prst="diamond">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a:off x="8668395" y="3144380"/>
            <a:ext cx="3163387" cy="2690789"/>
          </a:xfrm>
          <a:prstGeom prst="rect">
            <a:avLst/>
          </a:prstGeom>
          <a:noFill/>
          <a:ln>
            <a:noFill/>
          </a:ln>
        </p:spPr>
        <p:txBody>
          <a:bodyPr vert="horz" wrap="square" lIns="0" tIns="0" rIns="0" bIns="0" rtlCol="0" anchor="t"/>
          <a:lstStyle/>
          <a:p>
            <a:pPr algn="l">
              <a:lnSpc>
                <a:spcPct val="150000"/>
              </a:lnSpc>
            </a:pPr>
            <a:r>
              <a:rPr kumimoji="1" lang="en-US" altLang="zh-CN"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劳动者违反培训协议，未满服务期解除或者终止劳动合同的，或者因劳动者严重违纪，用人单位与劳动者解除约定服务期的劳动合同的，劳动者应当按照劳动合同的约定，向用人单位支付违约金。</a:t>
            </a:r>
            <a:endParaRPr kumimoji="1" lang="zh-CN" altLang="en-US" dirty="0"/>
          </a:p>
        </p:txBody>
      </p:sp>
      <p:sp>
        <p:nvSpPr>
          <p:cNvPr id="21" name="标题 1"/>
          <p:cNvSpPr txBox="1"/>
          <p:nvPr/>
        </p:nvSpPr>
        <p:spPr>
          <a:xfrm>
            <a:off x="8340467" y="2302847"/>
            <a:ext cx="698304" cy="519351"/>
          </a:xfrm>
          <a:prstGeom prst="ellipse">
            <a:avLst/>
          </a:prstGeom>
          <a:noFill/>
          <a:ln w="12700" cap="sq">
            <a:noFill/>
            <a:miter/>
          </a:ln>
        </p:spPr>
        <p:txBody>
          <a:bodyPr vert="horz" wrap="square" lIns="0" tIns="0" rIns="0" bIns="0" rtlCol="0" anchor="ctr"/>
          <a:lstStyle/>
          <a:p>
            <a:pPr algn="ctr">
              <a:lnSpc>
                <a:spcPct val="110000"/>
              </a:lnSpc>
            </a:pPr>
            <a:r>
              <a:rPr kumimoji="1" lang="en-US" altLang="zh-CN" sz="24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03</a:t>
            </a:r>
            <a:endParaRPr kumimoji="1" lang="zh-CN" altLang="en-US"/>
          </a:p>
        </p:txBody>
      </p:sp>
      <p:sp>
        <p:nvSpPr>
          <p:cNvPr id="22" name="标题 1"/>
          <p:cNvSpPr txBox="1"/>
          <p:nvPr/>
        </p:nvSpPr>
        <p:spPr>
          <a:xfrm>
            <a:off x="845221" y="892170"/>
            <a:ext cx="7780158" cy="432000"/>
          </a:xfrm>
          <a:prstGeom prst="rect">
            <a:avLst/>
          </a:prstGeom>
          <a:noFill/>
          <a:ln cap="sq">
            <a:noFill/>
          </a:ln>
        </p:spPr>
        <p:txBody>
          <a:bodyPr vert="horz" wrap="square" lIns="0" tIns="0" rIns="0" bIns="0" rtlCol="0" anchor="ctr"/>
          <a:lstStyle/>
          <a:p>
            <a:pPr algn="l">
              <a:lnSpc>
                <a:spcPct val="150000"/>
              </a:lnSpc>
            </a:pPr>
            <a:r>
              <a:rPr kumimoji="1" lang="zh-CN" altLang="en-US" sz="24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（二）</a:t>
            </a:r>
            <a:r>
              <a:rPr kumimoji="1" lang="en-US" altLang="zh-CN" sz="24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劳动者违反劳动合同法的法律责任</a:t>
            </a:r>
            <a:endParaRPr kumimoji="1" lang="zh-CN" altLang="en-US" sz="2400" dirty="0"/>
          </a:p>
        </p:txBody>
      </p:sp>
      <p:sp>
        <p:nvSpPr>
          <p:cNvPr id="23" name="标题 1"/>
          <p:cNvSpPr txBox="1"/>
          <p:nvPr/>
        </p:nvSpPr>
        <p:spPr>
          <a:xfrm>
            <a:off x="-254644" y="189343"/>
            <a:ext cx="915043" cy="563880"/>
          </a:xfrm>
          <a:prstGeom prst="rect">
            <a:avLst/>
          </a:prstGeom>
          <a:solidFill>
            <a:schemeClr val="accent1">
              <a:lumMod val="40000"/>
              <a:lumOff val="60000"/>
              <a:alpha val="7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4" name="标题 1"/>
          <p:cNvSpPr txBox="1"/>
          <p:nvPr/>
        </p:nvSpPr>
        <p:spPr>
          <a:xfrm>
            <a:off x="319024" y="390511"/>
            <a:ext cx="167640" cy="16764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5" name="标题 1"/>
          <p:cNvSpPr txBox="1"/>
          <p:nvPr/>
        </p:nvSpPr>
        <p:spPr>
          <a:xfrm>
            <a:off x="838387" y="186957"/>
            <a:ext cx="7752551" cy="551809"/>
          </a:xfrm>
          <a:prstGeom prst="rect">
            <a:avLst/>
          </a:prstGeom>
          <a:noFill/>
          <a:ln cap="sq">
            <a:noFill/>
          </a:ln>
        </p:spPr>
        <p:txBody>
          <a:bodyPr vert="horz" wrap="square" lIns="0" tIns="0" rIns="0" bIns="0" rtlCol="0" anchor="ctr"/>
          <a:lstStyle/>
          <a:p>
            <a:pPr algn="l">
              <a:lnSpc>
                <a:spcPct val="150000"/>
              </a:lnSpc>
            </a:pP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七、违反劳动合同法的法律责任</a:t>
            </a:r>
            <a:endParaRPr kumimoji="1"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741218" y="1905115"/>
            <a:ext cx="11000509" cy="4551103"/>
          </a:xfrm>
          <a:prstGeom prst="roundRect">
            <a:avLst>
              <a:gd name="adj" fmla="val 9620"/>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dirty="0"/>
          </a:p>
        </p:txBody>
      </p:sp>
      <p:sp>
        <p:nvSpPr>
          <p:cNvPr id="14" name="标题 1"/>
          <p:cNvSpPr txBox="1"/>
          <p:nvPr/>
        </p:nvSpPr>
        <p:spPr>
          <a:xfrm>
            <a:off x="872135" y="959930"/>
            <a:ext cx="1364580" cy="829134"/>
          </a:xfrm>
          <a:custGeom>
            <a:avLst/>
            <a:gdLst>
              <a:gd name="connsiteX0" fmla="*/ 98961 w 2564026"/>
              <a:gd name="connsiteY0" fmla="*/ 0 h 1382700"/>
              <a:gd name="connsiteX1" fmla="*/ 1668879 w 2564026"/>
              <a:gd name="connsiteY1" fmla="*/ 0 h 1382700"/>
              <a:gd name="connsiteX2" fmla="*/ 1690872 w 2564026"/>
              <a:gd name="connsiteY2" fmla="*/ 4440 h 1382700"/>
              <a:gd name="connsiteX3" fmla="*/ 1711613 w 2564026"/>
              <a:gd name="connsiteY3" fmla="*/ 2994 h 1382700"/>
              <a:gd name="connsiteX4" fmla="*/ 1748861 w 2564026"/>
              <a:gd name="connsiteY4" fmla="*/ 15519 h 1382700"/>
              <a:gd name="connsiteX5" fmla="*/ 2514529 w 2564026"/>
              <a:gd name="connsiteY5" fmla="*/ 457578 h 1382700"/>
              <a:gd name="connsiteX6" fmla="*/ 2550752 w 2564026"/>
              <a:gd name="connsiteY6" fmla="*/ 592762 h 1382700"/>
              <a:gd name="connsiteX7" fmla="*/ 2135363 w 2564026"/>
              <a:gd name="connsiteY7" fmla="*/ 1312237 h 1382700"/>
              <a:gd name="connsiteX8" fmla="*/ 2123557 w 2564026"/>
              <a:gd name="connsiteY8" fmla="*/ 1325621 h 1382700"/>
              <a:gd name="connsiteX9" fmla="*/ 2104615 w 2564026"/>
              <a:gd name="connsiteY9" fmla="*/ 1353715 h 1382700"/>
              <a:gd name="connsiteX10" fmla="*/ 2034639 w 2564026"/>
              <a:gd name="connsiteY10" fmla="*/ 1382700 h 1382700"/>
              <a:gd name="connsiteX11" fmla="*/ 98961 w 2564026"/>
              <a:gd name="connsiteY11" fmla="*/ 1382700 h 1382700"/>
              <a:gd name="connsiteX12" fmla="*/ 0 w 2564026"/>
              <a:gd name="connsiteY12" fmla="*/ 1283739 h 1382700"/>
              <a:gd name="connsiteX13" fmla="*/ 0 w 2564026"/>
              <a:gd name="connsiteY13" fmla="*/ 929739 h 1382700"/>
              <a:gd name="connsiteX14" fmla="*/ 0 w 2564026"/>
              <a:gd name="connsiteY14" fmla="*/ 452961 h 1382700"/>
              <a:gd name="connsiteX15" fmla="*/ 0 w 2564026"/>
              <a:gd name="connsiteY15" fmla="*/ 98961 h 1382700"/>
              <a:gd name="connsiteX16" fmla="*/ 98961 w 2564026"/>
              <a:gd name="connsiteY16" fmla="*/ 0 h 1382700"/>
            </a:gdLst>
            <a:ahLst/>
            <a:cxnLst/>
            <a:rect l="l" t="t" r="r" b="b"/>
            <a:pathLst>
              <a:path w="2564026" h="1382700">
                <a:moveTo>
                  <a:pt x="98961" y="0"/>
                </a:moveTo>
                <a:lnTo>
                  <a:pt x="1668879" y="0"/>
                </a:lnTo>
                <a:lnTo>
                  <a:pt x="1690872" y="4440"/>
                </a:lnTo>
                <a:lnTo>
                  <a:pt x="1711613" y="2994"/>
                </a:lnTo>
                <a:cubicBezTo>
                  <a:pt x="1724370" y="4577"/>
                  <a:pt x="1737028" y="8687"/>
                  <a:pt x="1748861" y="15519"/>
                </a:cubicBezTo>
                <a:lnTo>
                  <a:pt x="2514529" y="457578"/>
                </a:lnTo>
                <a:cubicBezTo>
                  <a:pt x="2561862" y="484906"/>
                  <a:pt x="2578079" y="545429"/>
                  <a:pt x="2550752" y="592762"/>
                </a:cubicBezTo>
                <a:lnTo>
                  <a:pt x="2135363" y="1312237"/>
                </a:lnTo>
                <a:lnTo>
                  <a:pt x="2123557" y="1325621"/>
                </a:lnTo>
                <a:lnTo>
                  <a:pt x="2104615" y="1353715"/>
                </a:lnTo>
                <a:cubicBezTo>
                  <a:pt x="2086707" y="1371624"/>
                  <a:pt x="2061967" y="1382700"/>
                  <a:pt x="2034639" y="1382700"/>
                </a:cubicBezTo>
                <a:lnTo>
                  <a:pt x="98961" y="1382700"/>
                </a:lnTo>
                <a:cubicBezTo>
                  <a:pt x="44306" y="1382700"/>
                  <a:pt x="0" y="1338394"/>
                  <a:pt x="0" y="1283739"/>
                </a:cubicBezTo>
                <a:lnTo>
                  <a:pt x="0" y="929739"/>
                </a:lnTo>
                <a:lnTo>
                  <a:pt x="0" y="452961"/>
                </a:lnTo>
                <a:lnTo>
                  <a:pt x="0" y="98961"/>
                </a:lnTo>
                <a:cubicBezTo>
                  <a:pt x="0" y="44306"/>
                  <a:pt x="44306" y="0"/>
                  <a:pt x="98961" y="0"/>
                </a:cubicBez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983765" y="1977930"/>
            <a:ext cx="10515508" cy="4076385"/>
          </a:xfrm>
          <a:prstGeom prst="rect">
            <a:avLst/>
          </a:prstGeom>
          <a:noFill/>
          <a:ln>
            <a:noFill/>
          </a:ln>
        </p:spPr>
        <p:txBody>
          <a:bodyPr vert="horz" wrap="square" lIns="0" tIns="0" rIns="0" bIns="0" rtlCol="0" anchor="t"/>
          <a:lstStyle/>
          <a:p>
            <a:pPr>
              <a:lnSpc>
                <a:spcPct val="140000"/>
              </a:lnSpc>
            </a:pPr>
            <a:r>
              <a:rPr kumimoji="1" lang="en-US" altLang="zh-CN" b="1" dirty="0"/>
              <a:t>【</a:t>
            </a:r>
            <a:r>
              <a:rPr kumimoji="1" lang="zh-CN" altLang="en-US" b="1" dirty="0"/>
              <a:t>基本案情</a:t>
            </a:r>
            <a:r>
              <a:rPr kumimoji="1" lang="en-US" altLang="zh-CN" b="1" dirty="0"/>
              <a:t>】</a:t>
            </a:r>
            <a:endParaRPr kumimoji="1" lang="en-US" altLang="zh-CN" b="1" dirty="0"/>
          </a:p>
          <a:p>
            <a:pPr algn="l">
              <a:lnSpc>
                <a:spcPct val="140000"/>
              </a:lnSpc>
            </a:pPr>
            <a:r>
              <a:rPr kumimoji="1" lang="zh-CN" altLang="en-US" dirty="0"/>
              <a:t>　　黄某于</a:t>
            </a:r>
            <a:r>
              <a:rPr kumimoji="1" lang="en-US" altLang="zh-CN" dirty="0"/>
              <a:t>2020</a:t>
            </a:r>
            <a:r>
              <a:rPr kumimoji="1" lang="zh-CN" altLang="en-US" dirty="0"/>
              <a:t>年</a:t>
            </a:r>
            <a:r>
              <a:rPr kumimoji="1" lang="en-US" altLang="zh-CN" dirty="0"/>
              <a:t>11</a:t>
            </a:r>
            <a:r>
              <a:rPr kumimoji="1" lang="zh-CN" altLang="en-US" dirty="0"/>
              <a:t>月与某纺织公司订立劳动合同，约定其从事布匹销售工作，担任销售经理。</a:t>
            </a:r>
            <a:r>
              <a:rPr kumimoji="1" lang="en-US" altLang="zh-CN" dirty="0"/>
              <a:t>2022</a:t>
            </a:r>
            <a:r>
              <a:rPr kumimoji="1" lang="zh-CN" altLang="en-US" dirty="0"/>
              <a:t>年</a:t>
            </a:r>
            <a:r>
              <a:rPr kumimoji="1" lang="en-US" altLang="zh-CN" dirty="0"/>
              <a:t>6</a:t>
            </a:r>
            <a:r>
              <a:rPr kumimoji="1" lang="zh-CN" altLang="en-US" dirty="0"/>
              <a:t>月</a:t>
            </a:r>
            <a:r>
              <a:rPr kumimoji="1" lang="en-US" altLang="zh-CN" dirty="0"/>
              <a:t>10</a:t>
            </a:r>
            <a:r>
              <a:rPr kumimoji="1" lang="zh-CN" altLang="en-US" dirty="0"/>
              <a:t>日，黄某与某纺织公司订立</a:t>
            </a:r>
            <a:r>
              <a:rPr kumimoji="1" lang="en-US" altLang="zh-CN" dirty="0"/>
              <a:t>《</a:t>
            </a:r>
            <a:r>
              <a:rPr kumimoji="1" lang="zh-CN" altLang="en-US" dirty="0"/>
              <a:t>保守商业秘密及竞业限制协议</a:t>
            </a:r>
            <a:r>
              <a:rPr kumimoji="1" lang="en-US" altLang="zh-CN" dirty="0"/>
              <a:t>》</a:t>
            </a:r>
            <a:r>
              <a:rPr kumimoji="1" lang="zh-CN" altLang="en-US" dirty="0"/>
              <a:t>，约定：竞业限制的期限包括但不限于合同期内及离职后两年内，不得自营或者为他人经营与某纺织公司有竞争的业务；黄某若违反协议约定，某纺织公司有权要求黄某承担违约责任。</a:t>
            </a:r>
            <a:r>
              <a:rPr kumimoji="1" lang="en-US" altLang="zh-CN" dirty="0"/>
              <a:t>2022</a:t>
            </a:r>
            <a:r>
              <a:rPr kumimoji="1" lang="zh-CN" altLang="en-US" dirty="0"/>
              <a:t>年</a:t>
            </a:r>
            <a:r>
              <a:rPr kumimoji="1" lang="en-US" altLang="zh-CN" dirty="0"/>
              <a:t>9</a:t>
            </a:r>
            <a:r>
              <a:rPr kumimoji="1" lang="zh-CN" altLang="en-US" dirty="0"/>
              <a:t>月至</a:t>
            </a:r>
            <a:r>
              <a:rPr kumimoji="1" lang="en-US" altLang="zh-CN" dirty="0"/>
              <a:t>2022</a:t>
            </a:r>
            <a:r>
              <a:rPr kumimoji="1" lang="zh-CN" altLang="en-US" dirty="0"/>
              <a:t>年</a:t>
            </a:r>
            <a:r>
              <a:rPr kumimoji="1" lang="en-US" altLang="zh-CN" dirty="0"/>
              <a:t>10</a:t>
            </a:r>
            <a:r>
              <a:rPr kumimoji="1" lang="zh-CN" altLang="en-US" dirty="0"/>
              <a:t>月期间，黄某多次自行联系供货商向某纺织公司的客户于某出售布匹，于某共向黄某支付货款</a:t>
            </a:r>
            <a:r>
              <a:rPr kumimoji="1" lang="en-US" altLang="zh-CN" dirty="0"/>
              <a:t>122400</a:t>
            </a:r>
            <a:r>
              <a:rPr kumimoji="1" lang="zh-CN" altLang="en-US" dirty="0"/>
              <a:t>元。此外，黄某自认，其在订立</a:t>
            </a:r>
            <a:r>
              <a:rPr kumimoji="1" lang="en-US" altLang="zh-CN" dirty="0"/>
              <a:t>《</a:t>
            </a:r>
            <a:r>
              <a:rPr kumimoji="1" lang="zh-CN" altLang="en-US" dirty="0"/>
              <a:t>保守商业秘密及竞业限制协议</a:t>
            </a:r>
            <a:r>
              <a:rPr kumimoji="1" lang="en-US" altLang="zh-CN" dirty="0"/>
              <a:t>》</a:t>
            </a:r>
            <a:r>
              <a:rPr kumimoji="1" lang="zh-CN" altLang="en-US" dirty="0"/>
              <a:t>之前也曾自行联系供货商向案外人出售过布匹，销售额为</a:t>
            </a:r>
            <a:r>
              <a:rPr kumimoji="1" lang="en-US" altLang="zh-CN" dirty="0"/>
              <a:t>468900</a:t>
            </a:r>
            <a:r>
              <a:rPr kumimoji="1" lang="zh-CN" altLang="en-US" dirty="0"/>
              <a:t>元。</a:t>
            </a:r>
            <a:r>
              <a:rPr kumimoji="1" lang="en-US" altLang="zh-CN" dirty="0"/>
              <a:t>2022</a:t>
            </a:r>
            <a:r>
              <a:rPr kumimoji="1" lang="zh-CN" altLang="en-US" dirty="0"/>
              <a:t>年</a:t>
            </a:r>
            <a:r>
              <a:rPr kumimoji="1" lang="en-US" altLang="zh-CN" dirty="0"/>
              <a:t>10</a:t>
            </a:r>
            <a:r>
              <a:rPr kumimoji="1" lang="zh-CN" altLang="en-US" dirty="0"/>
              <a:t>月</a:t>
            </a:r>
            <a:r>
              <a:rPr kumimoji="1" lang="en-US" altLang="zh-CN" dirty="0"/>
              <a:t>28</a:t>
            </a:r>
            <a:r>
              <a:rPr kumimoji="1" lang="zh-CN" altLang="en-US" dirty="0"/>
              <a:t>日，黄某以个人原因为由向某纺织公司提出辞职。某纺织公司向某劳动人事争议仲裁委员会申请仲裁，要求黄某承担违反竞业限制义务的违约责任。某劳动人事争议仲裁委员会作出不予受理通知书。某纺织公司不服，诉至人民法院。</a:t>
            </a:r>
            <a:endParaRPr kumimoji="1" lang="zh-CN" altLang="en-US" dirty="0"/>
          </a:p>
        </p:txBody>
      </p:sp>
      <p:sp>
        <p:nvSpPr>
          <p:cNvPr id="17" name="标题 1"/>
          <p:cNvSpPr txBox="1"/>
          <p:nvPr/>
        </p:nvSpPr>
        <p:spPr>
          <a:xfrm>
            <a:off x="983765" y="944800"/>
            <a:ext cx="888561" cy="684737"/>
          </a:xfrm>
          <a:prstGeom prst="rect">
            <a:avLst/>
          </a:prstGeom>
          <a:noFill/>
          <a:ln>
            <a:noFill/>
          </a:ln>
        </p:spPr>
        <p:txBody>
          <a:bodyPr vert="horz" wrap="square" lIns="0" tIns="0" rIns="0" bIns="0" rtlCol="0" anchor="ctr"/>
          <a:lstStyle/>
          <a:p>
            <a:pPr algn="ctr">
              <a:lnSpc>
                <a:spcPct val="110000"/>
              </a:lnSpc>
            </a:pPr>
            <a:endParaRPr kumimoji="1" lang="zh-CN" altLang="en-US" dirty="0"/>
          </a:p>
        </p:txBody>
      </p:sp>
      <p:sp>
        <p:nvSpPr>
          <p:cNvPr id="18"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3" name="标题 1"/>
          <p:cNvSpPr txBox="1"/>
          <p:nvPr/>
        </p:nvSpPr>
        <p:spPr>
          <a:xfrm>
            <a:off x="2497193" y="803685"/>
            <a:ext cx="9002079" cy="1038970"/>
          </a:xfrm>
          <a:prstGeom prst="rect">
            <a:avLst/>
          </a:prstGeom>
          <a:noFill/>
          <a:ln>
            <a:noFill/>
          </a:ln>
        </p:spPr>
        <p:txBody>
          <a:bodyPr vert="horz" wrap="square" lIns="0" tIns="0" rIns="0" bIns="0" rtlCol="0" anchor="b"/>
          <a:lstStyle/>
          <a:p>
            <a:pPr algn="l">
              <a:lnSpc>
                <a:spcPct val="110000"/>
              </a:lnSpc>
            </a:pPr>
            <a:r>
              <a:rPr kumimoji="1" lang="zh-CN" altLang="en-US" dirty="0">
                <a:ln w="12700">
                  <a:noFill/>
                </a:ln>
                <a:solidFill>
                  <a:srgbClr val="0154A9">
                    <a:alpha val="100000"/>
                  </a:srgbClr>
                </a:solidFill>
                <a:latin typeface="Source Han Sans CN Bold Bold" panose="020B0800000000000000" charset="-122"/>
                <a:ea typeface="Source Han Sans CN Bold Bold" panose="020B0800000000000000" charset="-122"/>
              </a:rPr>
              <a:t>案例分析：劳动者违反在职竞业限制义务约定，应依法承担违约责任</a:t>
            </a:r>
            <a:r>
              <a:rPr kumimoji="1" lang="en-US" altLang="zh-CN" dirty="0">
                <a:ln w="12700">
                  <a:noFill/>
                </a:ln>
                <a:solidFill>
                  <a:srgbClr val="0154A9">
                    <a:alpha val="100000"/>
                  </a:srgbClr>
                </a:solidFill>
                <a:latin typeface="Source Han Sans CN Bold Bold" panose="020B0800000000000000" charset="-122"/>
                <a:ea typeface="Source Han Sans CN Bold Bold" panose="020B0800000000000000" charset="-122"/>
              </a:rPr>
              <a:t>——</a:t>
            </a:r>
            <a:r>
              <a:rPr kumimoji="1" lang="zh-CN" altLang="en-US" dirty="0">
                <a:ln w="12700">
                  <a:noFill/>
                </a:ln>
                <a:solidFill>
                  <a:srgbClr val="0154A9">
                    <a:alpha val="100000"/>
                  </a:srgbClr>
                </a:solidFill>
                <a:latin typeface="Source Han Sans CN Bold Bold" panose="020B0800000000000000" charset="-122"/>
                <a:ea typeface="Source Han Sans CN Bold Bold" panose="020B0800000000000000" charset="-122"/>
              </a:rPr>
              <a:t>黄某与某纺织公司竞业限制纠纷案</a:t>
            </a:r>
            <a:endParaRPr kumimoji="1"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942155" y="1905115"/>
            <a:ext cx="10799572" cy="4765849"/>
          </a:xfrm>
          <a:prstGeom prst="roundRect">
            <a:avLst>
              <a:gd name="adj" fmla="val 9620"/>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dirty="0"/>
          </a:p>
        </p:txBody>
      </p:sp>
      <p:sp>
        <p:nvSpPr>
          <p:cNvPr id="14" name="标题 1"/>
          <p:cNvSpPr txBox="1"/>
          <p:nvPr/>
        </p:nvSpPr>
        <p:spPr>
          <a:xfrm>
            <a:off x="872135" y="959930"/>
            <a:ext cx="1364580" cy="829134"/>
          </a:xfrm>
          <a:custGeom>
            <a:avLst/>
            <a:gdLst>
              <a:gd name="connsiteX0" fmla="*/ 98961 w 2564026"/>
              <a:gd name="connsiteY0" fmla="*/ 0 h 1382700"/>
              <a:gd name="connsiteX1" fmla="*/ 1668879 w 2564026"/>
              <a:gd name="connsiteY1" fmla="*/ 0 h 1382700"/>
              <a:gd name="connsiteX2" fmla="*/ 1690872 w 2564026"/>
              <a:gd name="connsiteY2" fmla="*/ 4440 h 1382700"/>
              <a:gd name="connsiteX3" fmla="*/ 1711613 w 2564026"/>
              <a:gd name="connsiteY3" fmla="*/ 2994 h 1382700"/>
              <a:gd name="connsiteX4" fmla="*/ 1748861 w 2564026"/>
              <a:gd name="connsiteY4" fmla="*/ 15519 h 1382700"/>
              <a:gd name="connsiteX5" fmla="*/ 2514529 w 2564026"/>
              <a:gd name="connsiteY5" fmla="*/ 457578 h 1382700"/>
              <a:gd name="connsiteX6" fmla="*/ 2550752 w 2564026"/>
              <a:gd name="connsiteY6" fmla="*/ 592762 h 1382700"/>
              <a:gd name="connsiteX7" fmla="*/ 2135363 w 2564026"/>
              <a:gd name="connsiteY7" fmla="*/ 1312237 h 1382700"/>
              <a:gd name="connsiteX8" fmla="*/ 2123557 w 2564026"/>
              <a:gd name="connsiteY8" fmla="*/ 1325621 h 1382700"/>
              <a:gd name="connsiteX9" fmla="*/ 2104615 w 2564026"/>
              <a:gd name="connsiteY9" fmla="*/ 1353715 h 1382700"/>
              <a:gd name="connsiteX10" fmla="*/ 2034639 w 2564026"/>
              <a:gd name="connsiteY10" fmla="*/ 1382700 h 1382700"/>
              <a:gd name="connsiteX11" fmla="*/ 98961 w 2564026"/>
              <a:gd name="connsiteY11" fmla="*/ 1382700 h 1382700"/>
              <a:gd name="connsiteX12" fmla="*/ 0 w 2564026"/>
              <a:gd name="connsiteY12" fmla="*/ 1283739 h 1382700"/>
              <a:gd name="connsiteX13" fmla="*/ 0 w 2564026"/>
              <a:gd name="connsiteY13" fmla="*/ 929739 h 1382700"/>
              <a:gd name="connsiteX14" fmla="*/ 0 w 2564026"/>
              <a:gd name="connsiteY14" fmla="*/ 452961 h 1382700"/>
              <a:gd name="connsiteX15" fmla="*/ 0 w 2564026"/>
              <a:gd name="connsiteY15" fmla="*/ 98961 h 1382700"/>
              <a:gd name="connsiteX16" fmla="*/ 98961 w 2564026"/>
              <a:gd name="connsiteY16" fmla="*/ 0 h 1382700"/>
            </a:gdLst>
            <a:ahLst/>
            <a:cxnLst/>
            <a:rect l="l" t="t" r="r" b="b"/>
            <a:pathLst>
              <a:path w="2564026" h="1382700">
                <a:moveTo>
                  <a:pt x="98961" y="0"/>
                </a:moveTo>
                <a:lnTo>
                  <a:pt x="1668879" y="0"/>
                </a:lnTo>
                <a:lnTo>
                  <a:pt x="1690872" y="4440"/>
                </a:lnTo>
                <a:lnTo>
                  <a:pt x="1711613" y="2994"/>
                </a:lnTo>
                <a:cubicBezTo>
                  <a:pt x="1724370" y="4577"/>
                  <a:pt x="1737028" y="8687"/>
                  <a:pt x="1748861" y="15519"/>
                </a:cubicBezTo>
                <a:lnTo>
                  <a:pt x="2514529" y="457578"/>
                </a:lnTo>
                <a:cubicBezTo>
                  <a:pt x="2561862" y="484906"/>
                  <a:pt x="2578079" y="545429"/>
                  <a:pt x="2550752" y="592762"/>
                </a:cubicBezTo>
                <a:lnTo>
                  <a:pt x="2135363" y="1312237"/>
                </a:lnTo>
                <a:lnTo>
                  <a:pt x="2123557" y="1325621"/>
                </a:lnTo>
                <a:lnTo>
                  <a:pt x="2104615" y="1353715"/>
                </a:lnTo>
                <a:cubicBezTo>
                  <a:pt x="2086707" y="1371624"/>
                  <a:pt x="2061967" y="1382700"/>
                  <a:pt x="2034639" y="1382700"/>
                </a:cubicBezTo>
                <a:lnTo>
                  <a:pt x="98961" y="1382700"/>
                </a:lnTo>
                <a:cubicBezTo>
                  <a:pt x="44306" y="1382700"/>
                  <a:pt x="0" y="1338394"/>
                  <a:pt x="0" y="1283739"/>
                </a:cubicBezTo>
                <a:lnTo>
                  <a:pt x="0" y="929739"/>
                </a:lnTo>
                <a:lnTo>
                  <a:pt x="0" y="452961"/>
                </a:lnTo>
                <a:lnTo>
                  <a:pt x="0" y="98961"/>
                </a:lnTo>
                <a:cubicBezTo>
                  <a:pt x="0" y="44306"/>
                  <a:pt x="44306" y="0"/>
                  <a:pt x="98961" y="0"/>
                </a:cubicBez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1212273" y="1977930"/>
            <a:ext cx="10287000" cy="4402088"/>
          </a:xfrm>
          <a:prstGeom prst="rect">
            <a:avLst/>
          </a:prstGeom>
          <a:noFill/>
          <a:ln>
            <a:noFill/>
          </a:ln>
        </p:spPr>
        <p:txBody>
          <a:bodyPr vert="horz" wrap="square" lIns="0" tIns="0" rIns="0" bIns="0" rtlCol="0" anchor="t"/>
          <a:lstStyle/>
          <a:p>
            <a:pPr>
              <a:lnSpc>
                <a:spcPct val="140000"/>
              </a:lnSpc>
            </a:pPr>
            <a:r>
              <a:rPr kumimoji="1" lang="en-US" altLang="zh-CN" b="1" dirty="0"/>
              <a:t>【</a:t>
            </a:r>
            <a:r>
              <a:rPr kumimoji="1" lang="zh-CN" altLang="en-US" b="1" dirty="0"/>
              <a:t>裁判结果</a:t>
            </a:r>
            <a:r>
              <a:rPr kumimoji="1" lang="en-US" altLang="zh-CN" b="1" dirty="0"/>
              <a:t>】</a:t>
            </a:r>
            <a:endParaRPr kumimoji="1" lang="en-US" altLang="zh-CN" b="1" dirty="0"/>
          </a:p>
          <a:p>
            <a:pPr>
              <a:lnSpc>
                <a:spcPct val="140000"/>
              </a:lnSpc>
            </a:pPr>
            <a:r>
              <a:rPr kumimoji="1" lang="zh-CN" altLang="en-US" dirty="0"/>
              <a:t>　　审理法院认为，黄某与某纺织公司订立</a:t>
            </a:r>
            <a:r>
              <a:rPr kumimoji="1" lang="en-US" altLang="zh-CN" dirty="0"/>
              <a:t>《</a:t>
            </a:r>
            <a:r>
              <a:rPr kumimoji="1" lang="zh-CN" altLang="en-US" dirty="0"/>
              <a:t>保守商业秘密及竞业限制协议</a:t>
            </a:r>
            <a:r>
              <a:rPr kumimoji="1" lang="en-US" altLang="zh-CN" dirty="0"/>
              <a:t>》</a:t>
            </a:r>
            <a:r>
              <a:rPr kumimoji="1" lang="zh-CN" altLang="en-US" dirty="0"/>
              <a:t>，约定合同期内不得自营或者为他人经营与某纺织公司有竞争关系的业务，否则应承担相应的违约责任。黄某作为销售经理，掌握客户信息，其与某纺织公司所订协议系双方当事人真实意思表示，内容不违反法律、行政法规的强制性规定，双方均应依约履行。黄某在订立协议后多次自行联系其他供货商向某纺织公司的客户出售布匹，所得货款归己所有，此属于自营与某纺织公司有竞争关系业务的行为，违反了协议约定。审理法院判决黄某依法向某纺织公司承担违约责任。</a:t>
            </a:r>
            <a:endParaRPr kumimoji="1" lang="zh-CN" altLang="en-US" dirty="0"/>
          </a:p>
        </p:txBody>
      </p:sp>
      <p:sp>
        <p:nvSpPr>
          <p:cNvPr id="17" name="标题 1"/>
          <p:cNvSpPr txBox="1"/>
          <p:nvPr/>
        </p:nvSpPr>
        <p:spPr>
          <a:xfrm>
            <a:off x="983765" y="944800"/>
            <a:ext cx="888561" cy="684737"/>
          </a:xfrm>
          <a:prstGeom prst="rect">
            <a:avLst/>
          </a:prstGeom>
          <a:noFill/>
          <a:ln>
            <a:noFill/>
          </a:ln>
        </p:spPr>
        <p:txBody>
          <a:bodyPr vert="horz" wrap="square" lIns="0" tIns="0" rIns="0" bIns="0" rtlCol="0" anchor="ctr"/>
          <a:lstStyle/>
          <a:p>
            <a:pPr algn="ctr">
              <a:lnSpc>
                <a:spcPct val="110000"/>
              </a:lnSpc>
            </a:pPr>
            <a:endParaRPr kumimoji="1" lang="zh-CN" altLang="en-US" dirty="0"/>
          </a:p>
        </p:txBody>
      </p:sp>
      <p:sp>
        <p:nvSpPr>
          <p:cNvPr id="18"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3" name="标题 1"/>
          <p:cNvSpPr txBox="1"/>
          <p:nvPr/>
        </p:nvSpPr>
        <p:spPr>
          <a:xfrm>
            <a:off x="2497194" y="803685"/>
            <a:ext cx="5432954" cy="699426"/>
          </a:xfrm>
          <a:prstGeom prst="rect">
            <a:avLst/>
          </a:prstGeom>
          <a:noFill/>
          <a:ln>
            <a:noFill/>
          </a:ln>
        </p:spPr>
        <p:txBody>
          <a:bodyPr vert="horz" wrap="square" lIns="0" tIns="0" rIns="0" bIns="0" rtlCol="0" anchor="b"/>
          <a:lstStyle/>
          <a:p>
            <a:pPr algn="l">
              <a:lnSpc>
                <a:spcPct val="110000"/>
              </a:lnSpc>
            </a:pPr>
            <a:r>
              <a:rPr kumimoji="1" lang="zh-CN" altLang="en-US" dirty="0">
                <a:ln w="12700">
                  <a:noFill/>
                </a:ln>
                <a:solidFill>
                  <a:srgbClr val="0154A9">
                    <a:alpha val="100000"/>
                  </a:srgbClr>
                </a:solidFill>
                <a:latin typeface="Source Han Sans CN Bold Bold" panose="020B0800000000000000" charset="-122"/>
                <a:ea typeface="Source Han Sans CN Bold Bold" panose="020B0800000000000000" charset="-122"/>
              </a:rPr>
              <a:t>案例分析</a:t>
            </a:r>
            <a:endParaRPr kumimoji="1" lang="zh-CN"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942155" y="1905115"/>
            <a:ext cx="10799572" cy="4765849"/>
          </a:xfrm>
          <a:prstGeom prst="roundRect">
            <a:avLst>
              <a:gd name="adj" fmla="val 9620"/>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dirty="0"/>
          </a:p>
        </p:txBody>
      </p:sp>
      <p:sp>
        <p:nvSpPr>
          <p:cNvPr id="14" name="标题 1"/>
          <p:cNvSpPr txBox="1"/>
          <p:nvPr/>
        </p:nvSpPr>
        <p:spPr>
          <a:xfrm>
            <a:off x="872135" y="959930"/>
            <a:ext cx="1364580" cy="829134"/>
          </a:xfrm>
          <a:custGeom>
            <a:avLst/>
            <a:gdLst>
              <a:gd name="connsiteX0" fmla="*/ 98961 w 2564026"/>
              <a:gd name="connsiteY0" fmla="*/ 0 h 1382700"/>
              <a:gd name="connsiteX1" fmla="*/ 1668879 w 2564026"/>
              <a:gd name="connsiteY1" fmla="*/ 0 h 1382700"/>
              <a:gd name="connsiteX2" fmla="*/ 1690872 w 2564026"/>
              <a:gd name="connsiteY2" fmla="*/ 4440 h 1382700"/>
              <a:gd name="connsiteX3" fmla="*/ 1711613 w 2564026"/>
              <a:gd name="connsiteY3" fmla="*/ 2994 h 1382700"/>
              <a:gd name="connsiteX4" fmla="*/ 1748861 w 2564026"/>
              <a:gd name="connsiteY4" fmla="*/ 15519 h 1382700"/>
              <a:gd name="connsiteX5" fmla="*/ 2514529 w 2564026"/>
              <a:gd name="connsiteY5" fmla="*/ 457578 h 1382700"/>
              <a:gd name="connsiteX6" fmla="*/ 2550752 w 2564026"/>
              <a:gd name="connsiteY6" fmla="*/ 592762 h 1382700"/>
              <a:gd name="connsiteX7" fmla="*/ 2135363 w 2564026"/>
              <a:gd name="connsiteY7" fmla="*/ 1312237 h 1382700"/>
              <a:gd name="connsiteX8" fmla="*/ 2123557 w 2564026"/>
              <a:gd name="connsiteY8" fmla="*/ 1325621 h 1382700"/>
              <a:gd name="connsiteX9" fmla="*/ 2104615 w 2564026"/>
              <a:gd name="connsiteY9" fmla="*/ 1353715 h 1382700"/>
              <a:gd name="connsiteX10" fmla="*/ 2034639 w 2564026"/>
              <a:gd name="connsiteY10" fmla="*/ 1382700 h 1382700"/>
              <a:gd name="connsiteX11" fmla="*/ 98961 w 2564026"/>
              <a:gd name="connsiteY11" fmla="*/ 1382700 h 1382700"/>
              <a:gd name="connsiteX12" fmla="*/ 0 w 2564026"/>
              <a:gd name="connsiteY12" fmla="*/ 1283739 h 1382700"/>
              <a:gd name="connsiteX13" fmla="*/ 0 w 2564026"/>
              <a:gd name="connsiteY13" fmla="*/ 929739 h 1382700"/>
              <a:gd name="connsiteX14" fmla="*/ 0 w 2564026"/>
              <a:gd name="connsiteY14" fmla="*/ 452961 h 1382700"/>
              <a:gd name="connsiteX15" fmla="*/ 0 w 2564026"/>
              <a:gd name="connsiteY15" fmla="*/ 98961 h 1382700"/>
              <a:gd name="connsiteX16" fmla="*/ 98961 w 2564026"/>
              <a:gd name="connsiteY16" fmla="*/ 0 h 1382700"/>
            </a:gdLst>
            <a:ahLst/>
            <a:cxnLst/>
            <a:rect l="l" t="t" r="r" b="b"/>
            <a:pathLst>
              <a:path w="2564026" h="1382700">
                <a:moveTo>
                  <a:pt x="98961" y="0"/>
                </a:moveTo>
                <a:lnTo>
                  <a:pt x="1668879" y="0"/>
                </a:lnTo>
                <a:lnTo>
                  <a:pt x="1690872" y="4440"/>
                </a:lnTo>
                <a:lnTo>
                  <a:pt x="1711613" y="2994"/>
                </a:lnTo>
                <a:cubicBezTo>
                  <a:pt x="1724370" y="4577"/>
                  <a:pt x="1737028" y="8687"/>
                  <a:pt x="1748861" y="15519"/>
                </a:cubicBezTo>
                <a:lnTo>
                  <a:pt x="2514529" y="457578"/>
                </a:lnTo>
                <a:cubicBezTo>
                  <a:pt x="2561862" y="484906"/>
                  <a:pt x="2578079" y="545429"/>
                  <a:pt x="2550752" y="592762"/>
                </a:cubicBezTo>
                <a:lnTo>
                  <a:pt x="2135363" y="1312237"/>
                </a:lnTo>
                <a:lnTo>
                  <a:pt x="2123557" y="1325621"/>
                </a:lnTo>
                <a:lnTo>
                  <a:pt x="2104615" y="1353715"/>
                </a:lnTo>
                <a:cubicBezTo>
                  <a:pt x="2086707" y="1371624"/>
                  <a:pt x="2061967" y="1382700"/>
                  <a:pt x="2034639" y="1382700"/>
                </a:cubicBezTo>
                <a:lnTo>
                  <a:pt x="98961" y="1382700"/>
                </a:lnTo>
                <a:cubicBezTo>
                  <a:pt x="44306" y="1382700"/>
                  <a:pt x="0" y="1338394"/>
                  <a:pt x="0" y="1283739"/>
                </a:cubicBezTo>
                <a:lnTo>
                  <a:pt x="0" y="929739"/>
                </a:lnTo>
                <a:lnTo>
                  <a:pt x="0" y="452961"/>
                </a:lnTo>
                <a:lnTo>
                  <a:pt x="0" y="98961"/>
                </a:lnTo>
                <a:cubicBezTo>
                  <a:pt x="0" y="44306"/>
                  <a:pt x="44306" y="0"/>
                  <a:pt x="98961" y="0"/>
                </a:cubicBez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1212273" y="1977930"/>
            <a:ext cx="10287000" cy="4402088"/>
          </a:xfrm>
          <a:prstGeom prst="rect">
            <a:avLst/>
          </a:prstGeom>
          <a:noFill/>
          <a:ln>
            <a:noFill/>
          </a:ln>
        </p:spPr>
        <p:txBody>
          <a:bodyPr vert="horz" wrap="square" lIns="0" tIns="0" rIns="0" bIns="0" rtlCol="0" anchor="t"/>
          <a:lstStyle/>
          <a:p>
            <a:pPr>
              <a:lnSpc>
                <a:spcPct val="140000"/>
              </a:lnSpc>
            </a:pPr>
            <a:r>
              <a:rPr kumimoji="1" lang="en-US" altLang="zh-CN" b="1" dirty="0"/>
              <a:t>【</a:t>
            </a:r>
            <a:r>
              <a:rPr kumimoji="1" lang="zh-CN" altLang="en-US" b="1" dirty="0"/>
              <a:t>典型意义</a:t>
            </a:r>
            <a:r>
              <a:rPr kumimoji="1" lang="en-US" altLang="zh-CN" b="1" dirty="0"/>
              <a:t>】</a:t>
            </a:r>
            <a:endParaRPr kumimoji="1" lang="en-US" altLang="zh-CN" b="1" dirty="0"/>
          </a:p>
          <a:p>
            <a:pPr>
              <a:lnSpc>
                <a:spcPct val="140000"/>
              </a:lnSpc>
            </a:pPr>
            <a:r>
              <a:rPr kumimoji="1" lang="zh-CN" altLang="en-US" dirty="0"/>
              <a:t>　　忠实义务包含竞业限制义务。实践中，竞业限制人员自营或者为他人经营与用人单位有竞争关系的业务，会对用人单位造成较大损害。用人单位为维护自身合法权益，与竞业限制人员以书面协议形式依法约定在职期间负有竞业限制义务的，劳动者应依约履行。本案中，人民法院判决违反在职期间竞业限制义务的劳动者依法承担违约责任，有利于引导劳动者自觉遵守法律法规、职业道德，不得为了个人利益而牺牲用人单位利益，对于促进用人单位经营发展具有积极作用。</a:t>
            </a:r>
            <a:endParaRPr kumimoji="1" lang="zh-CN" altLang="en-US" dirty="0"/>
          </a:p>
        </p:txBody>
      </p:sp>
      <p:sp>
        <p:nvSpPr>
          <p:cNvPr id="17" name="标题 1"/>
          <p:cNvSpPr txBox="1"/>
          <p:nvPr/>
        </p:nvSpPr>
        <p:spPr>
          <a:xfrm>
            <a:off x="983765" y="944800"/>
            <a:ext cx="888561" cy="684737"/>
          </a:xfrm>
          <a:prstGeom prst="rect">
            <a:avLst/>
          </a:prstGeom>
          <a:noFill/>
          <a:ln>
            <a:noFill/>
          </a:ln>
        </p:spPr>
        <p:txBody>
          <a:bodyPr vert="horz" wrap="square" lIns="0" tIns="0" rIns="0" bIns="0" rtlCol="0" anchor="ctr"/>
          <a:lstStyle/>
          <a:p>
            <a:pPr algn="ctr">
              <a:lnSpc>
                <a:spcPct val="110000"/>
              </a:lnSpc>
            </a:pPr>
            <a:endParaRPr kumimoji="1" lang="zh-CN" altLang="en-US" dirty="0"/>
          </a:p>
        </p:txBody>
      </p:sp>
      <p:sp>
        <p:nvSpPr>
          <p:cNvPr id="18"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3" name="标题 1"/>
          <p:cNvSpPr txBox="1"/>
          <p:nvPr/>
        </p:nvSpPr>
        <p:spPr>
          <a:xfrm>
            <a:off x="2497194" y="803685"/>
            <a:ext cx="5432954" cy="699426"/>
          </a:xfrm>
          <a:prstGeom prst="rect">
            <a:avLst/>
          </a:prstGeom>
          <a:noFill/>
          <a:ln>
            <a:noFill/>
          </a:ln>
        </p:spPr>
        <p:txBody>
          <a:bodyPr vert="horz" wrap="square" lIns="0" tIns="0" rIns="0" bIns="0" rtlCol="0" anchor="b"/>
          <a:lstStyle/>
          <a:p>
            <a:pPr algn="l">
              <a:lnSpc>
                <a:spcPct val="110000"/>
              </a:lnSpc>
            </a:pPr>
            <a:r>
              <a:rPr kumimoji="1" lang="zh-CN" altLang="en-US" dirty="0">
                <a:ln w="12700">
                  <a:noFill/>
                </a:ln>
                <a:solidFill>
                  <a:srgbClr val="0154A9">
                    <a:alpha val="100000"/>
                  </a:srgbClr>
                </a:solidFill>
                <a:latin typeface="Source Han Sans CN Bold Bold" panose="020B0800000000000000" charset="-122"/>
                <a:ea typeface="Source Han Sans CN Bold Bold" panose="020B0800000000000000" charset="-122"/>
              </a:rPr>
              <a:t>案例分析</a:t>
            </a:r>
            <a:endParaRPr kumimoji="1" lang="zh-CN" alt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p:cNvPicPr>
            <a:picLocks noChangeAspect="1"/>
          </p:cNvPicPr>
          <p:nvPr/>
        </p:nvPicPr>
        <p:blipFill>
          <a:blip r:embed="rId1"/>
          <a:srcRect/>
          <a:stretch>
            <a:fillRect/>
          </a:stretch>
        </p:blipFill>
        <p:spPr>
          <a:xfrm>
            <a:off x="0" y="0"/>
            <a:ext cx="12192000" cy="6858000"/>
          </a:xfrm>
          <a:prstGeom prst="rect">
            <a:avLst/>
          </a:prstGeom>
          <a:noFill/>
          <a:ln>
            <a:noFill/>
          </a:ln>
        </p:spPr>
      </p:pic>
      <p:sp>
        <p:nvSpPr>
          <p:cNvPr id="3" name="标题 1"/>
          <p:cNvSpPr txBox="1"/>
          <p:nvPr/>
        </p:nvSpPr>
        <p:spPr>
          <a:xfrm>
            <a:off x="382688" y="387350"/>
            <a:ext cx="11426624" cy="6083300"/>
          </a:xfrm>
          <a:prstGeom prst="roundRect">
            <a:avLst>
              <a:gd name="adj" fmla="val 6437"/>
            </a:avLst>
          </a:prstGeom>
          <a:solidFill>
            <a:schemeClr val="bg1">
              <a:alpha val="70000"/>
            </a:schemeClr>
          </a:solidFill>
          <a:ln w="12700" cap="sq">
            <a:noFill/>
            <a:miter/>
          </a:ln>
          <a:effectLst>
            <a:outerShdw blurRad="101600" sx="101000" sy="101000" algn="ctr" rotWithShape="0">
              <a:schemeClr val="tx1">
                <a:lumMod val="85000"/>
                <a:lumOff val="1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763336" y="2597170"/>
            <a:ext cx="5524901" cy="2082760"/>
          </a:xfrm>
          <a:prstGeom prst="rect">
            <a:avLst/>
          </a:prstGeom>
          <a:noFill/>
          <a:ln>
            <a:noFill/>
          </a:ln>
        </p:spPr>
        <p:txBody>
          <a:bodyPr vert="horz" wrap="square" lIns="0" tIns="0" rIns="0" bIns="0" rtlCol="0" anchor="t"/>
          <a:lstStyle/>
          <a:p>
            <a:pPr algn="l">
              <a:lnSpc>
                <a:spcPct val="130000"/>
              </a:lnSpc>
            </a:pPr>
            <a:r>
              <a:rPr kumimoji="1" lang="zh-CN" altLang="en-US" sz="4500" dirty="0">
                <a:ln w="12700">
                  <a:noFill/>
                </a:ln>
                <a:solidFill>
                  <a:srgbClr val="262626">
                    <a:alpha val="100000"/>
                  </a:srgbClr>
                </a:solidFill>
                <a:latin typeface="Source Han Sans CN Bold Bold" panose="020B0800000000000000" charset="-122"/>
                <a:ea typeface="Source Han Sans CN Bold Bold" panose="020B0800000000000000" charset="-122"/>
              </a:rPr>
              <a:t>社会保险法律制度</a:t>
            </a:r>
            <a:endParaRPr kumimoji="1" lang="zh-CN" altLang="en-US" dirty="0"/>
          </a:p>
        </p:txBody>
      </p:sp>
      <p:sp>
        <p:nvSpPr>
          <p:cNvPr id="7" name="标题 1"/>
          <p:cNvSpPr txBox="1"/>
          <p:nvPr/>
        </p:nvSpPr>
        <p:spPr>
          <a:xfrm>
            <a:off x="8868415"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8" name="标题 1"/>
          <p:cNvSpPr txBox="1"/>
          <p:nvPr/>
        </p:nvSpPr>
        <p:spPr>
          <a:xfrm>
            <a:off x="8868415"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9" name="标题 1"/>
          <p:cNvSpPr txBox="1"/>
          <p:nvPr/>
        </p:nvSpPr>
        <p:spPr>
          <a:xfrm>
            <a:off x="8868415"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0" name="标题 1"/>
          <p:cNvSpPr txBox="1"/>
          <p:nvPr/>
        </p:nvSpPr>
        <p:spPr>
          <a:xfrm flipH="1" flipV="1">
            <a:off x="9004177" y="5839748"/>
            <a:ext cx="262868" cy="25438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1" name="标题 1"/>
          <p:cNvSpPr txBox="1"/>
          <p:nvPr/>
        </p:nvSpPr>
        <p:spPr>
          <a:xfrm>
            <a:off x="9926462"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2" name="标题 1"/>
          <p:cNvSpPr txBox="1"/>
          <p:nvPr/>
        </p:nvSpPr>
        <p:spPr>
          <a:xfrm>
            <a:off x="9926462"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3" name="标题 1"/>
          <p:cNvSpPr txBox="1"/>
          <p:nvPr/>
        </p:nvSpPr>
        <p:spPr>
          <a:xfrm>
            <a:off x="9926462"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4" name="标题 1"/>
          <p:cNvSpPr txBox="1"/>
          <p:nvPr/>
        </p:nvSpPr>
        <p:spPr>
          <a:xfrm>
            <a:off x="10062224" y="5839748"/>
            <a:ext cx="262868" cy="254388"/>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5" name="标题 1"/>
          <p:cNvSpPr txBox="1"/>
          <p:nvPr/>
        </p:nvSpPr>
        <p:spPr>
          <a:xfrm>
            <a:off x="10984508"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6" name="标题 1"/>
          <p:cNvSpPr txBox="1"/>
          <p:nvPr/>
        </p:nvSpPr>
        <p:spPr>
          <a:xfrm>
            <a:off x="10984508"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7" name="标题 1"/>
          <p:cNvSpPr txBox="1"/>
          <p:nvPr/>
        </p:nvSpPr>
        <p:spPr>
          <a:xfrm>
            <a:off x="10984508"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8" name="标题 1"/>
          <p:cNvSpPr txBox="1"/>
          <p:nvPr/>
        </p:nvSpPr>
        <p:spPr>
          <a:xfrm>
            <a:off x="11120270" y="5839748"/>
            <a:ext cx="262868" cy="254388"/>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9" name="标题 1"/>
          <p:cNvSpPr txBox="1"/>
          <p:nvPr/>
        </p:nvSpPr>
        <p:spPr>
          <a:xfrm>
            <a:off x="1057442" y="6116804"/>
            <a:ext cx="6287421" cy="825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a:off x="663674" y="6006164"/>
            <a:ext cx="431956" cy="229536"/>
          </a:xfrm>
          <a:custGeom>
            <a:avLst/>
            <a:gdLst>
              <a:gd name="connsiteX0" fmla="*/ 258232 w 431956"/>
              <a:gd name="connsiteY0" fmla="*/ 0 h 229536"/>
              <a:gd name="connsiteX1" fmla="*/ 345094 w 431956"/>
              <a:gd name="connsiteY1" fmla="*/ 0 h 229536"/>
              <a:gd name="connsiteX2" fmla="*/ 431956 w 431956"/>
              <a:gd name="connsiteY2" fmla="*/ 114768 h 229536"/>
              <a:gd name="connsiteX3" fmla="*/ 345094 w 431956"/>
              <a:gd name="connsiteY3" fmla="*/ 229536 h 229536"/>
              <a:gd name="connsiteX4" fmla="*/ 258232 w 431956"/>
              <a:gd name="connsiteY4" fmla="*/ 229536 h 229536"/>
              <a:gd name="connsiteX5" fmla="*/ 345094 w 431956"/>
              <a:gd name="connsiteY5" fmla="*/ 114768 h 229536"/>
              <a:gd name="connsiteX6" fmla="*/ 129116 w 431956"/>
              <a:gd name="connsiteY6" fmla="*/ 0 h 229536"/>
              <a:gd name="connsiteX7" fmla="*/ 215978 w 431956"/>
              <a:gd name="connsiteY7" fmla="*/ 0 h 229536"/>
              <a:gd name="connsiteX8" fmla="*/ 302840 w 431956"/>
              <a:gd name="connsiteY8" fmla="*/ 114768 h 229536"/>
              <a:gd name="connsiteX9" fmla="*/ 215978 w 431956"/>
              <a:gd name="connsiteY9" fmla="*/ 229536 h 229536"/>
              <a:gd name="connsiteX10" fmla="*/ 129116 w 431956"/>
              <a:gd name="connsiteY10" fmla="*/ 229536 h 229536"/>
              <a:gd name="connsiteX11" fmla="*/ 215978 w 431956"/>
              <a:gd name="connsiteY11" fmla="*/ 114768 h 229536"/>
              <a:gd name="connsiteX12" fmla="*/ 0 w 431956"/>
              <a:gd name="connsiteY12" fmla="*/ 0 h 229536"/>
              <a:gd name="connsiteX13" fmla="*/ 86862 w 431956"/>
              <a:gd name="connsiteY13" fmla="*/ 0 h 229536"/>
              <a:gd name="connsiteX14" fmla="*/ 173724 w 431956"/>
              <a:gd name="connsiteY14" fmla="*/ 114768 h 229536"/>
              <a:gd name="connsiteX15" fmla="*/ 86862 w 431956"/>
              <a:gd name="connsiteY15" fmla="*/ 229536 h 229536"/>
              <a:gd name="connsiteX16" fmla="*/ 0 w 431956"/>
              <a:gd name="connsiteY16" fmla="*/ 229536 h 229536"/>
              <a:gd name="connsiteX17" fmla="*/ 86862 w 431956"/>
              <a:gd name="connsiteY17" fmla="*/ 114768 h 229536"/>
            </a:gdLst>
            <a:ahLst/>
            <a:cxnLst/>
            <a:rect l="l" t="t" r="r" b="b"/>
            <a:pathLst>
              <a:path w="431956" h="229536">
                <a:moveTo>
                  <a:pt x="258232" y="0"/>
                </a:moveTo>
                <a:lnTo>
                  <a:pt x="345094" y="0"/>
                </a:lnTo>
                <a:lnTo>
                  <a:pt x="431956" y="114768"/>
                </a:lnTo>
                <a:lnTo>
                  <a:pt x="345094" y="229536"/>
                </a:lnTo>
                <a:lnTo>
                  <a:pt x="258232" y="229536"/>
                </a:lnTo>
                <a:lnTo>
                  <a:pt x="345094" y="114768"/>
                </a:lnTo>
                <a:close/>
                <a:moveTo>
                  <a:pt x="129116" y="0"/>
                </a:moveTo>
                <a:lnTo>
                  <a:pt x="215978" y="0"/>
                </a:lnTo>
                <a:lnTo>
                  <a:pt x="302840" y="114768"/>
                </a:lnTo>
                <a:lnTo>
                  <a:pt x="215978" y="229536"/>
                </a:lnTo>
                <a:lnTo>
                  <a:pt x="129116" y="229536"/>
                </a:lnTo>
                <a:lnTo>
                  <a:pt x="215978" y="114768"/>
                </a:lnTo>
                <a:close/>
                <a:moveTo>
                  <a:pt x="0" y="0"/>
                </a:moveTo>
                <a:lnTo>
                  <a:pt x="86862" y="0"/>
                </a:lnTo>
                <a:lnTo>
                  <a:pt x="173724" y="114768"/>
                </a:lnTo>
                <a:lnTo>
                  <a:pt x="86862" y="229536"/>
                </a:lnTo>
                <a:lnTo>
                  <a:pt x="0" y="229536"/>
                </a:lnTo>
                <a:lnTo>
                  <a:pt x="86862" y="114768"/>
                </a:lnTo>
                <a:close/>
              </a:path>
            </a:pathLst>
          </a:custGeom>
          <a:solidFill>
            <a:schemeClr val="accent1"/>
          </a:solidFill>
          <a:ln w="12700" cap="sq">
            <a:noFill/>
            <a:miter/>
          </a:ln>
          <a:effectLst>
            <a:outerShdw blurRad="101600" dist="38100" dir="10800000" algn="r" rotWithShape="0">
              <a:schemeClr val="tx1">
                <a:lumMod val="85000"/>
                <a:lumOff val="15000"/>
                <a:alpha val="3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21" name="标题 1"/>
          <p:cNvSpPr txBox="1"/>
          <p:nvPr/>
        </p:nvSpPr>
        <p:spPr>
          <a:xfrm>
            <a:off x="6467440" y="1835105"/>
            <a:ext cx="5092700" cy="3459108"/>
          </a:xfrm>
          <a:prstGeom prst="roundRect">
            <a:avLst>
              <a:gd name="adj" fmla="val 2422"/>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2" name="标题 1"/>
          <p:cNvSpPr txBox="1"/>
          <p:nvPr/>
        </p:nvSpPr>
        <p:spPr>
          <a:xfrm>
            <a:off x="6426200" y="1858075"/>
            <a:ext cx="5092700" cy="3459108"/>
          </a:xfrm>
          <a:prstGeom prst="roundRect">
            <a:avLst>
              <a:gd name="adj" fmla="val 242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741073" y="1238053"/>
            <a:ext cx="2497389" cy="1359887"/>
          </a:xfrm>
          <a:prstGeom prst="rect">
            <a:avLst/>
          </a:prstGeom>
          <a:noFill/>
          <a:ln>
            <a:noFill/>
          </a:ln>
        </p:spPr>
        <p:txBody>
          <a:bodyPr vert="horz" wrap="square" lIns="0" tIns="0" rIns="0" bIns="0" rtlCol="0" anchor="t"/>
          <a:lstStyle/>
          <a:p>
            <a:pPr algn="l">
              <a:lnSpc>
                <a:spcPct val="130000"/>
              </a:lnSpc>
            </a:pPr>
            <a:r>
              <a:rPr kumimoji="1" lang="zh-CN" altLang="en-US" sz="4800" smtClean="0">
                <a:ln w="12700">
                  <a:noFill/>
                </a:ln>
                <a:gradFill>
                  <a:gsLst>
                    <a:gs pos="10000">
                      <a:schemeClr val="accent1"/>
                    </a:gs>
                    <a:gs pos="100000">
                      <a:schemeClr val="accent1">
                        <a:lumMod val="60000"/>
                        <a:lumOff val="40000"/>
                      </a:schemeClr>
                    </a:gs>
                  </a:gsLst>
                  <a:lin ang="13500000" scaled="0"/>
                </a:gradFill>
                <a:latin typeface="Source Han Sans CN Bold Bold" panose="020B0800000000000000" charset="-122"/>
                <a:ea typeface="Source Han Sans CN Bold Bold" panose="020B0800000000000000" charset="-122"/>
                <a:cs typeface="Source Han Sans CN Bold Bold" panose="020B0800000000000000" charset="-122"/>
              </a:rPr>
              <a:t>任务二</a:t>
            </a:r>
            <a:endParaRPr kumimoji="1" lang="zh-CN" altLang="en-US" dirty="0"/>
          </a:p>
        </p:txBody>
      </p:sp>
      <p:sp>
        <p:nvSpPr>
          <p:cNvPr id="24" name="标题 1"/>
          <p:cNvSpPr txBox="1"/>
          <p:nvPr/>
        </p:nvSpPr>
        <p:spPr>
          <a:xfrm>
            <a:off x="10825642" y="1285827"/>
            <a:ext cx="693258" cy="130222"/>
          </a:xfrm>
          <a:prstGeom prst="roundRect">
            <a:avLst>
              <a:gd name="adj" fmla="val 50000"/>
            </a:avLst>
          </a:prstGeom>
          <a:gradFill>
            <a:gsLst>
              <a:gs pos="10000">
                <a:schemeClr val="accent1"/>
              </a:gs>
              <a:gs pos="100000">
                <a:schemeClr val="accent1">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5" name="标题 1"/>
          <p:cNvSpPr txBox="1"/>
          <p:nvPr/>
        </p:nvSpPr>
        <p:spPr>
          <a:xfrm>
            <a:off x="9968831" y="1285827"/>
            <a:ext cx="693258" cy="130222"/>
          </a:xfrm>
          <a:prstGeom prst="roundRect">
            <a:avLst>
              <a:gd name="adj" fmla="val 50000"/>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26" name="标题 1"/>
          <p:cNvSpPr txBox="1"/>
          <p:nvPr/>
        </p:nvSpPr>
        <p:spPr>
          <a:xfrm>
            <a:off x="2915273" y="1276017"/>
            <a:ext cx="1226512" cy="1329029"/>
          </a:xfrm>
          <a:prstGeom prst="rect">
            <a:avLst/>
          </a:prstGeom>
          <a:noFill/>
          <a:ln>
            <a:noFill/>
          </a:ln>
        </p:spPr>
        <p:txBody>
          <a:bodyPr vert="horz" wrap="square" lIns="0" tIns="0" rIns="0" bIns="0" rtlCol="0" anchor="t"/>
          <a:lstStyle/>
          <a:p>
            <a:pPr algn="l">
              <a:lnSpc>
                <a:spcPct val="130000"/>
              </a:lnSpc>
            </a:pPr>
            <a:endParaRPr kumimoji="1" lang="zh-CN" altLang="en-US" dirty="0"/>
          </a:p>
        </p:txBody>
      </p:sp>
      <p:sp>
        <p:nvSpPr>
          <p:cNvPr id="27" name="标题 1"/>
          <p:cNvSpPr txBox="1"/>
          <p:nvPr/>
        </p:nvSpPr>
        <p:spPr>
          <a:xfrm>
            <a:off x="780315" y="4650959"/>
            <a:ext cx="563143" cy="220175"/>
          </a:xfrm>
          <a:custGeom>
            <a:avLst/>
            <a:gdLst>
              <a:gd name="connsiteX0" fmla="*/ 490900 w 563143"/>
              <a:gd name="connsiteY0" fmla="*/ 0 h 220175"/>
              <a:gd name="connsiteX1" fmla="*/ 563143 w 563143"/>
              <a:gd name="connsiteY1" fmla="*/ 0 h 220175"/>
              <a:gd name="connsiteX2" fmla="*/ 505355 w 563143"/>
              <a:gd name="connsiteY2" fmla="*/ 220175 h 220175"/>
              <a:gd name="connsiteX3" fmla="*/ 433112 w 563143"/>
              <a:gd name="connsiteY3" fmla="*/ 220175 h 220175"/>
              <a:gd name="connsiteX4" fmla="*/ 364572 w 563143"/>
              <a:gd name="connsiteY4" fmla="*/ 0 h 220175"/>
              <a:gd name="connsiteX5" fmla="*/ 436815 w 563143"/>
              <a:gd name="connsiteY5" fmla="*/ 0 h 220175"/>
              <a:gd name="connsiteX6" fmla="*/ 379027 w 563143"/>
              <a:gd name="connsiteY6" fmla="*/ 220175 h 220175"/>
              <a:gd name="connsiteX7" fmla="*/ 306784 w 563143"/>
              <a:gd name="connsiteY7" fmla="*/ 220175 h 220175"/>
              <a:gd name="connsiteX8" fmla="*/ 55044 w 563143"/>
              <a:gd name="connsiteY8" fmla="*/ 0 h 220175"/>
              <a:gd name="connsiteX9" fmla="*/ 260062 w 563143"/>
              <a:gd name="connsiteY9" fmla="*/ 0 h 220175"/>
              <a:gd name="connsiteX10" fmla="*/ 205018 w 563143"/>
              <a:gd name="connsiteY10" fmla="*/ 220175 h 220175"/>
              <a:gd name="connsiteX11" fmla="*/ 0 w 563143"/>
              <a:gd name="connsiteY11" fmla="*/ 220175 h 220175"/>
            </a:gdLst>
            <a:ahLst/>
            <a:cxnLst/>
            <a:rect l="l" t="t" r="r" b="b"/>
            <a:pathLst>
              <a:path w="563143" h="220175">
                <a:moveTo>
                  <a:pt x="490900" y="0"/>
                </a:moveTo>
                <a:lnTo>
                  <a:pt x="563143" y="0"/>
                </a:lnTo>
                <a:lnTo>
                  <a:pt x="505355" y="220175"/>
                </a:lnTo>
                <a:lnTo>
                  <a:pt x="433112" y="220175"/>
                </a:lnTo>
                <a:close/>
                <a:moveTo>
                  <a:pt x="364572" y="0"/>
                </a:moveTo>
                <a:lnTo>
                  <a:pt x="436815" y="0"/>
                </a:lnTo>
                <a:lnTo>
                  <a:pt x="379027" y="220175"/>
                </a:lnTo>
                <a:lnTo>
                  <a:pt x="306784" y="220175"/>
                </a:lnTo>
                <a:close/>
                <a:moveTo>
                  <a:pt x="55044" y="0"/>
                </a:moveTo>
                <a:lnTo>
                  <a:pt x="260062" y="0"/>
                </a:lnTo>
                <a:lnTo>
                  <a:pt x="205018" y="220175"/>
                </a:lnTo>
                <a:lnTo>
                  <a:pt x="0" y="220175"/>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8" name="标题 1"/>
          <p:cNvSpPr txBox="1"/>
          <p:nvPr/>
        </p:nvSpPr>
        <p:spPr>
          <a:xfrm>
            <a:off x="1358049" y="4650959"/>
            <a:ext cx="3575166" cy="220175"/>
          </a:xfrm>
          <a:prstGeom prst="parallelogram">
            <a:avLst>
              <a:gd name="adj" fmla="val 28291"/>
            </a:avLst>
          </a:prstGeom>
          <a:gradFill>
            <a:gsLst>
              <a:gs pos="2000">
                <a:schemeClr val="accent1"/>
              </a:gs>
              <a:gs pos="100000">
                <a:schemeClr val="accent1">
                  <a:lumMod val="20000"/>
                  <a:lumOff val="80000"/>
                  <a:alpha val="5000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9" name="标题 1"/>
          <p:cNvSpPr txBox="1"/>
          <p:nvPr/>
        </p:nvSpPr>
        <p:spPr>
          <a:xfrm>
            <a:off x="9112020" y="1286532"/>
            <a:ext cx="693258" cy="130222"/>
          </a:xfrm>
          <a:prstGeom prst="roundRect">
            <a:avLst>
              <a:gd name="adj" fmla="val 50000"/>
            </a:avLst>
          </a:prstGeom>
          <a:gradFill>
            <a:gsLst>
              <a:gs pos="10000">
                <a:schemeClr val="accent2"/>
              </a:gs>
              <a:gs pos="100000">
                <a:schemeClr val="accent2">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0" name="标题 1"/>
          <p:cNvSpPr txBox="1"/>
          <p:nvPr/>
        </p:nvSpPr>
        <p:spPr>
          <a:xfrm flipV="1">
            <a:off x="825375" y="1209140"/>
            <a:ext cx="2631420" cy="45719"/>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flipH="1" flipV="1">
            <a:off x="7298333" y="6083166"/>
            <a:ext cx="78380" cy="7838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a:off x="7231063" y="1780949"/>
            <a:ext cx="127000" cy="54156"/>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rot="16200000">
            <a:off x="6335622" y="2604170"/>
            <a:ext cx="127000" cy="54156"/>
          </a:xfrm>
          <a:prstGeom prst="triangle">
            <a:avLst>
              <a:gd name="adj" fmla="val 625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rot="5400000" flipH="1">
            <a:off x="11519198" y="4509755"/>
            <a:ext cx="138724" cy="56840"/>
          </a:xfrm>
          <a:prstGeom prst="triangle">
            <a:avLst>
              <a:gd name="adj" fmla="val 375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5" name="标题 1"/>
          <p:cNvSpPr txBox="1"/>
          <p:nvPr/>
        </p:nvSpPr>
        <p:spPr>
          <a:xfrm rot="10800000" flipH="1">
            <a:off x="10583863" y="5317093"/>
            <a:ext cx="190132" cy="75921"/>
          </a:xfrm>
          <a:prstGeom prst="triangle">
            <a:avLst>
              <a:gd name="adj" fmla="val 55501"/>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a:off x="0" y="6680200"/>
            <a:ext cx="12192000" cy="152400"/>
          </a:xfrm>
          <a:custGeom>
            <a:avLst/>
            <a:gdLst>
              <a:gd name="connsiteX0" fmla="*/ 0 w 12192000"/>
              <a:gd name="connsiteY0" fmla="*/ 0 h 152400"/>
              <a:gd name="connsiteX1" fmla="*/ 12192000 w 12192000"/>
              <a:gd name="connsiteY1" fmla="*/ 0 h 152400"/>
              <a:gd name="connsiteX2" fmla="*/ 12192000 w 12192000"/>
              <a:gd name="connsiteY2" fmla="*/ 152400 h 152400"/>
              <a:gd name="connsiteX3" fmla="*/ 0 w 12192000"/>
              <a:gd name="connsiteY3" fmla="*/ 152400 h 152400"/>
            </a:gdLst>
            <a:ahLst/>
            <a:cxnLst/>
            <a:rect l="l" t="t" r="r" b="b"/>
            <a:pathLst>
              <a:path w="12192000" h="152400">
                <a:moveTo>
                  <a:pt x="0" y="0"/>
                </a:moveTo>
                <a:lnTo>
                  <a:pt x="12192000" y="0"/>
                </a:lnTo>
                <a:lnTo>
                  <a:pt x="12192000" y="152400"/>
                </a:lnTo>
                <a:lnTo>
                  <a:pt x="0" y="152400"/>
                </a:lnTo>
                <a:close/>
              </a:path>
            </a:pathLst>
          </a:cu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a:off x="0" y="6705600"/>
            <a:ext cx="12192000" cy="152400"/>
          </a:xfrm>
          <a:custGeom>
            <a:avLst/>
            <a:gdLst>
              <a:gd name="connsiteX0" fmla="*/ 0 w 12192000"/>
              <a:gd name="connsiteY0" fmla="*/ 0 h 152400"/>
              <a:gd name="connsiteX1" fmla="*/ 12192000 w 12192000"/>
              <a:gd name="connsiteY1" fmla="*/ 0 h 152400"/>
              <a:gd name="connsiteX2" fmla="*/ 12192000 w 12192000"/>
              <a:gd name="connsiteY2" fmla="*/ 152400 h 152400"/>
              <a:gd name="connsiteX3" fmla="*/ 0 w 12192000"/>
              <a:gd name="connsiteY3" fmla="*/ 152400 h 152400"/>
            </a:gdLst>
            <a:ahLst/>
            <a:cxnLst/>
            <a:rect l="l" t="t" r="r" b="b"/>
            <a:pathLst>
              <a:path w="12192000" h="152400">
                <a:moveTo>
                  <a:pt x="0" y="0"/>
                </a:moveTo>
                <a:lnTo>
                  <a:pt x="12192000" y="0"/>
                </a:lnTo>
                <a:lnTo>
                  <a:pt x="12192000" y="152400"/>
                </a:lnTo>
                <a:lnTo>
                  <a:pt x="0" y="152400"/>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8" name="图片"/>
          <p:cNvPicPr>
            <a:picLocks noChangeAspect="1"/>
          </p:cNvPicPr>
          <p:nvPr/>
        </p:nvPicPr>
        <p:blipFill>
          <a:blip r:embed="rId2"/>
          <a:srcRect l="18262" t="6392" r="9276" b="7476"/>
          <a:stretch>
            <a:fillRect/>
          </a:stretch>
        </p:blipFill>
        <p:spPr>
          <a:xfrm>
            <a:off x="6513060" y="1955645"/>
            <a:ext cx="4920553" cy="3277880"/>
          </a:xfrm>
          <a:custGeom>
            <a:avLst/>
            <a:gdLst>
              <a:gd name="connsiteX0" fmla="*/ 0 w 4920553"/>
              <a:gd name="connsiteY0" fmla="*/ 0 h 3277880"/>
              <a:gd name="connsiteX1" fmla="*/ 4920553 w 4920553"/>
              <a:gd name="connsiteY1" fmla="*/ 0 h 3277880"/>
              <a:gd name="connsiteX2" fmla="*/ 4920553 w 4920553"/>
              <a:gd name="connsiteY2" fmla="*/ 3277880 h 3277880"/>
              <a:gd name="connsiteX3" fmla="*/ 0 w 4920553"/>
              <a:gd name="connsiteY3" fmla="*/ 3277880 h 3277880"/>
              <a:gd name="connsiteX4" fmla="*/ 0 w 4920553"/>
              <a:gd name="connsiteY4" fmla="*/ 0 h 3277880"/>
            </a:gdLst>
            <a:ahLst/>
            <a:cxnLst/>
            <a:rect l="l" t="t" r="r" b="b"/>
            <a:pathLst>
              <a:path w="4920553" h="3277880">
                <a:moveTo>
                  <a:pt x="0" y="0"/>
                </a:moveTo>
                <a:lnTo>
                  <a:pt x="4920553" y="0"/>
                </a:lnTo>
                <a:lnTo>
                  <a:pt x="4920553" y="3277880"/>
                </a:lnTo>
                <a:lnTo>
                  <a:pt x="0" y="3277880"/>
                </a:lnTo>
                <a:lnTo>
                  <a:pt x="0" y="0"/>
                </a:lnTo>
                <a:close/>
              </a:path>
            </a:pathLst>
          </a:custGeom>
          <a:noFill/>
          <a:ln>
            <a:noFill/>
          </a:ln>
        </p:spPr>
      </p:pic>
      <p:sp>
        <p:nvSpPr>
          <p:cNvPr id="39" name="标题 1"/>
          <p:cNvSpPr txBox="1"/>
          <p:nvPr/>
        </p:nvSpPr>
        <p:spPr>
          <a:xfrm>
            <a:off x="6513060" y="1955645"/>
            <a:ext cx="4920553" cy="3277880"/>
          </a:xfrm>
          <a:prstGeom prst="rect">
            <a:avLst/>
          </a:prstGeom>
          <a:gradFill>
            <a:gsLst>
              <a:gs pos="85000">
                <a:schemeClr val="bg1">
                  <a:alpha val="0"/>
                </a:schemeClr>
              </a:gs>
              <a:gs pos="100000">
                <a:schemeClr val="bg1">
                  <a:alpha val="6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40" name="标题 1"/>
          <p:cNvSpPr txBox="1"/>
          <p:nvPr/>
        </p:nvSpPr>
        <p:spPr>
          <a:xfrm>
            <a:off x="6570980" y="4480537"/>
            <a:ext cx="1782546" cy="802666"/>
          </a:xfrm>
          <a:prstGeom prst="rect">
            <a:avLst/>
          </a:prstGeom>
          <a:noFill/>
          <a:ln>
            <a:noFill/>
          </a:ln>
        </p:spPr>
        <p:txBody>
          <a:bodyPr vert="horz" wrap="square" lIns="0" tIns="0" rIns="0" bIns="0" rtlCol="0" anchor="t"/>
          <a:lstStyle/>
          <a:p>
            <a:pPr algn="l">
              <a:lnSpc>
                <a:spcPct val="130000"/>
              </a:lnSpc>
            </a:pPr>
            <a:r>
              <a:rPr kumimoji="1" lang="en-US" altLang="zh-CN" sz="4400">
                <a:ln w="12700">
                  <a:noFill/>
                </a:ln>
                <a:gradFill>
                  <a:gsLst>
                    <a:gs pos="0">
                      <a:schemeClr val="accent1">
                        <a:lumMod val="5000"/>
                        <a:lumOff val="95000"/>
                        <a:alpha val="29000"/>
                      </a:schemeClr>
                    </a:gs>
                    <a:gs pos="74000">
                      <a:schemeClr val="accent1">
                        <a:lumMod val="45000"/>
                        <a:lumOff val="55000"/>
                        <a:alpha val="48000"/>
                      </a:schemeClr>
                    </a:gs>
                    <a:gs pos="83000">
                      <a:schemeClr val="accent1">
                        <a:lumMod val="45000"/>
                        <a:lumOff val="55000"/>
                        <a:alpha val="63000"/>
                      </a:schemeClr>
                    </a:gs>
                    <a:gs pos="100000">
                      <a:schemeClr val="accent1">
                        <a:lumMod val="30000"/>
                        <a:lumOff val="70000"/>
                        <a:alpha val="31000"/>
                      </a:schemeClr>
                    </a:gs>
                  </a:gsLst>
                  <a:lin ang="16200000" scaled="0"/>
                </a:gradFill>
                <a:latin typeface="Source Han Sans CN Bold Bold" panose="020B0800000000000000" charset="-122"/>
                <a:ea typeface="Source Han Sans CN Bold Bold" panose="020B0800000000000000" charset="-122"/>
                <a:cs typeface="Source Han Sans CN Bold Bold" panose="020B0800000000000000" charset="-122"/>
              </a:rPr>
              <a:t>202X</a:t>
            </a:r>
            <a:endParaRPr kumimoji="1" lang="zh-CN" altLang="en-US"/>
          </a:p>
        </p:txBody>
      </p:sp>
      <p:sp>
        <p:nvSpPr>
          <p:cNvPr id="41" name="标题 1"/>
          <p:cNvSpPr txBox="1"/>
          <p:nvPr/>
        </p:nvSpPr>
        <p:spPr>
          <a:xfrm>
            <a:off x="6369360" y="1780949"/>
            <a:ext cx="927100" cy="839210"/>
          </a:xfrm>
          <a:prstGeom prst="diagStripe">
            <a:avLst>
              <a:gd name="adj" fmla="val 19733"/>
            </a:avLst>
          </a:prstGeom>
          <a:gradFill>
            <a:gsLst>
              <a:gs pos="61000">
                <a:schemeClr val="accent1"/>
              </a:gs>
              <a:gs pos="100000">
                <a:schemeClr val="accent1">
                  <a:lumMod val="60000"/>
                  <a:lumOff val="40000"/>
                </a:schemeClr>
              </a:gs>
            </a:gsLst>
            <a:lin ang="5400000" scaled="0"/>
          </a:gradFill>
          <a:ln w="12700" cap="sq">
            <a:noFill/>
            <a:miter/>
          </a:ln>
          <a:effectLst>
            <a:outerShdw blurRad="101600" dist="38100" dir="2700000" algn="tl"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2" name="标题 1"/>
          <p:cNvSpPr txBox="1"/>
          <p:nvPr/>
        </p:nvSpPr>
        <p:spPr>
          <a:xfrm rot="-10800000">
            <a:off x="10689880" y="4553805"/>
            <a:ext cx="927100" cy="839210"/>
          </a:xfrm>
          <a:prstGeom prst="diagStripe">
            <a:avLst>
              <a:gd name="adj" fmla="val 19733"/>
            </a:avLst>
          </a:prstGeom>
          <a:gradFill>
            <a:gsLst>
              <a:gs pos="0">
                <a:schemeClr val="accent2">
                  <a:lumMod val="75000"/>
                </a:schemeClr>
              </a:gs>
              <a:gs pos="59000">
                <a:schemeClr val="accent2"/>
              </a:gs>
            </a:gsLst>
            <a:lin ang="5400000" scaled="0"/>
          </a:gradFill>
          <a:ln w="12700" cap="sq">
            <a:noFill/>
            <a:miter/>
          </a:ln>
          <a:effectLst>
            <a:outerShdw blurRad="101600" dist="38100" dir="13500000" algn="br"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833273" y="1130300"/>
            <a:ext cx="5165094" cy="2379502"/>
          </a:xfrm>
          <a:prstGeom prst="roundRect">
            <a:avLst>
              <a:gd name="adj" fmla="val 3246"/>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913119" y="1195546"/>
            <a:ext cx="4994018" cy="2256905"/>
          </a:xfrm>
          <a:prstGeom prst="roundRect">
            <a:avLst>
              <a:gd name="adj" fmla="val 3246"/>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979361" y="1402390"/>
            <a:ext cx="163255" cy="163255"/>
          </a:xfrm>
          <a:prstGeom prst="ellipse">
            <a:avLst/>
          </a:prstGeom>
          <a:solidFill>
            <a:schemeClr val="accent1">
              <a:lumMod val="60000"/>
              <a:lumOff val="4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a:off x="979361" y="1775544"/>
            <a:ext cx="163255" cy="163255"/>
          </a:xfrm>
          <a:prstGeom prst="ellipse">
            <a:avLst/>
          </a:prstGeom>
          <a:solidFill>
            <a:schemeClr val="accent1">
              <a:lumMod val="60000"/>
              <a:lumOff val="4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a:off x="979361" y="2702137"/>
            <a:ext cx="163255" cy="163255"/>
          </a:xfrm>
          <a:prstGeom prst="ellipse">
            <a:avLst/>
          </a:prstGeom>
          <a:solidFill>
            <a:schemeClr val="accent1">
              <a:lumMod val="60000"/>
              <a:lumOff val="4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a:off x="979361" y="3075291"/>
            <a:ext cx="163255" cy="163255"/>
          </a:xfrm>
          <a:prstGeom prst="ellipse">
            <a:avLst/>
          </a:prstGeom>
          <a:solidFill>
            <a:schemeClr val="accent1">
              <a:lumMod val="60000"/>
              <a:lumOff val="4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a:off x="715044" y="1433485"/>
            <a:ext cx="354529" cy="101065"/>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a:off x="715044" y="1806639"/>
            <a:ext cx="354529" cy="101065"/>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a:off x="715044" y="2729343"/>
            <a:ext cx="354529" cy="101065"/>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a:off x="715044" y="3102498"/>
            <a:ext cx="354529" cy="101065"/>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1187259" y="1868521"/>
            <a:ext cx="4683176" cy="1336416"/>
          </a:xfrm>
          <a:prstGeom prst="rect">
            <a:avLst/>
          </a:prstGeom>
          <a:noFill/>
          <a:ln cap="sq">
            <a:noFill/>
          </a:ln>
        </p:spPr>
        <p:txBody>
          <a:bodyPr vert="horz" wrap="square" lIns="0" tIns="0" rIns="0" bIns="0" rtlCol="0" anchor="t"/>
          <a:lstStyle/>
          <a:p>
            <a:pPr algn="l">
              <a:lnSpc>
                <a:spcPct val="150000"/>
              </a:lnSpc>
            </a:pPr>
            <a:r>
              <a:rPr kumimoji="1" lang="en-US" altLang="zh-CN" sz="14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社会保险是指国家通过立法强制实行的，由劳动者、企业</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4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雇主</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或社区、以及国家三方共同筹资，建立保险基金，对劳动者因年老、工伤、疾病、生育、残废、失业、死亡等原因丧失劳动能力或暂时失去工作时，给予劳动者本人或供养其直系亲属物质帮助的一种社会保障制度。</a:t>
            </a:r>
            <a:endParaRPr kumimoji="1" lang="zh-CN" altLang="en-US" sz="1400" dirty="0"/>
          </a:p>
        </p:txBody>
      </p:sp>
      <p:sp>
        <p:nvSpPr>
          <p:cNvPr id="14" name="标题 1"/>
          <p:cNvSpPr txBox="1"/>
          <p:nvPr/>
        </p:nvSpPr>
        <p:spPr>
          <a:xfrm>
            <a:off x="1323643" y="1433485"/>
            <a:ext cx="4410408" cy="457168"/>
          </a:xfrm>
          <a:prstGeom prst="roundRect">
            <a:avLst>
              <a:gd name="adj" fmla="val 50000"/>
            </a:avLst>
          </a:prstGeom>
          <a:solidFill>
            <a:schemeClr val="accent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1444213" y="1451728"/>
            <a:ext cx="4169269" cy="389587"/>
          </a:xfrm>
          <a:prstGeom prst="rect">
            <a:avLst/>
          </a:prstGeom>
          <a:noFill/>
          <a:ln cap="sq">
            <a:noFill/>
          </a:ln>
        </p:spPr>
        <p:txBody>
          <a:bodyPr vert="horz" wrap="square" lIns="0" tIns="0" rIns="0" bIns="0" rtlCol="0" anchor="ctr"/>
          <a:lstStyle/>
          <a:p>
            <a:pPr algn="ctr">
              <a:lnSpc>
                <a:spcPct val="130000"/>
              </a:lnSpc>
            </a:pPr>
            <a:r>
              <a:rPr kumimoji="1" lang="zh-CN" altLang="en-US" sz="1600" dirty="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（一）</a:t>
            </a:r>
            <a:r>
              <a:rPr kumimoji="1" lang="en-US" altLang="zh-CN" sz="1600" dirty="0" err="1">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社会保险的概念</a:t>
            </a:r>
            <a:endParaRPr kumimoji="1" lang="zh-CN" altLang="en-US" dirty="0"/>
          </a:p>
        </p:txBody>
      </p:sp>
      <p:sp>
        <p:nvSpPr>
          <p:cNvPr id="16" name="标题 1"/>
          <p:cNvSpPr txBox="1"/>
          <p:nvPr/>
        </p:nvSpPr>
        <p:spPr>
          <a:xfrm>
            <a:off x="6311862" y="1130300"/>
            <a:ext cx="5165094" cy="2379502"/>
          </a:xfrm>
          <a:prstGeom prst="roundRect">
            <a:avLst>
              <a:gd name="adj" fmla="val 3246"/>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17" name="标题 1"/>
          <p:cNvSpPr txBox="1"/>
          <p:nvPr/>
        </p:nvSpPr>
        <p:spPr>
          <a:xfrm>
            <a:off x="6391707" y="1191598"/>
            <a:ext cx="4994018" cy="2256905"/>
          </a:xfrm>
          <a:prstGeom prst="roundRect">
            <a:avLst>
              <a:gd name="adj" fmla="val 3246"/>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a:off x="6457949" y="1402390"/>
            <a:ext cx="163255" cy="163255"/>
          </a:xfrm>
          <a:prstGeom prst="ellipse">
            <a:avLst/>
          </a:prstGeom>
          <a:solidFill>
            <a:schemeClr val="accent1">
              <a:lumMod val="60000"/>
              <a:lumOff val="4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9" name="标题 1"/>
          <p:cNvSpPr txBox="1"/>
          <p:nvPr/>
        </p:nvSpPr>
        <p:spPr>
          <a:xfrm>
            <a:off x="6457949" y="1775544"/>
            <a:ext cx="163255" cy="163255"/>
          </a:xfrm>
          <a:prstGeom prst="ellipse">
            <a:avLst/>
          </a:prstGeom>
          <a:solidFill>
            <a:schemeClr val="accent1">
              <a:lumMod val="60000"/>
              <a:lumOff val="4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a:off x="6457949" y="2702137"/>
            <a:ext cx="163255" cy="163255"/>
          </a:xfrm>
          <a:prstGeom prst="ellipse">
            <a:avLst/>
          </a:prstGeom>
          <a:solidFill>
            <a:schemeClr val="accent1">
              <a:lumMod val="60000"/>
              <a:lumOff val="4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1" name="标题 1"/>
          <p:cNvSpPr txBox="1"/>
          <p:nvPr/>
        </p:nvSpPr>
        <p:spPr>
          <a:xfrm>
            <a:off x="6457949" y="3075291"/>
            <a:ext cx="163255" cy="163255"/>
          </a:xfrm>
          <a:prstGeom prst="ellipse">
            <a:avLst/>
          </a:prstGeom>
          <a:solidFill>
            <a:schemeClr val="accent1">
              <a:lumMod val="60000"/>
              <a:lumOff val="4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2" name="标题 1"/>
          <p:cNvSpPr txBox="1"/>
          <p:nvPr/>
        </p:nvSpPr>
        <p:spPr>
          <a:xfrm>
            <a:off x="6193631" y="1433485"/>
            <a:ext cx="354529" cy="101065"/>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6193631" y="1806639"/>
            <a:ext cx="354529" cy="101065"/>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4" name="标题 1"/>
          <p:cNvSpPr txBox="1"/>
          <p:nvPr/>
        </p:nvSpPr>
        <p:spPr>
          <a:xfrm>
            <a:off x="6193631" y="2729343"/>
            <a:ext cx="354529" cy="101065"/>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5" name="标题 1"/>
          <p:cNvSpPr txBox="1"/>
          <p:nvPr/>
        </p:nvSpPr>
        <p:spPr>
          <a:xfrm>
            <a:off x="6193631" y="3102498"/>
            <a:ext cx="354529" cy="101065"/>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6" name="标题 1"/>
          <p:cNvSpPr txBox="1"/>
          <p:nvPr/>
        </p:nvSpPr>
        <p:spPr>
          <a:xfrm>
            <a:off x="6701049" y="1958029"/>
            <a:ext cx="4577832" cy="1367062"/>
          </a:xfrm>
          <a:prstGeom prst="rect">
            <a:avLst/>
          </a:prstGeom>
          <a:noFill/>
          <a:ln cap="sq">
            <a:noFill/>
          </a:ln>
        </p:spPr>
        <p:txBody>
          <a:bodyPr vert="horz" wrap="square" lIns="0" tIns="0" rIns="0" bIns="0" rtlCol="0" anchor="t"/>
          <a:lstStyle/>
          <a:p>
            <a:pPr algn="l">
              <a:lnSpc>
                <a:spcPct val="150000"/>
              </a:lnSpc>
            </a:pPr>
            <a:r>
              <a:rPr kumimoji="1" lang="en-US" altLang="zh-CN" sz="14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世界各国的社会保险项目不尽相同，目前，我国的社会保险项目主要有五项</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4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统称为</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4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五险</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1.基本养老保险</a:t>
            </a:r>
            <a:r>
              <a:rPr kumimoji="1" lang="zh-CN" altLang="en-US"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2.基本医疗保险</a:t>
            </a:r>
            <a:r>
              <a:rPr kumimoji="1" lang="zh-CN" altLang="en-US"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3.工伤保险</a:t>
            </a:r>
            <a:r>
              <a:rPr kumimoji="1" lang="zh-CN" altLang="en-US"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4.失业保险</a:t>
            </a:r>
            <a:r>
              <a:rPr kumimoji="1" lang="zh-CN" altLang="en-US"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5.生育保险。</a:t>
            </a:r>
            <a:endParaRPr kumimoji="1" lang="zh-CN" altLang="en-US" sz="1400" dirty="0"/>
          </a:p>
        </p:txBody>
      </p:sp>
      <p:sp>
        <p:nvSpPr>
          <p:cNvPr id="27" name="标题 1"/>
          <p:cNvSpPr txBox="1"/>
          <p:nvPr/>
        </p:nvSpPr>
        <p:spPr>
          <a:xfrm>
            <a:off x="6802231" y="1433485"/>
            <a:ext cx="4410408" cy="457168"/>
          </a:xfrm>
          <a:prstGeom prst="roundRect">
            <a:avLst>
              <a:gd name="adj" fmla="val 50000"/>
            </a:avLst>
          </a:prstGeom>
          <a:solidFill>
            <a:schemeClr val="accent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28" name="标题 1"/>
          <p:cNvSpPr txBox="1"/>
          <p:nvPr/>
        </p:nvSpPr>
        <p:spPr>
          <a:xfrm>
            <a:off x="6922801" y="1467276"/>
            <a:ext cx="4169269" cy="389587"/>
          </a:xfrm>
          <a:prstGeom prst="rect">
            <a:avLst/>
          </a:prstGeom>
          <a:noFill/>
          <a:ln cap="sq">
            <a:noFill/>
          </a:ln>
        </p:spPr>
        <p:txBody>
          <a:bodyPr vert="horz" wrap="square" lIns="0" tIns="0" rIns="0" bIns="0" rtlCol="0" anchor="ctr"/>
          <a:lstStyle/>
          <a:p>
            <a:pPr algn="ctr">
              <a:lnSpc>
                <a:spcPct val="130000"/>
              </a:lnSpc>
            </a:pPr>
            <a:r>
              <a:rPr kumimoji="1" lang="zh-CN" altLang="en-US" sz="1600" dirty="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（二）</a:t>
            </a:r>
            <a:r>
              <a:rPr kumimoji="1" lang="en-US" altLang="zh-CN" sz="1600" dirty="0" err="1">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社会保险的种类</a:t>
            </a:r>
            <a:endParaRPr kumimoji="1" lang="zh-CN" altLang="en-US" dirty="0"/>
          </a:p>
        </p:txBody>
      </p:sp>
      <p:sp>
        <p:nvSpPr>
          <p:cNvPr id="29" name="标题 1"/>
          <p:cNvSpPr txBox="1"/>
          <p:nvPr/>
        </p:nvSpPr>
        <p:spPr>
          <a:xfrm>
            <a:off x="1226973" y="3754598"/>
            <a:ext cx="9902194" cy="2379502"/>
          </a:xfrm>
          <a:prstGeom prst="roundRect">
            <a:avLst>
              <a:gd name="adj" fmla="val 3246"/>
            </a:avLst>
          </a:prstGeom>
          <a:solidFill>
            <a:schemeClr val="bg1"/>
          </a:solidFill>
          <a:ln w="12700" cap="sq">
            <a:solidFill>
              <a:schemeClr val="accent2"/>
            </a:solidFill>
            <a:miter/>
          </a:ln>
        </p:spPr>
        <p:txBody>
          <a:bodyPr vert="horz" wrap="square" lIns="91440" tIns="45720" rIns="91440" bIns="45720" rtlCol="0" anchor="ctr"/>
          <a:lstStyle/>
          <a:p>
            <a:pPr algn="ctr">
              <a:lnSpc>
                <a:spcPct val="110000"/>
              </a:lnSpc>
            </a:pPr>
            <a:endParaRPr kumimoji="1" lang="zh-CN" altLang="en-US"/>
          </a:p>
        </p:txBody>
      </p:sp>
      <p:sp>
        <p:nvSpPr>
          <p:cNvPr id="30" name="标题 1"/>
          <p:cNvSpPr txBox="1"/>
          <p:nvPr/>
        </p:nvSpPr>
        <p:spPr>
          <a:xfrm>
            <a:off x="1306819" y="3819843"/>
            <a:ext cx="9743818" cy="2256905"/>
          </a:xfrm>
          <a:prstGeom prst="roundRect">
            <a:avLst>
              <a:gd name="adj" fmla="val 3246"/>
            </a:avLst>
          </a:prstGeom>
          <a:solidFill>
            <a:schemeClr val="bg1"/>
          </a:solidFill>
          <a:ln w="12700" cap="sq">
            <a:solidFill>
              <a:schemeClr val="accent2"/>
            </a:solid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a:off x="1373061" y="4026688"/>
            <a:ext cx="163255" cy="163255"/>
          </a:xfrm>
          <a:prstGeom prst="ellipse">
            <a:avLst/>
          </a:prstGeom>
          <a:solidFill>
            <a:schemeClr val="accent2">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a:off x="1373061" y="4399842"/>
            <a:ext cx="163255" cy="163255"/>
          </a:xfrm>
          <a:prstGeom prst="ellipse">
            <a:avLst/>
          </a:prstGeom>
          <a:solidFill>
            <a:schemeClr val="accent2">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a:off x="1373061" y="5326435"/>
            <a:ext cx="163255" cy="163255"/>
          </a:xfrm>
          <a:prstGeom prst="ellipse">
            <a:avLst/>
          </a:prstGeom>
          <a:solidFill>
            <a:schemeClr val="accent2">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a:off x="1373061" y="5699589"/>
            <a:ext cx="163255" cy="163255"/>
          </a:xfrm>
          <a:prstGeom prst="ellipse">
            <a:avLst/>
          </a:prstGeom>
          <a:solidFill>
            <a:schemeClr val="accent2">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5" name="标题 1"/>
          <p:cNvSpPr txBox="1"/>
          <p:nvPr/>
        </p:nvSpPr>
        <p:spPr>
          <a:xfrm>
            <a:off x="1108744" y="4057783"/>
            <a:ext cx="354529" cy="101065"/>
          </a:xfrm>
          <a:prstGeom prst="roundRect">
            <a:avLst>
              <a:gd name="adj" fmla="val 50000"/>
            </a:avLst>
          </a:prstGeom>
          <a:solidFill>
            <a:schemeClr val="accent2"/>
          </a:solidFill>
          <a:ln w="12700" cap="sq">
            <a:solidFill>
              <a:schemeClr val="accent2"/>
            </a:solid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a:off x="1108744" y="4430937"/>
            <a:ext cx="354529" cy="101065"/>
          </a:xfrm>
          <a:prstGeom prst="roundRect">
            <a:avLst>
              <a:gd name="adj" fmla="val 50000"/>
            </a:avLst>
          </a:prstGeom>
          <a:solidFill>
            <a:schemeClr val="accent2"/>
          </a:solidFill>
          <a:ln w="12700" cap="sq">
            <a:solidFill>
              <a:schemeClr val="accent2"/>
            </a:solid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a:off x="1108744" y="5353641"/>
            <a:ext cx="354529" cy="101065"/>
          </a:xfrm>
          <a:prstGeom prst="roundRect">
            <a:avLst>
              <a:gd name="adj" fmla="val 50000"/>
            </a:avLst>
          </a:prstGeom>
          <a:solidFill>
            <a:schemeClr val="accent2"/>
          </a:solidFill>
          <a:ln w="12700" cap="sq">
            <a:solidFill>
              <a:schemeClr val="accent2"/>
            </a:solidFill>
            <a:miter/>
          </a:ln>
        </p:spPr>
        <p:txBody>
          <a:bodyPr vert="horz" wrap="square" lIns="91440" tIns="45720" rIns="91440" bIns="45720" rtlCol="0" anchor="ctr"/>
          <a:lstStyle/>
          <a:p>
            <a:pPr algn="ctr">
              <a:lnSpc>
                <a:spcPct val="110000"/>
              </a:lnSpc>
            </a:pPr>
            <a:endParaRPr kumimoji="1" lang="zh-CN" altLang="en-US"/>
          </a:p>
        </p:txBody>
      </p:sp>
      <p:sp>
        <p:nvSpPr>
          <p:cNvPr id="38" name="标题 1"/>
          <p:cNvSpPr txBox="1"/>
          <p:nvPr/>
        </p:nvSpPr>
        <p:spPr>
          <a:xfrm>
            <a:off x="1108744" y="5726795"/>
            <a:ext cx="354529" cy="101065"/>
          </a:xfrm>
          <a:prstGeom prst="roundRect">
            <a:avLst>
              <a:gd name="adj" fmla="val 50000"/>
            </a:avLst>
          </a:prstGeom>
          <a:solidFill>
            <a:schemeClr val="accent2"/>
          </a:solidFill>
          <a:ln w="12700" cap="sq">
            <a:solidFill>
              <a:schemeClr val="accent2"/>
            </a:solidFill>
            <a:miter/>
          </a:ln>
        </p:spPr>
        <p:txBody>
          <a:bodyPr vert="horz" wrap="square" lIns="91440" tIns="45720" rIns="91440" bIns="45720" rtlCol="0" anchor="ctr"/>
          <a:lstStyle/>
          <a:p>
            <a:pPr algn="ctr">
              <a:lnSpc>
                <a:spcPct val="110000"/>
              </a:lnSpc>
            </a:pPr>
            <a:endParaRPr kumimoji="1" lang="zh-CN" altLang="en-US"/>
          </a:p>
        </p:txBody>
      </p:sp>
      <p:sp>
        <p:nvSpPr>
          <p:cNvPr id="39" name="标题 1"/>
          <p:cNvSpPr txBox="1"/>
          <p:nvPr/>
        </p:nvSpPr>
        <p:spPr>
          <a:xfrm>
            <a:off x="1777628" y="4582327"/>
            <a:ext cx="8880969" cy="1247941"/>
          </a:xfrm>
          <a:prstGeom prst="rect">
            <a:avLst/>
          </a:prstGeom>
          <a:noFill/>
          <a:ln cap="sq">
            <a:noFill/>
          </a:ln>
        </p:spPr>
        <p:txBody>
          <a:bodyPr vert="horz" wrap="square" lIns="0" tIns="0" rIns="0" bIns="0" rtlCol="0" anchor="t"/>
          <a:lstStyle/>
          <a:p>
            <a:pPr algn="l">
              <a:lnSpc>
                <a:spcPct val="150000"/>
              </a:lnSpc>
            </a:pP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1.广覆盖：扩大社保的覆盖面,使尽可能多的社会成员纳入到社保制度中来。
2.保基本：社会保险的筹资和保障水平定位在保障参保人员的基本生活。
3.多层次：除了基本养老保险、基本医疗保险外，还有补充养老保险、补充医疗保险以及补充性的商业保险。
4.可持续：社保基金收支能够平衡，自身能够良性运作。</a:t>
            </a:r>
            <a:endParaRPr kumimoji="1" lang="zh-CN" altLang="en-US" sz="1400" dirty="0"/>
          </a:p>
        </p:txBody>
      </p:sp>
      <p:sp>
        <p:nvSpPr>
          <p:cNvPr id="40" name="标题 1"/>
          <p:cNvSpPr txBox="1"/>
          <p:nvPr/>
        </p:nvSpPr>
        <p:spPr>
          <a:xfrm>
            <a:off x="4012909" y="4057783"/>
            <a:ext cx="4410408" cy="457168"/>
          </a:xfrm>
          <a:prstGeom prst="roundRect">
            <a:avLst>
              <a:gd name="adj" fmla="val 50000"/>
            </a:avLst>
          </a:prstGeom>
          <a:solidFill>
            <a:schemeClr val="accent2"/>
          </a:solidFill>
          <a:ln w="12700" cap="sq">
            <a:solidFill>
              <a:schemeClr val="accent2"/>
            </a:solidFill>
            <a:miter/>
          </a:ln>
        </p:spPr>
        <p:txBody>
          <a:bodyPr vert="horz" wrap="square" lIns="91440" tIns="45720" rIns="91440" bIns="45720" rtlCol="0" anchor="ctr"/>
          <a:lstStyle/>
          <a:p>
            <a:pPr algn="ctr">
              <a:lnSpc>
                <a:spcPct val="110000"/>
              </a:lnSpc>
            </a:pPr>
            <a:endParaRPr kumimoji="1" lang="zh-CN" altLang="en-US"/>
          </a:p>
        </p:txBody>
      </p:sp>
      <p:sp>
        <p:nvSpPr>
          <p:cNvPr id="41" name="标题 1"/>
          <p:cNvSpPr txBox="1"/>
          <p:nvPr/>
        </p:nvSpPr>
        <p:spPr>
          <a:xfrm>
            <a:off x="4133478" y="4076025"/>
            <a:ext cx="4169269" cy="389587"/>
          </a:xfrm>
          <a:prstGeom prst="rect">
            <a:avLst/>
          </a:prstGeom>
          <a:noFill/>
          <a:ln cap="sq">
            <a:noFill/>
          </a:ln>
        </p:spPr>
        <p:txBody>
          <a:bodyPr vert="horz" wrap="square" lIns="0" tIns="0" rIns="0" bIns="0" rtlCol="0" anchor="ctr"/>
          <a:lstStyle/>
          <a:p>
            <a:pPr algn="ctr">
              <a:lnSpc>
                <a:spcPct val="130000"/>
              </a:lnSpc>
            </a:pPr>
            <a:r>
              <a:rPr kumimoji="1" lang="zh-CN" altLang="en-US" sz="1600" dirty="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（三）</a:t>
            </a:r>
            <a:r>
              <a:rPr kumimoji="1" lang="en-US" altLang="zh-CN" sz="1600" dirty="0" err="1">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社会保险的基本方针</a:t>
            </a:r>
            <a:endParaRPr kumimoji="1" lang="zh-CN" altLang="en-US" dirty="0"/>
          </a:p>
        </p:txBody>
      </p:sp>
      <p:sp>
        <p:nvSpPr>
          <p:cNvPr id="42" name="标题 1"/>
          <p:cNvSpPr txBox="1"/>
          <p:nvPr/>
        </p:nvSpPr>
        <p:spPr>
          <a:xfrm>
            <a:off x="810593" y="236733"/>
            <a:ext cx="7780158" cy="432000"/>
          </a:xfrm>
          <a:prstGeom prst="rect">
            <a:avLst/>
          </a:prstGeom>
          <a:noFill/>
          <a:ln cap="sq">
            <a:noFill/>
          </a:ln>
        </p:spPr>
        <p:txBody>
          <a:bodyPr vert="horz" wrap="square" lIns="0" tIns="0" rIns="0" bIns="0" rtlCol="0" anchor="ctr"/>
          <a:lstStyle/>
          <a:p>
            <a:pPr algn="l">
              <a:lnSpc>
                <a:spcPct val="150000"/>
              </a:lnSpc>
            </a:pP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一、</a:t>
            </a:r>
            <a:r>
              <a:rPr kumimoji="1" lang="en-US" altLang="zh-CN" sz="32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社会保险</a:t>
            </a: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概念、种类和基本方针</a:t>
            </a:r>
            <a:endParaRPr kumimoji="1" lang="zh-CN" altLang="en-US" dirty="0"/>
          </a:p>
        </p:txBody>
      </p:sp>
      <p:sp>
        <p:nvSpPr>
          <p:cNvPr id="43" name="标题 1"/>
          <p:cNvSpPr txBox="1"/>
          <p:nvPr/>
        </p:nvSpPr>
        <p:spPr>
          <a:xfrm>
            <a:off x="-254644" y="189343"/>
            <a:ext cx="915043" cy="563880"/>
          </a:xfrm>
          <a:prstGeom prst="rect">
            <a:avLst/>
          </a:prstGeom>
          <a:solidFill>
            <a:schemeClr val="accent1">
              <a:lumMod val="40000"/>
              <a:lumOff val="60000"/>
              <a:alpha val="7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4" name="标题 1"/>
          <p:cNvSpPr txBox="1"/>
          <p:nvPr/>
        </p:nvSpPr>
        <p:spPr>
          <a:xfrm>
            <a:off x="319024" y="390511"/>
            <a:ext cx="167640" cy="16764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741218" y="1905115"/>
            <a:ext cx="11000509" cy="4551103"/>
          </a:xfrm>
          <a:prstGeom prst="roundRect">
            <a:avLst>
              <a:gd name="adj" fmla="val 9620"/>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dirty="0"/>
          </a:p>
        </p:txBody>
      </p:sp>
      <p:sp>
        <p:nvSpPr>
          <p:cNvPr id="14" name="标题 1"/>
          <p:cNvSpPr txBox="1"/>
          <p:nvPr/>
        </p:nvSpPr>
        <p:spPr>
          <a:xfrm>
            <a:off x="872135" y="959930"/>
            <a:ext cx="1364580" cy="829134"/>
          </a:xfrm>
          <a:custGeom>
            <a:avLst/>
            <a:gdLst>
              <a:gd name="connsiteX0" fmla="*/ 98961 w 2564026"/>
              <a:gd name="connsiteY0" fmla="*/ 0 h 1382700"/>
              <a:gd name="connsiteX1" fmla="*/ 1668879 w 2564026"/>
              <a:gd name="connsiteY1" fmla="*/ 0 h 1382700"/>
              <a:gd name="connsiteX2" fmla="*/ 1690872 w 2564026"/>
              <a:gd name="connsiteY2" fmla="*/ 4440 h 1382700"/>
              <a:gd name="connsiteX3" fmla="*/ 1711613 w 2564026"/>
              <a:gd name="connsiteY3" fmla="*/ 2994 h 1382700"/>
              <a:gd name="connsiteX4" fmla="*/ 1748861 w 2564026"/>
              <a:gd name="connsiteY4" fmla="*/ 15519 h 1382700"/>
              <a:gd name="connsiteX5" fmla="*/ 2514529 w 2564026"/>
              <a:gd name="connsiteY5" fmla="*/ 457578 h 1382700"/>
              <a:gd name="connsiteX6" fmla="*/ 2550752 w 2564026"/>
              <a:gd name="connsiteY6" fmla="*/ 592762 h 1382700"/>
              <a:gd name="connsiteX7" fmla="*/ 2135363 w 2564026"/>
              <a:gd name="connsiteY7" fmla="*/ 1312237 h 1382700"/>
              <a:gd name="connsiteX8" fmla="*/ 2123557 w 2564026"/>
              <a:gd name="connsiteY8" fmla="*/ 1325621 h 1382700"/>
              <a:gd name="connsiteX9" fmla="*/ 2104615 w 2564026"/>
              <a:gd name="connsiteY9" fmla="*/ 1353715 h 1382700"/>
              <a:gd name="connsiteX10" fmla="*/ 2034639 w 2564026"/>
              <a:gd name="connsiteY10" fmla="*/ 1382700 h 1382700"/>
              <a:gd name="connsiteX11" fmla="*/ 98961 w 2564026"/>
              <a:gd name="connsiteY11" fmla="*/ 1382700 h 1382700"/>
              <a:gd name="connsiteX12" fmla="*/ 0 w 2564026"/>
              <a:gd name="connsiteY12" fmla="*/ 1283739 h 1382700"/>
              <a:gd name="connsiteX13" fmla="*/ 0 w 2564026"/>
              <a:gd name="connsiteY13" fmla="*/ 929739 h 1382700"/>
              <a:gd name="connsiteX14" fmla="*/ 0 w 2564026"/>
              <a:gd name="connsiteY14" fmla="*/ 452961 h 1382700"/>
              <a:gd name="connsiteX15" fmla="*/ 0 w 2564026"/>
              <a:gd name="connsiteY15" fmla="*/ 98961 h 1382700"/>
              <a:gd name="connsiteX16" fmla="*/ 98961 w 2564026"/>
              <a:gd name="connsiteY16" fmla="*/ 0 h 1382700"/>
            </a:gdLst>
            <a:ahLst/>
            <a:cxnLst/>
            <a:rect l="l" t="t" r="r" b="b"/>
            <a:pathLst>
              <a:path w="2564026" h="1382700">
                <a:moveTo>
                  <a:pt x="98961" y="0"/>
                </a:moveTo>
                <a:lnTo>
                  <a:pt x="1668879" y="0"/>
                </a:lnTo>
                <a:lnTo>
                  <a:pt x="1690872" y="4440"/>
                </a:lnTo>
                <a:lnTo>
                  <a:pt x="1711613" y="2994"/>
                </a:lnTo>
                <a:cubicBezTo>
                  <a:pt x="1724370" y="4577"/>
                  <a:pt x="1737028" y="8687"/>
                  <a:pt x="1748861" y="15519"/>
                </a:cubicBezTo>
                <a:lnTo>
                  <a:pt x="2514529" y="457578"/>
                </a:lnTo>
                <a:cubicBezTo>
                  <a:pt x="2561862" y="484906"/>
                  <a:pt x="2578079" y="545429"/>
                  <a:pt x="2550752" y="592762"/>
                </a:cubicBezTo>
                <a:lnTo>
                  <a:pt x="2135363" y="1312237"/>
                </a:lnTo>
                <a:lnTo>
                  <a:pt x="2123557" y="1325621"/>
                </a:lnTo>
                <a:lnTo>
                  <a:pt x="2104615" y="1353715"/>
                </a:lnTo>
                <a:cubicBezTo>
                  <a:pt x="2086707" y="1371624"/>
                  <a:pt x="2061967" y="1382700"/>
                  <a:pt x="2034639" y="1382700"/>
                </a:cubicBezTo>
                <a:lnTo>
                  <a:pt x="98961" y="1382700"/>
                </a:lnTo>
                <a:cubicBezTo>
                  <a:pt x="44306" y="1382700"/>
                  <a:pt x="0" y="1338394"/>
                  <a:pt x="0" y="1283739"/>
                </a:cubicBezTo>
                <a:lnTo>
                  <a:pt x="0" y="929739"/>
                </a:lnTo>
                <a:lnTo>
                  <a:pt x="0" y="452961"/>
                </a:lnTo>
                <a:lnTo>
                  <a:pt x="0" y="98961"/>
                </a:lnTo>
                <a:cubicBezTo>
                  <a:pt x="0" y="44306"/>
                  <a:pt x="44306" y="0"/>
                  <a:pt x="98961" y="0"/>
                </a:cubicBez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983765" y="1977930"/>
            <a:ext cx="10515508" cy="4076385"/>
          </a:xfrm>
          <a:prstGeom prst="rect">
            <a:avLst/>
          </a:prstGeom>
          <a:noFill/>
          <a:ln>
            <a:noFill/>
          </a:ln>
        </p:spPr>
        <p:txBody>
          <a:bodyPr vert="horz" wrap="square" lIns="0" tIns="0" rIns="0" bIns="0" rtlCol="0" anchor="t"/>
          <a:lstStyle/>
          <a:p>
            <a:pPr>
              <a:lnSpc>
                <a:spcPct val="140000"/>
              </a:lnSpc>
            </a:pPr>
            <a:r>
              <a:rPr kumimoji="1" lang="en-US" altLang="zh-CN" b="1" dirty="0"/>
              <a:t>【</a:t>
            </a:r>
            <a:r>
              <a:rPr kumimoji="1" lang="zh-CN" altLang="en-US" b="1" dirty="0"/>
              <a:t>基本案情</a:t>
            </a:r>
            <a:r>
              <a:rPr kumimoji="1" lang="en-US" altLang="zh-CN" b="1" dirty="0"/>
              <a:t>】</a:t>
            </a:r>
            <a:endParaRPr kumimoji="1" lang="en-US" altLang="zh-CN" b="1" dirty="0"/>
          </a:p>
          <a:p>
            <a:pPr algn="l">
              <a:lnSpc>
                <a:spcPct val="140000"/>
              </a:lnSpc>
            </a:pPr>
            <a:r>
              <a:rPr kumimoji="1" lang="zh-CN" altLang="en-US" dirty="0"/>
              <a:t>　　</a:t>
            </a:r>
            <a:r>
              <a:rPr kumimoji="1" lang="en-US" altLang="zh-CN" dirty="0"/>
              <a:t>2022</a:t>
            </a:r>
            <a:r>
              <a:rPr kumimoji="1" lang="zh-CN" altLang="en-US" dirty="0"/>
              <a:t>年</a:t>
            </a:r>
            <a:r>
              <a:rPr kumimoji="1" lang="en-US" altLang="zh-CN" dirty="0"/>
              <a:t>7</a:t>
            </a:r>
            <a:r>
              <a:rPr kumimoji="1" lang="zh-CN" altLang="en-US" dirty="0"/>
              <a:t>月，朱某入职某保安公司，双方约定某保安公司不为朱某缴纳社会保险费，而是将相关费用以补助形式直接发放给朱某。此后，某保安公司未为朱某缴纳社会保险费。朱某认为有关不缴纳社会保险费的约定是某保安公司事先打印好的格式条款，剥夺其法定权利，与现行法律法规相悖，不具有法律效力。朱某以此为由解除劳动合同，向某劳动人事争议仲裁委员会申请仲裁，提出某保安公司支付解除劳动合同经济补偿等请求。某劳动人事争议仲裁委员会未支持朱某有关支付解除劳动合同经济补偿的请求。朱某不服，诉至人民法院。</a:t>
            </a:r>
            <a:endParaRPr kumimoji="1" lang="zh-CN" altLang="en-US" dirty="0"/>
          </a:p>
        </p:txBody>
      </p:sp>
      <p:sp>
        <p:nvSpPr>
          <p:cNvPr id="17" name="标题 1"/>
          <p:cNvSpPr txBox="1"/>
          <p:nvPr/>
        </p:nvSpPr>
        <p:spPr>
          <a:xfrm>
            <a:off x="983765" y="944800"/>
            <a:ext cx="888561" cy="684737"/>
          </a:xfrm>
          <a:prstGeom prst="rect">
            <a:avLst/>
          </a:prstGeom>
          <a:noFill/>
          <a:ln>
            <a:noFill/>
          </a:ln>
        </p:spPr>
        <p:txBody>
          <a:bodyPr vert="horz" wrap="square" lIns="0" tIns="0" rIns="0" bIns="0" rtlCol="0" anchor="ctr"/>
          <a:lstStyle/>
          <a:p>
            <a:pPr algn="ctr">
              <a:lnSpc>
                <a:spcPct val="110000"/>
              </a:lnSpc>
            </a:pPr>
            <a:endParaRPr kumimoji="1" lang="zh-CN" altLang="en-US" dirty="0"/>
          </a:p>
        </p:txBody>
      </p:sp>
      <p:sp>
        <p:nvSpPr>
          <p:cNvPr id="18"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3" name="标题 1"/>
          <p:cNvSpPr txBox="1"/>
          <p:nvPr/>
        </p:nvSpPr>
        <p:spPr>
          <a:xfrm>
            <a:off x="2497193" y="803685"/>
            <a:ext cx="9002079" cy="1038970"/>
          </a:xfrm>
          <a:prstGeom prst="rect">
            <a:avLst/>
          </a:prstGeom>
          <a:noFill/>
          <a:ln>
            <a:noFill/>
          </a:ln>
        </p:spPr>
        <p:txBody>
          <a:bodyPr vert="horz" wrap="square" lIns="0" tIns="0" rIns="0" bIns="0" rtlCol="0" anchor="b"/>
          <a:lstStyle/>
          <a:p>
            <a:pPr algn="l">
              <a:lnSpc>
                <a:spcPct val="110000"/>
              </a:lnSpc>
            </a:pPr>
            <a:r>
              <a:rPr kumimoji="1" lang="zh-CN" altLang="en-US" dirty="0">
                <a:ln w="12700">
                  <a:noFill/>
                </a:ln>
                <a:solidFill>
                  <a:srgbClr val="0154A9">
                    <a:alpha val="100000"/>
                  </a:srgbClr>
                </a:solidFill>
                <a:latin typeface="Source Han Sans CN Bold Bold" panose="020B0800000000000000" charset="-122"/>
                <a:ea typeface="Source Han Sans CN Bold Bold" panose="020B0800000000000000" charset="-122"/>
              </a:rPr>
              <a:t>案例分析：有关不缴纳社会保险费的约定无效，劳动者以此为由解除劳动合同时有权请求用人单位支付经济补偿</a:t>
            </a:r>
            <a:r>
              <a:rPr kumimoji="1" lang="en-US" altLang="zh-CN" dirty="0">
                <a:ln w="12700">
                  <a:noFill/>
                </a:ln>
                <a:solidFill>
                  <a:srgbClr val="0154A9">
                    <a:alpha val="100000"/>
                  </a:srgbClr>
                </a:solidFill>
                <a:latin typeface="Source Han Sans CN Bold Bold" panose="020B0800000000000000" charset="-122"/>
                <a:ea typeface="Source Han Sans CN Bold Bold" panose="020B0800000000000000" charset="-122"/>
              </a:rPr>
              <a:t>——</a:t>
            </a:r>
            <a:r>
              <a:rPr kumimoji="1" lang="zh-CN" altLang="en-US" dirty="0">
                <a:ln w="12700">
                  <a:noFill/>
                </a:ln>
                <a:solidFill>
                  <a:srgbClr val="0154A9">
                    <a:alpha val="100000"/>
                  </a:srgbClr>
                </a:solidFill>
                <a:latin typeface="Source Han Sans CN Bold Bold" panose="020B0800000000000000" charset="-122"/>
                <a:ea typeface="Source Han Sans CN Bold Bold" panose="020B0800000000000000" charset="-122"/>
              </a:rPr>
              <a:t>朱某与某保安公司劳动争议案</a:t>
            </a:r>
            <a:endParaRPr kumimoji="1" lang="zh-CN" alt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942155" y="1905115"/>
            <a:ext cx="10799572" cy="4765849"/>
          </a:xfrm>
          <a:prstGeom prst="roundRect">
            <a:avLst>
              <a:gd name="adj" fmla="val 9620"/>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dirty="0"/>
          </a:p>
        </p:txBody>
      </p:sp>
      <p:sp>
        <p:nvSpPr>
          <p:cNvPr id="14" name="标题 1"/>
          <p:cNvSpPr txBox="1"/>
          <p:nvPr/>
        </p:nvSpPr>
        <p:spPr>
          <a:xfrm>
            <a:off x="872135" y="959930"/>
            <a:ext cx="1364580" cy="829134"/>
          </a:xfrm>
          <a:custGeom>
            <a:avLst/>
            <a:gdLst>
              <a:gd name="connsiteX0" fmla="*/ 98961 w 2564026"/>
              <a:gd name="connsiteY0" fmla="*/ 0 h 1382700"/>
              <a:gd name="connsiteX1" fmla="*/ 1668879 w 2564026"/>
              <a:gd name="connsiteY1" fmla="*/ 0 h 1382700"/>
              <a:gd name="connsiteX2" fmla="*/ 1690872 w 2564026"/>
              <a:gd name="connsiteY2" fmla="*/ 4440 h 1382700"/>
              <a:gd name="connsiteX3" fmla="*/ 1711613 w 2564026"/>
              <a:gd name="connsiteY3" fmla="*/ 2994 h 1382700"/>
              <a:gd name="connsiteX4" fmla="*/ 1748861 w 2564026"/>
              <a:gd name="connsiteY4" fmla="*/ 15519 h 1382700"/>
              <a:gd name="connsiteX5" fmla="*/ 2514529 w 2564026"/>
              <a:gd name="connsiteY5" fmla="*/ 457578 h 1382700"/>
              <a:gd name="connsiteX6" fmla="*/ 2550752 w 2564026"/>
              <a:gd name="connsiteY6" fmla="*/ 592762 h 1382700"/>
              <a:gd name="connsiteX7" fmla="*/ 2135363 w 2564026"/>
              <a:gd name="connsiteY7" fmla="*/ 1312237 h 1382700"/>
              <a:gd name="connsiteX8" fmla="*/ 2123557 w 2564026"/>
              <a:gd name="connsiteY8" fmla="*/ 1325621 h 1382700"/>
              <a:gd name="connsiteX9" fmla="*/ 2104615 w 2564026"/>
              <a:gd name="connsiteY9" fmla="*/ 1353715 h 1382700"/>
              <a:gd name="connsiteX10" fmla="*/ 2034639 w 2564026"/>
              <a:gd name="connsiteY10" fmla="*/ 1382700 h 1382700"/>
              <a:gd name="connsiteX11" fmla="*/ 98961 w 2564026"/>
              <a:gd name="connsiteY11" fmla="*/ 1382700 h 1382700"/>
              <a:gd name="connsiteX12" fmla="*/ 0 w 2564026"/>
              <a:gd name="connsiteY12" fmla="*/ 1283739 h 1382700"/>
              <a:gd name="connsiteX13" fmla="*/ 0 w 2564026"/>
              <a:gd name="connsiteY13" fmla="*/ 929739 h 1382700"/>
              <a:gd name="connsiteX14" fmla="*/ 0 w 2564026"/>
              <a:gd name="connsiteY14" fmla="*/ 452961 h 1382700"/>
              <a:gd name="connsiteX15" fmla="*/ 0 w 2564026"/>
              <a:gd name="connsiteY15" fmla="*/ 98961 h 1382700"/>
              <a:gd name="connsiteX16" fmla="*/ 98961 w 2564026"/>
              <a:gd name="connsiteY16" fmla="*/ 0 h 1382700"/>
            </a:gdLst>
            <a:ahLst/>
            <a:cxnLst/>
            <a:rect l="l" t="t" r="r" b="b"/>
            <a:pathLst>
              <a:path w="2564026" h="1382700">
                <a:moveTo>
                  <a:pt x="98961" y="0"/>
                </a:moveTo>
                <a:lnTo>
                  <a:pt x="1668879" y="0"/>
                </a:lnTo>
                <a:lnTo>
                  <a:pt x="1690872" y="4440"/>
                </a:lnTo>
                <a:lnTo>
                  <a:pt x="1711613" y="2994"/>
                </a:lnTo>
                <a:cubicBezTo>
                  <a:pt x="1724370" y="4577"/>
                  <a:pt x="1737028" y="8687"/>
                  <a:pt x="1748861" y="15519"/>
                </a:cubicBezTo>
                <a:lnTo>
                  <a:pt x="2514529" y="457578"/>
                </a:lnTo>
                <a:cubicBezTo>
                  <a:pt x="2561862" y="484906"/>
                  <a:pt x="2578079" y="545429"/>
                  <a:pt x="2550752" y="592762"/>
                </a:cubicBezTo>
                <a:lnTo>
                  <a:pt x="2135363" y="1312237"/>
                </a:lnTo>
                <a:lnTo>
                  <a:pt x="2123557" y="1325621"/>
                </a:lnTo>
                <a:lnTo>
                  <a:pt x="2104615" y="1353715"/>
                </a:lnTo>
                <a:cubicBezTo>
                  <a:pt x="2086707" y="1371624"/>
                  <a:pt x="2061967" y="1382700"/>
                  <a:pt x="2034639" y="1382700"/>
                </a:cubicBezTo>
                <a:lnTo>
                  <a:pt x="98961" y="1382700"/>
                </a:lnTo>
                <a:cubicBezTo>
                  <a:pt x="44306" y="1382700"/>
                  <a:pt x="0" y="1338394"/>
                  <a:pt x="0" y="1283739"/>
                </a:cubicBezTo>
                <a:lnTo>
                  <a:pt x="0" y="929739"/>
                </a:lnTo>
                <a:lnTo>
                  <a:pt x="0" y="452961"/>
                </a:lnTo>
                <a:lnTo>
                  <a:pt x="0" y="98961"/>
                </a:lnTo>
                <a:cubicBezTo>
                  <a:pt x="0" y="44306"/>
                  <a:pt x="44306" y="0"/>
                  <a:pt x="98961" y="0"/>
                </a:cubicBez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1212273" y="1977930"/>
            <a:ext cx="10287000" cy="4402088"/>
          </a:xfrm>
          <a:prstGeom prst="rect">
            <a:avLst/>
          </a:prstGeom>
          <a:noFill/>
          <a:ln>
            <a:noFill/>
          </a:ln>
        </p:spPr>
        <p:txBody>
          <a:bodyPr vert="horz" wrap="square" lIns="0" tIns="0" rIns="0" bIns="0" rtlCol="0" anchor="t"/>
          <a:lstStyle/>
          <a:p>
            <a:pPr>
              <a:lnSpc>
                <a:spcPct val="140000"/>
              </a:lnSpc>
            </a:pPr>
            <a:r>
              <a:rPr kumimoji="1" lang="en-US" altLang="zh-CN" b="1" dirty="0"/>
              <a:t>【</a:t>
            </a:r>
            <a:r>
              <a:rPr kumimoji="1" lang="zh-CN" altLang="en-US" b="1" dirty="0"/>
              <a:t>裁判结果</a:t>
            </a:r>
            <a:r>
              <a:rPr kumimoji="1" lang="en-US" altLang="zh-CN" b="1" dirty="0"/>
              <a:t>】</a:t>
            </a:r>
            <a:endParaRPr kumimoji="1" lang="en-US" altLang="zh-CN" b="1" dirty="0"/>
          </a:p>
          <a:p>
            <a:pPr>
              <a:lnSpc>
                <a:spcPct val="140000"/>
              </a:lnSpc>
            </a:pPr>
            <a:r>
              <a:rPr kumimoji="1" lang="zh-CN" altLang="en-US" dirty="0"/>
              <a:t>　　审理法院认为，缴纳社会保险费是用人单位和劳动者的法定义务，除法律规定的事由外，不因双方约定而免除，双方有关不缴纳社会保险费的约定无效。某保安公司未依法为朱某缴纳社会保险费，朱某以此为由解除劳动合同，符合用人单位应当支付经济补偿的法定情形。审理法院判决某保安公司支付朱某解除劳动合同的经济补偿。</a:t>
            </a:r>
            <a:endParaRPr kumimoji="1" lang="zh-CN" altLang="en-US" dirty="0"/>
          </a:p>
        </p:txBody>
      </p:sp>
      <p:sp>
        <p:nvSpPr>
          <p:cNvPr id="17" name="标题 1"/>
          <p:cNvSpPr txBox="1"/>
          <p:nvPr/>
        </p:nvSpPr>
        <p:spPr>
          <a:xfrm>
            <a:off x="983765" y="944800"/>
            <a:ext cx="888561" cy="684737"/>
          </a:xfrm>
          <a:prstGeom prst="rect">
            <a:avLst/>
          </a:prstGeom>
          <a:noFill/>
          <a:ln>
            <a:noFill/>
          </a:ln>
        </p:spPr>
        <p:txBody>
          <a:bodyPr vert="horz" wrap="square" lIns="0" tIns="0" rIns="0" bIns="0" rtlCol="0" anchor="ctr"/>
          <a:lstStyle/>
          <a:p>
            <a:pPr algn="ctr">
              <a:lnSpc>
                <a:spcPct val="110000"/>
              </a:lnSpc>
            </a:pPr>
            <a:endParaRPr kumimoji="1" lang="zh-CN" altLang="en-US" dirty="0"/>
          </a:p>
        </p:txBody>
      </p:sp>
      <p:sp>
        <p:nvSpPr>
          <p:cNvPr id="18"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3" name="标题 1"/>
          <p:cNvSpPr txBox="1"/>
          <p:nvPr/>
        </p:nvSpPr>
        <p:spPr>
          <a:xfrm>
            <a:off x="2497194" y="803685"/>
            <a:ext cx="5432954" cy="699426"/>
          </a:xfrm>
          <a:prstGeom prst="rect">
            <a:avLst/>
          </a:prstGeom>
          <a:noFill/>
          <a:ln>
            <a:noFill/>
          </a:ln>
        </p:spPr>
        <p:txBody>
          <a:bodyPr vert="horz" wrap="square" lIns="0" tIns="0" rIns="0" bIns="0" rtlCol="0" anchor="b"/>
          <a:lstStyle/>
          <a:p>
            <a:pPr algn="l">
              <a:lnSpc>
                <a:spcPct val="110000"/>
              </a:lnSpc>
            </a:pPr>
            <a:r>
              <a:rPr kumimoji="1" lang="zh-CN" altLang="en-US" dirty="0">
                <a:ln w="12700">
                  <a:noFill/>
                </a:ln>
                <a:solidFill>
                  <a:srgbClr val="0154A9">
                    <a:alpha val="100000"/>
                  </a:srgbClr>
                </a:solidFill>
                <a:latin typeface="Source Han Sans CN Bold Bold" panose="020B0800000000000000" charset="-122"/>
                <a:ea typeface="Source Han Sans CN Bold Bold" panose="020B0800000000000000" charset="-122"/>
              </a:rPr>
              <a:t>案例分析</a:t>
            </a:r>
            <a:endParaRPr kumimoji="1" lang="zh-CN" alt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942155" y="1905115"/>
            <a:ext cx="10799572" cy="4765849"/>
          </a:xfrm>
          <a:prstGeom prst="roundRect">
            <a:avLst>
              <a:gd name="adj" fmla="val 9620"/>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dirty="0"/>
          </a:p>
        </p:txBody>
      </p:sp>
      <p:sp>
        <p:nvSpPr>
          <p:cNvPr id="14" name="标题 1"/>
          <p:cNvSpPr txBox="1"/>
          <p:nvPr/>
        </p:nvSpPr>
        <p:spPr>
          <a:xfrm>
            <a:off x="872135" y="959930"/>
            <a:ext cx="1364580" cy="829134"/>
          </a:xfrm>
          <a:custGeom>
            <a:avLst/>
            <a:gdLst>
              <a:gd name="connsiteX0" fmla="*/ 98961 w 2564026"/>
              <a:gd name="connsiteY0" fmla="*/ 0 h 1382700"/>
              <a:gd name="connsiteX1" fmla="*/ 1668879 w 2564026"/>
              <a:gd name="connsiteY1" fmla="*/ 0 h 1382700"/>
              <a:gd name="connsiteX2" fmla="*/ 1690872 w 2564026"/>
              <a:gd name="connsiteY2" fmla="*/ 4440 h 1382700"/>
              <a:gd name="connsiteX3" fmla="*/ 1711613 w 2564026"/>
              <a:gd name="connsiteY3" fmla="*/ 2994 h 1382700"/>
              <a:gd name="connsiteX4" fmla="*/ 1748861 w 2564026"/>
              <a:gd name="connsiteY4" fmla="*/ 15519 h 1382700"/>
              <a:gd name="connsiteX5" fmla="*/ 2514529 w 2564026"/>
              <a:gd name="connsiteY5" fmla="*/ 457578 h 1382700"/>
              <a:gd name="connsiteX6" fmla="*/ 2550752 w 2564026"/>
              <a:gd name="connsiteY6" fmla="*/ 592762 h 1382700"/>
              <a:gd name="connsiteX7" fmla="*/ 2135363 w 2564026"/>
              <a:gd name="connsiteY7" fmla="*/ 1312237 h 1382700"/>
              <a:gd name="connsiteX8" fmla="*/ 2123557 w 2564026"/>
              <a:gd name="connsiteY8" fmla="*/ 1325621 h 1382700"/>
              <a:gd name="connsiteX9" fmla="*/ 2104615 w 2564026"/>
              <a:gd name="connsiteY9" fmla="*/ 1353715 h 1382700"/>
              <a:gd name="connsiteX10" fmla="*/ 2034639 w 2564026"/>
              <a:gd name="connsiteY10" fmla="*/ 1382700 h 1382700"/>
              <a:gd name="connsiteX11" fmla="*/ 98961 w 2564026"/>
              <a:gd name="connsiteY11" fmla="*/ 1382700 h 1382700"/>
              <a:gd name="connsiteX12" fmla="*/ 0 w 2564026"/>
              <a:gd name="connsiteY12" fmla="*/ 1283739 h 1382700"/>
              <a:gd name="connsiteX13" fmla="*/ 0 w 2564026"/>
              <a:gd name="connsiteY13" fmla="*/ 929739 h 1382700"/>
              <a:gd name="connsiteX14" fmla="*/ 0 w 2564026"/>
              <a:gd name="connsiteY14" fmla="*/ 452961 h 1382700"/>
              <a:gd name="connsiteX15" fmla="*/ 0 w 2564026"/>
              <a:gd name="connsiteY15" fmla="*/ 98961 h 1382700"/>
              <a:gd name="connsiteX16" fmla="*/ 98961 w 2564026"/>
              <a:gd name="connsiteY16" fmla="*/ 0 h 1382700"/>
            </a:gdLst>
            <a:ahLst/>
            <a:cxnLst/>
            <a:rect l="l" t="t" r="r" b="b"/>
            <a:pathLst>
              <a:path w="2564026" h="1382700">
                <a:moveTo>
                  <a:pt x="98961" y="0"/>
                </a:moveTo>
                <a:lnTo>
                  <a:pt x="1668879" y="0"/>
                </a:lnTo>
                <a:lnTo>
                  <a:pt x="1690872" y="4440"/>
                </a:lnTo>
                <a:lnTo>
                  <a:pt x="1711613" y="2994"/>
                </a:lnTo>
                <a:cubicBezTo>
                  <a:pt x="1724370" y="4577"/>
                  <a:pt x="1737028" y="8687"/>
                  <a:pt x="1748861" y="15519"/>
                </a:cubicBezTo>
                <a:lnTo>
                  <a:pt x="2514529" y="457578"/>
                </a:lnTo>
                <a:cubicBezTo>
                  <a:pt x="2561862" y="484906"/>
                  <a:pt x="2578079" y="545429"/>
                  <a:pt x="2550752" y="592762"/>
                </a:cubicBezTo>
                <a:lnTo>
                  <a:pt x="2135363" y="1312237"/>
                </a:lnTo>
                <a:lnTo>
                  <a:pt x="2123557" y="1325621"/>
                </a:lnTo>
                <a:lnTo>
                  <a:pt x="2104615" y="1353715"/>
                </a:lnTo>
                <a:cubicBezTo>
                  <a:pt x="2086707" y="1371624"/>
                  <a:pt x="2061967" y="1382700"/>
                  <a:pt x="2034639" y="1382700"/>
                </a:cubicBezTo>
                <a:lnTo>
                  <a:pt x="98961" y="1382700"/>
                </a:lnTo>
                <a:cubicBezTo>
                  <a:pt x="44306" y="1382700"/>
                  <a:pt x="0" y="1338394"/>
                  <a:pt x="0" y="1283739"/>
                </a:cubicBezTo>
                <a:lnTo>
                  <a:pt x="0" y="929739"/>
                </a:lnTo>
                <a:lnTo>
                  <a:pt x="0" y="452961"/>
                </a:lnTo>
                <a:lnTo>
                  <a:pt x="0" y="98961"/>
                </a:lnTo>
                <a:cubicBezTo>
                  <a:pt x="0" y="44306"/>
                  <a:pt x="44306" y="0"/>
                  <a:pt x="98961" y="0"/>
                </a:cubicBez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1212273" y="1977930"/>
            <a:ext cx="10287000" cy="4402088"/>
          </a:xfrm>
          <a:prstGeom prst="rect">
            <a:avLst/>
          </a:prstGeom>
          <a:noFill/>
          <a:ln>
            <a:noFill/>
          </a:ln>
        </p:spPr>
        <p:txBody>
          <a:bodyPr vert="horz" wrap="square" lIns="0" tIns="0" rIns="0" bIns="0" rtlCol="0" anchor="t"/>
          <a:lstStyle/>
          <a:p>
            <a:pPr>
              <a:lnSpc>
                <a:spcPct val="140000"/>
              </a:lnSpc>
            </a:pPr>
            <a:r>
              <a:rPr kumimoji="1" lang="en-US" altLang="zh-CN" b="1" dirty="0"/>
              <a:t>【</a:t>
            </a:r>
            <a:r>
              <a:rPr kumimoji="1" lang="zh-CN" altLang="en-US" b="1" dirty="0"/>
              <a:t>典型意义</a:t>
            </a:r>
            <a:r>
              <a:rPr kumimoji="1" lang="en-US" altLang="zh-CN" b="1" dirty="0"/>
              <a:t>】</a:t>
            </a:r>
            <a:endParaRPr kumimoji="1" lang="en-US" altLang="zh-CN" b="1" dirty="0"/>
          </a:p>
          <a:p>
            <a:pPr>
              <a:lnSpc>
                <a:spcPct val="140000"/>
              </a:lnSpc>
            </a:pPr>
            <a:r>
              <a:rPr kumimoji="1" lang="zh-CN" altLang="en-US" dirty="0"/>
              <a:t>　　依法参加社会保险是用人单位和劳动者的法定义务。人民法院在本案中明确了用人单位与劳动者有关不缴纳社会保险费的约定因违法而无效的规则。若用人单位与劳动者订立此类协议、以补助等形式发放社会保险费，劳动者可以用人单位未依法缴纳社会保险费为由提出解除劳动合同，用人单位要承担支付经济补偿的责任。此规则有助于督促用人单位通过依法缴纳社会保险费的方式分散用工风险，引导劳动者关注长远利益，充分发挥社会保险制度保障和改善民生的作用。</a:t>
            </a:r>
            <a:endParaRPr kumimoji="1" lang="zh-CN" altLang="en-US" dirty="0"/>
          </a:p>
        </p:txBody>
      </p:sp>
      <p:sp>
        <p:nvSpPr>
          <p:cNvPr id="17" name="标题 1"/>
          <p:cNvSpPr txBox="1"/>
          <p:nvPr/>
        </p:nvSpPr>
        <p:spPr>
          <a:xfrm>
            <a:off x="983765" y="944800"/>
            <a:ext cx="888561" cy="684737"/>
          </a:xfrm>
          <a:prstGeom prst="rect">
            <a:avLst/>
          </a:prstGeom>
          <a:noFill/>
          <a:ln>
            <a:noFill/>
          </a:ln>
        </p:spPr>
        <p:txBody>
          <a:bodyPr vert="horz" wrap="square" lIns="0" tIns="0" rIns="0" bIns="0" rtlCol="0" anchor="ctr"/>
          <a:lstStyle/>
          <a:p>
            <a:pPr algn="ctr">
              <a:lnSpc>
                <a:spcPct val="110000"/>
              </a:lnSpc>
            </a:pPr>
            <a:endParaRPr kumimoji="1" lang="zh-CN" altLang="en-US" dirty="0"/>
          </a:p>
        </p:txBody>
      </p:sp>
      <p:sp>
        <p:nvSpPr>
          <p:cNvPr id="18"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3" name="标题 1"/>
          <p:cNvSpPr txBox="1"/>
          <p:nvPr/>
        </p:nvSpPr>
        <p:spPr>
          <a:xfrm>
            <a:off x="2497194" y="803685"/>
            <a:ext cx="5432954" cy="699426"/>
          </a:xfrm>
          <a:prstGeom prst="rect">
            <a:avLst/>
          </a:prstGeom>
          <a:noFill/>
          <a:ln>
            <a:noFill/>
          </a:ln>
        </p:spPr>
        <p:txBody>
          <a:bodyPr vert="horz" wrap="square" lIns="0" tIns="0" rIns="0" bIns="0" rtlCol="0" anchor="b"/>
          <a:lstStyle/>
          <a:p>
            <a:pPr algn="l">
              <a:lnSpc>
                <a:spcPct val="110000"/>
              </a:lnSpc>
            </a:pPr>
            <a:r>
              <a:rPr kumimoji="1" lang="zh-CN" altLang="en-US" dirty="0">
                <a:ln w="12700">
                  <a:noFill/>
                </a:ln>
                <a:solidFill>
                  <a:srgbClr val="0154A9">
                    <a:alpha val="100000"/>
                  </a:srgbClr>
                </a:solidFill>
                <a:latin typeface="Source Han Sans CN Bold Bold" panose="020B0800000000000000" charset="-122"/>
                <a:ea typeface="Source Han Sans CN Bold Bold" panose="020B0800000000000000" charset="-122"/>
              </a:rPr>
              <a:t>案例分析</a:t>
            </a:r>
            <a:endParaRPr kumimoji="1" lang="zh-CN" alt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flipH="1">
            <a:off x="9032025" y="3708455"/>
            <a:ext cx="2967709" cy="2355704"/>
          </a:xfrm>
          <a:custGeom>
            <a:avLst/>
            <a:gdLst>
              <a:gd name="connsiteX0" fmla="*/ 0 w 7739573"/>
              <a:gd name="connsiteY0" fmla="*/ 0 h 2854743"/>
              <a:gd name="connsiteX1" fmla="*/ 7075725 w 7739573"/>
              <a:gd name="connsiteY1" fmla="*/ 0 h 2854743"/>
              <a:gd name="connsiteX2" fmla="*/ 7739573 w 7739573"/>
              <a:gd name="connsiteY2" fmla="*/ 487887 h 2854743"/>
              <a:gd name="connsiteX3" fmla="*/ 7739573 w 7739573"/>
              <a:gd name="connsiteY3" fmla="*/ 2854743 h 2854743"/>
              <a:gd name="connsiteX4" fmla="*/ 0 w 7739573"/>
              <a:gd name="connsiteY4" fmla="*/ 2854743 h 2854743"/>
            </a:gdLst>
            <a:ahLst/>
            <a:cxnLst/>
            <a:rect l="l" t="t" r="r" b="b"/>
            <a:pathLst>
              <a:path w="7739573" h="2854743">
                <a:moveTo>
                  <a:pt x="0" y="0"/>
                </a:moveTo>
                <a:lnTo>
                  <a:pt x="7075725" y="0"/>
                </a:lnTo>
                <a:lnTo>
                  <a:pt x="7739573" y="487887"/>
                </a:lnTo>
                <a:lnTo>
                  <a:pt x="7739573" y="2854743"/>
                </a:lnTo>
                <a:lnTo>
                  <a:pt x="0" y="2854743"/>
                </a:lnTo>
                <a:close/>
              </a:path>
            </a:pathLst>
          </a:custGeom>
          <a:noFill/>
          <a:ln w="44450" cap="sq">
            <a:solidFill>
              <a:schemeClr val="tx1">
                <a:lumMod val="85000"/>
                <a:lumOff val="15000"/>
              </a:schemeClr>
            </a:solid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flipH="1">
            <a:off x="173182" y="4129342"/>
            <a:ext cx="2746980" cy="2283256"/>
          </a:xfrm>
          <a:custGeom>
            <a:avLst/>
            <a:gdLst>
              <a:gd name="connsiteX0" fmla="*/ 0 w 7739573"/>
              <a:gd name="connsiteY0" fmla="*/ 0 h 2854743"/>
              <a:gd name="connsiteX1" fmla="*/ 7075725 w 7739573"/>
              <a:gd name="connsiteY1" fmla="*/ 0 h 2854743"/>
              <a:gd name="connsiteX2" fmla="*/ 7739573 w 7739573"/>
              <a:gd name="connsiteY2" fmla="*/ 487887 h 2854743"/>
              <a:gd name="connsiteX3" fmla="*/ 7739573 w 7739573"/>
              <a:gd name="connsiteY3" fmla="*/ 2854743 h 2854743"/>
              <a:gd name="connsiteX4" fmla="*/ 0 w 7739573"/>
              <a:gd name="connsiteY4" fmla="*/ 2854743 h 2854743"/>
            </a:gdLst>
            <a:ahLst/>
            <a:cxnLst/>
            <a:rect l="l" t="t" r="r" b="b"/>
            <a:pathLst>
              <a:path w="7739573" h="2854743">
                <a:moveTo>
                  <a:pt x="0" y="0"/>
                </a:moveTo>
                <a:lnTo>
                  <a:pt x="7075725" y="0"/>
                </a:lnTo>
                <a:lnTo>
                  <a:pt x="7739573" y="487887"/>
                </a:lnTo>
                <a:lnTo>
                  <a:pt x="7739573" y="2854743"/>
                </a:lnTo>
                <a:lnTo>
                  <a:pt x="0" y="2854743"/>
                </a:lnTo>
                <a:close/>
              </a:path>
            </a:pathLst>
          </a:custGeom>
          <a:noFill/>
          <a:ln w="44450" cap="sq">
            <a:solidFill>
              <a:schemeClr val="tx1">
                <a:lumMod val="85000"/>
                <a:lumOff val="15000"/>
              </a:schemeClr>
            </a:solid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flipH="1">
            <a:off x="2687782" y="1287051"/>
            <a:ext cx="5770324" cy="2318495"/>
          </a:xfrm>
          <a:custGeom>
            <a:avLst/>
            <a:gdLst>
              <a:gd name="connsiteX0" fmla="*/ 0 w 7739573"/>
              <a:gd name="connsiteY0" fmla="*/ 0 h 2854743"/>
              <a:gd name="connsiteX1" fmla="*/ 7075725 w 7739573"/>
              <a:gd name="connsiteY1" fmla="*/ 0 h 2854743"/>
              <a:gd name="connsiteX2" fmla="*/ 7739573 w 7739573"/>
              <a:gd name="connsiteY2" fmla="*/ 487887 h 2854743"/>
              <a:gd name="connsiteX3" fmla="*/ 7739573 w 7739573"/>
              <a:gd name="connsiteY3" fmla="*/ 2854743 h 2854743"/>
              <a:gd name="connsiteX4" fmla="*/ 0 w 7739573"/>
              <a:gd name="connsiteY4" fmla="*/ 2854743 h 2854743"/>
            </a:gdLst>
            <a:ahLst/>
            <a:cxnLst/>
            <a:rect l="l" t="t" r="r" b="b"/>
            <a:pathLst>
              <a:path w="7739573" h="2854743">
                <a:moveTo>
                  <a:pt x="0" y="0"/>
                </a:moveTo>
                <a:lnTo>
                  <a:pt x="7075725" y="0"/>
                </a:lnTo>
                <a:lnTo>
                  <a:pt x="7739573" y="487887"/>
                </a:lnTo>
                <a:lnTo>
                  <a:pt x="7739573" y="2854743"/>
                </a:lnTo>
                <a:lnTo>
                  <a:pt x="0" y="2854743"/>
                </a:lnTo>
                <a:close/>
              </a:path>
            </a:pathLst>
          </a:custGeom>
          <a:solidFill>
            <a:schemeClr val="tx1">
              <a:lumMod val="85000"/>
              <a:lumOff val="15000"/>
            </a:schemeClr>
          </a:solidFill>
          <a:ln w="44450" cap="sq">
            <a:solidFill>
              <a:schemeClr val="tx1">
                <a:lumMod val="85000"/>
                <a:lumOff val="15000"/>
              </a:schemeClr>
            </a:solid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flipH="1">
            <a:off x="2964705" y="1217512"/>
            <a:ext cx="5557412" cy="2337686"/>
          </a:xfrm>
          <a:custGeom>
            <a:avLst/>
            <a:gdLst>
              <a:gd name="connsiteX0" fmla="*/ 0 w 7739573"/>
              <a:gd name="connsiteY0" fmla="*/ 0 h 2854743"/>
              <a:gd name="connsiteX1" fmla="*/ 7075725 w 7739573"/>
              <a:gd name="connsiteY1" fmla="*/ 0 h 2854743"/>
              <a:gd name="connsiteX2" fmla="*/ 7739573 w 7739573"/>
              <a:gd name="connsiteY2" fmla="*/ 487887 h 2854743"/>
              <a:gd name="connsiteX3" fmla="*/ 7739573 w 7739573"/>
              <a:gd name="connsiteY3" fmla="*/ 2854743 h 2854743"/>
              <a:gd name="connsiteX4" fmla="*/ 0 w 7739573"/>
              <a:gd name="connsiteY4" fmla="*/ 2854743 h 2854743"/>
            </a:gdLst>
            <a:ahLst/>
            <a:cxnLst/>
            <a:rect l="l" t="t" r="r" b="b"/>
            <a:pathLst>
              <a:path w="7739573" h="2854743">
                <a:moveTo>
                  <a:pt x="0" y="0"/>
                </a:moveTo>
                <a:lnTo>
                  <a:pt x="7075725" y="0"/>
                </a:lnTo>
                <a:lnTo>
                  <a:pt x="7739573" y="487887"/>
                </a:lnTo>
                <a:lnTo>
                  <a:pt x="7739573" y="2854743"/>
                </a:lnTo>
                <a:lnTo>
                  <a:pt x="0" y="2854743"/>
                </a:lnTo>
                <a:close/>
              </a:path>
            </a:pathLst>
          </a:custGeom>
          <a:solidFill>
            <a:schemeClr val="accent1"/>
          </a:solidFill>
          <a:ln w="44450" cap="sq">
            <a:noFill/>
            <a:miter/>
          </a:ln>
        </p:spPr>
        <p:txBody>
          <a:bodyPr vert="horz" wrap="square" lIns="91440" tIns="45720" rIns="91440" bIns="45720" rtlCol="0" anchor="ctr"/>
          <a:lstStyle/>
          <a:p>
            <a:pPr algn="ctr">
              <a:lnSpc>
                <a:spcPct val="110000"/>
              </a:lnSpc>
            </a:pPr>
            <a:endParaRPr kumimoji="1" lang="zh-CN" altLang="en-US"/>
          </a:p>
        </p:txBody>
      </p:sp>
      <p:sp>
        <p:nvSpPr>
          <p:cNvPr id="19" name="标题 1"/>
          <p:cNvSpPr txBox="1"/>
          <p:nvPr/>
        </p:nvSpPr>
        <p:spPr>
          <a:xfrm rot="16200000">
            <a:off x="3409809" y="4207117"/>
            <a:ext cx="2698747" cy="2296504"/>
          </a:xfrm>
          <a:custGeom>
            <a:avLst/>
            <a:gdLst>
              <a:gd name="connsiteX0" fmla="*/ 5152894 w 5152894"/>
              <a:gd name="connsiteY0" fmla="*/ 2710811 h 4384866"/>
              <a:gd name="connsiteX1" fmla="*/ 0 w 5152894"/>
              <a:gd name="connsiteY1" fmla="*/ 4384866 h 4384866"/>
              <a:gd name="connsiteX2" fmla="*/ 3185638 w 5152894"/>
              <a:gd name="connsiteY2" fmla="*/ 0 h 4384866"/>
              <a:gd name="connsiteX3" fmla="*/ 3240853 w 5152894"/>
              <a:gd name="connsiteY3" fmla="*/ 39299 h 4384866"/>
              <a:gd name="connsiteX4" fmla="*/ 5088437 w 5152894"/>
              <a:gd name="connsiteY4" fmla="*/ 2520164 h 4384866"/>
            </a:gdLst>
            <a:ahLst/>
            <a:cxnLst/>
            <a:rect l="l" t="t" r="r" b="b"/>
            <a:pathLst>
              <a:path w="5152894" h="4384866">
                <a:moveTo>
                  <a:pt x="5152894" y="2710811"/>
                </a:moveTo>
                <a:lnTo>
                  <a:pt x="0" y="4384866"/>
                </a:lnTo>
                <a:lnTo>
                  <a:pt x="3185638" y="0"/>
                </a:lnTo>
                <a:lnTo>
                  <a:pt x="3240853" y="39299"/>
                </a:lnTo>
                <a:cubicBezTo>
                  <a:pt x="4075262" y="663875"/>
                  <a:pt x="4723815" y="1523549"/>
                  <a:pt x="5088437" y="2520164"/>
                </a:cubicBezTo>
                <a:close/>
              </a:path>
            </a:pathLst>
          </a:custGeom>
          <a:noFill/>
          <a:ln w="38100" cap="sq">
            <a:solidFill>
              <a:schemeClr val="tx1">
                <a:lumMod val="85000"/>
                <a:lumOff val="15000"/>
              </a:schemeClr>
            </a:solidFill>
            <a:round/>
          </a:ln>
          <a:effectLst/>
        </p:spPr>
        <p:txBody>
          <a:bodyPr vert="horz" wrap="square" lIns="84271" tIns="42135" rIns="84271" bIns="42135" rtlCol="0" anchor="t"/>
          <a:lstStyle/>
          <a:p>
            <a:pPr algn="l">
              <a:lnSpc>
                <a:spcPct val="110000"/>
              </a:lnSpc>
            </a:pPr>
            <a:endParaRPr kumimoji="1" lang="zh-CN" altLang="en-US"/>
          </a:p>
        </p:txBody>
      </p:sp>
      <p:sp>
        <p:nvSpPr>
          <p:cNvPr id="20" name="标题 1"/>
          <p:cNvSpPr txBox="1"/>
          <p:nvPr/>
        </p:nvSpPr>
        <p:spPr>
          <a:xfrm>
            <a:off x="4213184" y="4496771"/>
            <a:ext cx="760561" cy="823869"/>
          </a:xfrm>
          <a:custGeom>
            <a:avLst/>
            <a:gdLst>
              <a:gd name="connsiteX0" fmla="*/ 457070 w 720001"/>
              <a:gd name="connsiteY0" fmla="*/ 57166 h 720001"/>
              <a:gd name="connsiteX1" fmla="*/ 457070 w 720001"/>
              <a:gd name="connsiteY1" fmla="*/ 263017 h 720001"/>
              <a:gd name="connsiteX2" fmla="*/ 662921 w 720001"/>
              <a:gd name="connsiteY2" fmla="*/ 263017 h 720001"/>
              <a:gd name="connsiteX3" fmla="*/ 647393 w 720001"/>
              <a:gd name="connsiteY3" fmla="*/ 212704 h 720001"/>
              <a:gd name="connsiteX4" fmla="*/ 591008 w 720001"/>
              <a:gd name="connsiteY4" fmla="*/ 129080 h 720001"/>
              <a:gd name="connsiteX5" fmla="*/ 507383 w 720001"/>
              <a:gd name="connsiteY5" fmla="*/ 72694 h 720001"/>
              <a:gd name="connsiteX6" fmla="*/ 457070 w 720001"/>
              <a:gd name="connsiteY6" fmla="*/ 57166 h 720001"/>
              <a:gd name="connsiteX7" fmla="*/ 405022 w 720001"/>
              <a:gd name="connsiteY7" fmla="*/ 0 h 720001"/>
              <a:gd name="connsiteX8" fmla="*/ 720001 w 720001"/>
              <a:gd name="connsiteY8" fmla="*/ 314979 h 720001"/>
              <a:gd name="connsiteX9" fmla="*/ 405022 w 720001"/>
              <a:gd name="connsiteY9" fmla="*/ 314979 h 720001"/>
              <a:gd name="connsiteX10" fmla="*/ 360000 w 720001"/>
              <a:gd name="connsiteY10" fmla="*/ 0 h 720001"/>
              <a:gd name="connsiteX11" fmla="*/ 360000 w 720001"/>
              <a:gd name="connsiteY11" fmla="*/ 360000 h 720001"/>
              <a:gd name="connsiteX12" fmla="*/ 720000 w 720001"/>
              <a:gd name="connsiteY12" fmla="*/ 360000 h 720001"/>
              <a:gd name="connsiteX13" fmla="*/ 360000 w 720001"/>
              <a:gd name="connsiteY13" fmla="*/ 720001 h 720001"/>
              <a:gd name="connsiteX14" fmla="*/ 0 w 720001"/>
              <a:gd name="connsiteY14" fmla="*/ 360000 h 720001"/>
              <a:gd name="connsiteX15" fmla="*/ 360000 w 720001"/>
              <a:gd name="connsiteY15" fmla="*/ 0 h 720001"/>
            </a:gdLst>
            <a:ahLst/>
            <a:cxnLst/>
            <a:rect l="l" t="t" r="r" b="b"/>
            <a:pathLst>
              <a:path w="720001" h="720001">
                <a:moveTo>
                  <a:pt x="457070" y="57166"/>
                </a:moveTo>
                <a:lnTo>
                  <a:pt x="457070" y="263017"/>
                </a:lnTo>
                <a:lnTo>
                  <a:pt x="662921" y="263017"/>
                </a:lnTo>
                <a:cubicBezTo>
                  <a:pt x="659451" y="245755"/>
                  <a:pt x="654246" y="229012"/>
                  <a:pt x="647393" y="212704"/>
                </a:cubicBezTo>
                <a:cubicBezTo>
                  <a:pt x="634121" y="181388"/>
                  <a:pt x="615210" y="153282"/>
                  <a:pt x="591008" y="129080"/>
                </a:cubicBezTo>
                <a:cubicBezTo>
                  <a:pt x="566806" y="104878"/>
                  <a:pt x="538699" y="85967"/>
                  <a:pt x="507383" y="72694"/>
                </a:cubicBezTo>
                <a:cubicBezTo>
                  <a:pt x="491075" y="65755"/>
                  <a:pt x="474246" y="60637"/>
                  <a:pt x="457070" y="57166"/>
                </a:cubicBezTo>
                <a:close/>
                <a:moveTo>
                  <a:pt x="405022" y="0"/>
                </a:moveTo>
                <a:cubicBezTo>
                  <a:pt x="578950" y="0"/>
                  <a:pt x="720001" y="141051"/>
                  <a:pt x="720001" y="314979"/>
                </a:cubicBezTo>
                <a:lnTo>
                  <a:pt x="405022" y="314979"/>
                </a:lnTo>
                <a:close/>
                <a:moveTo>
                  <a:pt x="360000" y="0"/>
                </a:moveTo>
                <a:lnTo>
                  <a:pt x="360000" y="360000"/>
                </a:lnTo>
                <a:lnTo>
                  <a:pt x="720000" y="360000"/>
                </a:lnTo>
                <a:cubicBezTo>
                  <a:pt x="720000" y="558825"/>
                  <a:pt x="558824" y="720001"/>
                  <a:pt x="360000" y="720001"/>
                </a:cubicBezTo>
                <a:cubicBezTo>
                  <a:pt x="161176" y="720001"/>
                  <a:pt x="0" y="558825"/>
                  <a:pt x="0" y="360000"/>
                </a:cubicBezTo>
                <a:cubicBezTo>
                  <a:pt x="0" y="161176"/>
                  <a:pt x="161176" y="0"/>
                  <a:pt x="360000" y="0"/>
                </a:cubicBezTo>
                <a:close/>
              </a:path>
            </a:pathLst>
          </a:custGeom>
          <a:solidFill>
            <a:schemeClr val="tx1">
              <a:lumMod val="85000"/>
              <a:lumOff val="15000"/>
            </a:scheme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1" name="标题 1"/>
          <p:cNvSpPr txBox="1"/>
          <p:nvPr/>
        </p:nvSpPr>
        <p:spPr>
          <a:xfrm rot="16200000">
            <a:off x="6024556" y="4190979"/>
            <a:ext cx="2698632" cy="2296489"/>
          </a:xfrm>
          <a:custGeom>
            <a:avLst/>
            <a:gdLst>
              <a:gd name="connsiteX0" fmla="*/ 5152674 w 5152674"/>
              <a:gd name="connsiteY0" fmla="*/ 1674373 h 4384838"/>
              <a:gd name="connsiteX1" fmla="*/ 5088436 w 5152674"/>
              <a:gd name="connsiteY1" fmla="*/ 1864399 h 4384838"/>
              <a:gd name="connsiteX2" fmla="*/ 3240851 w 5152674"/>
              <a:gd name="connsiteY2" fmla="*/ 4345521 h 4384838"/>
              <a:gd name="connsiteX3" fmla="*/ 3185616 w 5152674"/>
              <a:gd name="connsiteY3" fmla="*/ 4384838 h 4384838"/>
              <a:gd name="connsiteX4" fmla="*/ 0 w 5152674"/>
              <a:gd name="connsiteY4" fmla="*/ 1 h 4384838"/>
              <a:gd name="connsiteX5" fmla="*/ 0 w 5152674"/>
              <a:gd name="connsiteY5" fmla="*/ 0 h 4384838"/>
            </a:gdLst>
            <a:ahLst/>
            <a:cxnLst/>
            <a:rect l="l" t="t" r="r" b="b"/>
            <a:pathLst>
              <a:path w="5152674" h="4384838">
                <a:moveTo>
                  <a:pt x="5152674" y="1674373"/>
                </a:moveTo>
                <a:lnTo>
                  <a:pt x="5088436" y="1864399"/>
                </a:lnTo>
                <a:cubicBezTo>
                  <a:pt x="4723813" y="2861158"/>
                  <a:pt x="4075261" y="3720906"/>
                  <a:pt x="3240851" y="4345521"/>
                </a:cubicBezTo>
                <a:lnTo>
                  <a:pt x="3185616" y="4384838"/>
                </a:lnTo>
                <a:lnTo>
                  <a:pt x="0" y="1"/>
                </a:lnTo>
                <a:lnTo>
                  <a:pt x="0" y="0"/>
                </a:lnTo>
                <a:close/>
              </a:path>
            </a:pathLst>
          </a:custGeom>
          <a:noFill/>
          <a:ln w="38100" cap="sq">
            <a:solidFill>
              <a:schemeClr val="tx1">
                <a:lumMod val="85000"/>
                <a:lumOff val="15000"/>
              </a:schemeClr>
            </a:solidFill>
            <a:round/>
          </a:ln>
          <a:effectLst/>
        </p:spPr>
        <p:txBody>
          <a:bodyPr vert="horz" wrap="square" lIns="84271" tIns="42135" rIns="84271" bIns="42135" rtlCol="0" anchor="t"/>
          <a:lstStyle/>
          <a:p>
            <a:pPr algn="l">
              <a:lnSpc>
                <a:spcPct val="110000"/>
              </a:lnSpc>
            </a:pPr>
            <a:endParaRPr kumimoji="1" lang="zh-CN" altLang="en-US"/>
          </a:p>
        </p:txBody>
      </p:sp>
      <p:sp>
        <p:nvSpPr>
          <p:cNvPr id="22" name="标题 1"/>
          <p:cNvSpPr txBox="1"/>
          <p:nvPr/>
        </p:nvSpPr>
        <p:spPr>
          <a:xfrm>
            <a:off x="7111911" y="4496771"/>
            <a:ext cx="760561" cy="823869"/>
          </a:xfrm>
          <a:custGeom>
            <a:avLst/>
            <a:gdLst>
              <a:gd name="connsiteX0" fmla="*/ 31770 w 794163"/>
              <a:gd name="connsiteY0" fmla="*/ 656460 h 720001"/>
              <a:gd name="connsiteX1" fmla="*/ 762297 w 794163"/>
              <a:gd name="connsiteY1" fmla="*/ 656460 h 720001"/>
              <a:gd name="connsiteX2" fmla="*/ 794163 w 794163"/>
              <a:gd name="connsiteY2" fmla="*/ 688230 h 720001"/>
              <a:gd name="connsiteX3" fmla="*/ 762392 w 794163"/>
              <a:gd name="connsiteY3" fmla="*/ 720001 h 720001"/>
              <a:gd name="connsiteX4" fmla="*/ 31770 w 794163"/>
              <a:gd name="connsiteY4" fmla="*/ 720001 h 720001"/>
              <a:gd name="connsiteX5" fmla="*/ 0 w 794163"/>
              <a:gd name="connsiteY5" fmla="*/ 688230 h 720001"/>
              <a:gd name="connsiteX6" fmla="*/ 31770 w 794163"/>
              <a:gd name="connsiteY6" fmla="*/ 656460 h 720001"/>
              <a:gd name="connsiteX7" fmla="*/ 613493 w 794163"/>
              <a:gd name="connsiteY7" fmla="*/ 317608 h 720001"/>
              <a:gd name="connsiteX8" fmla="*/ 710048 w 794163"/>
              <a:gd name="connsiteY8" fmla="*/ 317608 h 720001"/>
              <a:gd name="connsiteX9" fmla="*/ 767655 w 794163"/>
              <a:gd name="connsiteY9" fmla="*/ 375216 h 720001"/>
              <a:gd name="connsiteX10" fmla="*/ 767655 w 794163"/>
              <a:gd name="connsiteY10" fmla="*/ 524689 h 720001"/>
              <a:gd name="connsiteX11" fmla="*/ 710048 w 794163"/>
              <a:gd name="connsiteY11" fmla="*/ 582297 h 720001"/>
              <a:gd name="connsiteX12" fmla="*/ 613493 w 794163"/>
              <a:gd name="connsiteY12" fmla="*/ 582297 h 720001"/>
              <a:gd name="connsiteX13" fmla="*/ 555885 w 794163"/>
              <a:gd name="connsiteY13" fmla="*/ 524689 h 720001"/>
              <a:gd name="connsiteX14" fmla="*/ 555885 w 794163"/>
              <a:gd name="connsiteY14" fmla="*/ 375216 h 720001"/>
              <a:gd name="connsiteX15" fmla="*/ 613493 w 794163"/>
              <a:gd name="connsiteY15" fmla="*/ 317608 h 720001"/>
              <a:gd name="connsiteX16" fmla="*/ 84019 w 794163"/>
              <a:gd name="connsiteY16" fmla="*/ 211770 h 720001"/>
              <a:gd name="connsiteX17" fmla="*/ 180574 w 794163"/>
              <a:gd name="connsiteY17" fmla="*/ 211770 h 720001"/>
              <a:gd name="connsiteX18" fmla="*/ 238182 w 794163"/>
              <a:gd name="connsiteY18" fmla="*/ 269282 h 720001"/>
              <a:gd name="connsiteX19" fmla="*/ 238182 w 794163"/>
              <a:gd name="connsiteY19" fmla="*/ 524785 h 720001"/>
              <a:gd name="connsiteX20" fmla="*/ 180574 w 794163"/>
              <a:gd name="connsiteY20" fmla="*/ 582393 h 720001"/>
              <a:gd name="connsiteX21" fmla="*/ 84019 w 794163"/>
              <a:gd name="connsiteY21" fmla="*/ 582393 h 720001"/>
              <a:gd name="connsiteX22" fmla="*/ 26411 w 794163"/>
              <a:gd name="connsiteY22" fmla="*/ 524785 h 720001"/>
              <a:gd name="connsiteX23" fmla="*/ 26411 w 794163"/>
              <a:gd name="connsiteY23" fmla="*/ 269378 h 720001"/>
              <a:gd name="connsiteX24" fmla="*/ 84019 w 794163"/>
              <a:gd name="connsiteY24" fmla="*/ 211770 h 720001"/>
              <a:gd name="connsiteX25" fmla="*/ 348708 w 794163"/>
              <a:gd name="connsiteY25" fmla="*/ 0 h 720001"/>
              <a:gd name="connsiteX26" fmla="*/ 445359 w 794163"/>
              <a:gd name="connsiteY26" fmla="*/ 0 h 720001"/>
              <a:gd name="connsiteX27" fmla="*/ 502871 w 794163"/>
              <a:gd name="connsiteY27" fmla="*/ 57607 h 720001"/>
              <a:gd name="connsiteX28" fmla="*/ 502871 w 794163"/>
              <a:gd name="connsiteY28" fmla="*/ 524785 h 720001"/>
              <a:gd name="connsiteX29" fmla="*/ 445263 w 794163"/>
              <a:gd name="connsiteY29" fmla="*/ 582393 h 720001"/>
              <a:gd name="connsiteX30" fmla="*/ 348708 w 794163"/>
              <a:gd name="connsiteY30" fmla="*/ 582393 h 720001"/>
              <a:gd name="connsiteX31" fmla="*/ 291100 w 794163"/>
              <a:gd name="connsiteY31" fmla="*/ 524785 h 720001"/>
              <a:gd name="connsiteX32" fmla="*/ 291100 w 794163"/>
              <a:gd name="connsiteY32" fmla="*/ 57607 h 720001"/>
              <a:gd name="connsiteX33" fmla="*/ 348708 w 794163"/>
              <a:gd name="connsiteY33" fmla="*/ 0 h 720001"/>
            </a:gdLst>
            <a:ahLst/>
            <a:cxnLst/>
            <a:rect l="l" t="t" r="r" b="b"/>
            <a:pathLst>
              <a:path w="794163" h="720001">
                <a:moveTo>
                  <a:pt x="31770" y="656460"/>
                </a:moveTo>
                <a:lnTo>
                  <a:pt x="762297" y="656460"/>
                </a:lnTo>
                <a:cubicBezTo>
                  <a:pt x="779904" y="656460"/>
                  <a:pt x="794067" y="670622"/>
                  <a:pt x="794163" y="688230"/>
                </a:cubicBezTo>
                <a:cubicBezTo>
                  <a:pt x="794163" y="705742"/>
                  <a:pt x="779904" y="720001"/>
                  <a:pt x="762392" y="720001"/>
                </a:cubicBezTo>
                <a:lnTo>
                  <a:pt x="31770" y="720001"/>
                </a:lnTo>
                <a:cubicBezTo>
                  <a:pt x="14258" y="720001"/>
                  <a:pt x="0" y="705742"/>
                  <a:pt x="0" y="688230"/>
                </a:cubicBezTo>
                <a:cubicBezTo>
                  <a:pt x="0" y="670718"/>
                  <a:pt x="14258" y="656460"/>
                  <a:pt x="31770" y="656460"/>
                </a:cubicBezTo>
                <a:close/>
                <a:moveTo>
                  <a:pt x="613493" y="317608"/>
                </a:moveTo>
                <a:lnTo>
                  <a:pt x="710048" y="317608"/>
                </a:lnTo>
                <a:cubicBezTo>
                  <a:pt x="741818" y="317608"/>
                  <a:pt x="767655" y="343445"/>
                  <a:pt x="767655" y="375216"/>
                </a:cubicBezTo>
                <a:lnTo>
                  <a:pt x="767655" y="524689"/>
                </a:lnTo>
                <a:cubicBezTo>
                  <a:pt x="767655" y="556364"/>
                  <a:pt x="741723" y="582297"/>
                  <a:pt x="710048" y="582297"/>
                </a:cubicBezTo>
                <a:lnTo>
                  <a:pt x="613493" y="582297"/>
                </a:lnTo>
                <a:cubicBezTo>
                  <a:pt x="581818" y="582297"/>
                  <a:pt x="555885" y="556364"/>
                  <a:pt x="555885" y="524689"/>
                </a:cubicBezTo>
                <a:lnTo>
                  <a:pt x="555885" y="375216"/>
                </a:lnTo>
                <a:cubicBezTo>
                  <a:pt x="555885" y="343349"/>
                  <a:pt x="581722" y="317608"/>
                  <a:pt x="613493" y="317608"/>
                </a:cubicBezTo>
                <a:close/>
                <a:moveTo>
                  <a:pt x="84019" y="211770"/>
                </a:moveTo>
                <a:lnTo>
                  <a:pt x="180574" y="211770"/>
                </a:lnTo>
                <a:cubicBezTo>
                  <a:pt x="212440" y="211770"/>
                  <a:pt x="238182" y="237512"/>
                  <a:pt x="238182" y="269282"/>
                </a:cubicBezTo>
                <a:lnTo>
                  <a:pt x="238182" y="524785"/>
                </a:lnTo>
                <a:cubicBezTo>
                  <a:pt x="238182" y="556460"/>
                  <a:pt x="212248" y="582393"/>
                  <a:pt x="180574" y="582393"/>
                </a:cubicBezTo>
                <a:lnTo>
                  <a:pt x="84019" y="582393"/>
                </a:lnTo>
                <a:cubicBezTo>
                  <a:pt x="52344" y="582393"/>
                  <a:pt x="26411" y="556460"/>
                  <a:pt x="26411" y="524785"/>
                </a:cubicBezTo>
                <a:lnTo>
                  <a:pt x="26411" y="269378"/>
                </a:lnTo>
                <a:cubicBezTo>
                  <a:pt x="26411" y="237512"/>
                  <a:pt x="52248" y="211770"/>
                  <a:pt x="84019" y="211770"/>
                </a:cubicBezTo>
                <a:close/>
                <a:moveTo>
                  <a:pt x="348708" y="0"/>
                </a:moveTo>
                <a:lnTo>
                  <a:pt x="445359" y="0"/>
                </a:lnTo>
                <a:cubicBezTo>
                  <a:pt x="477129" y="0"/>
                  <a:pt x="502871" y="25741"/>
                  <a:pt x="502871" y="57607"/>
                </a:cubicBezTo>
                <a:lnTo>
                  <a:pt x="502871" y="524785"/>
                </a:lnTo>
                <a:cubicBezTo>
                  <a:pt x="502871" y="556460"/>
                  <a:pt x="476937" y="582393"/>
                  <a:pt x="445263" y="582393"/>
                </a:cubicBezTo>
                <a:lnTo>
                  <a:pt x="348708" y="582393"/>
                </a:lnTo>
                <a:cubicBezTo>
                  <a:pt x="317033" y="582393"/>
                  <a:pt x="291100" y="556460"/>
                  <a:pt x="291100" y="524785"/>
                </a:cubicBezTo>
                <a:lnTo>
                  <a:pt x="291100" y="57607"/>
                </a:lnTo>
                <a:cubicBezTo>
                  <a:pt x="291100" y="25741"/>
                  <a:pt x="316937" y="0"/>
                  <a:pt x="348708" y="0"/>
                </a:cubicBezTo>
                <a:close/>
              </a:path>
            </a:pathLst>
          </a:custGeom>
          <a:solidFill>
            <a:schemeClr val="tx1">
              <a:lumMod val="85000"/>
              <a:lumOff val="15000"/>
            </a:scheme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3" name="标题 1"/>
          <p:cNvSpPr txBox="1"/>
          <p:nvPr/>
        </p:nvSpPr>
        <p:spPr>
          <a:xfrm rot="16200000">
            <a:off x="4615542" y="4198791"/>
            <a:ext cx="2921662" cy="1804942"/>
          </a:xfrm>
          <a:custGeom>
            <a:avLst/>
            <a:gdLst>
              <a:gd name="connsiteX0" fmla="*/ 5417214 w 5417214"/>
              <a:gd name="connsiteY0" fmla="*/ 1670233 h 3346643"/>
              <a:gd name="connsiteX1" fmla="*/ 5173620 w 5417214"/>
              <a:gd name="connsiteY1" fmla="*/ 3282961 h 3346643"/>
              <a:gd name="connsiteX2" fmla="*/ 5152092 w 5417214"/>
              <a:gd name="connsiteY2" fmla="*/ 3346643 h 3346643"/>
              <a:gd name="connsiteX3" fmla="*/ 0 w 5417214"/>
              <a:gd name="connsiteY3" fmla="*/ 1673330 h 3346643"/>
              <a:gd name="connsiteX4" fmla="*/ 5154079 w 5417214"/>
              <a:gd name="connsiteY4" fmla="*/ 0 h 3346643"/>
              <a:gd name="connsiteX5" fmla="*/ 5173620 w 5417214"/>
              <a:gd name="connsiteY5" fmla="*/ 57796 h 3346643"/>
              <a:gd name="connsiteX6" fmla="*/ 5417214 w 5417214"/>
              <a:gd name="connsiteY6" fmla="*/ 1670233 h 3346643"/>
            </a:gdLst>
            <a:ahLst/>
            <a:cxnLst/>
            <a:rect l="l" t="t" r="r" b="b"/>
            <a:pathLst>
              <a:path w="5417214" h="3346643">
                <a:moveTo>
                  <a:pt x="5417214" y="1670233"/>
                </a:moveTo>
                <a:cubicBezTo>
                  <a:pt x="5417214" y="2231840"/>
                  <a:pt x="5331930" y="2773504"/>
                  <a:pt x="5173620" y="3282961"/>
                </a:cubicBezTo>
                <a:lnTo>
                  <a:pt x="5152092" y="3346643"/>
                </a:lnTo>
                <a:lnTo>
                  <a:pt x="0" y="1673330"/>
                </a:lnTo>
                <a:lnTo>
                  <a:pt x="5154079" y="0"/>
                </a:lnTo>
                <a:lnTo>
                  <a:pt x="5173620" y="57796"/>
                </a:lnTo>
                <a:cubicBezTo>
                  <a:pt x="5331930" y="567175"/>
                  <a:pt x="5417214" y="1108744"/>
                  <a:pt x="5417214" y="1670233"/>
                </a:cubicBezTo>
                <a:close/>
              </a:path>
            </a:pathLst>
          </a:custGeom>
          <a:solidFill>
            <a:schemeClr val="tx1">
              <a:lumMod val="85000"/>
              <a:lumOff val="15000"/>
            </a:schemeClr>
          </a:solidFill>
          <a:ln w="38100" cap="sq">
            <a:solidFill>
              <a:schemeClr val="tx1">
                <a:lumMod val="85000"/>
                <a:lumOff val="15000"/>
              </a:schemeClr>
            </a:solidFill>
            <a:round/>
          </a:ln>
          <a:effectLst/>
        </p:spPr>
        <p:txBody>
          <a:bodyPr vert="horz" wrap="square" lIns="84271" tIns="42135" rIns="84271" bIns="42135" rtlCol="0" anchor="t"/>
          <a:lstStyle/>
          <a:p>
            <a:pPr algn="l">
              <a:lnSpc>
                <a:spcPct val="110000"/>
              </a:lnSpc>
            </a:pPr>
            <a:endParaRPr kumimoji="1" lang="zh-CN" altLang="en-US"/>
          </a:p>
        </p:txBody>
      </p:sp>
      <p:sp>
        <p:nvSpPr>
          <p:cNvPr id="24" name="标题 1"/>
          <p:cNvSpPr txBox="1"/>
          <p:nvPr/>
        </p:nvSpPr>
        <p:spPr>
          <a:xfrm rot="16200000">
            <a:off x="4657782" y="4250670"/>
            <a:ext cx="2837181" cy="1752751"/>
          </a:xfrm>
          <a:custGeom>
            <a:avLst/>
            <a:gdLst>
              <a:gd name="connsiteX0" fmla="*/ 5417214 w 5417214"/>
              <a:gd name="connsiteY0" fmla="*/ 1670233 h 3346643"/>
              <a:gd name="connsiteX1" fmla="*/ 5173620 w 5417214"/>
              <a:gd name="connsiteY1" fmla="*/ 3282961 h 3346643"/>
              <a:gd name="connsiteX2" fmla="*/ 5152092 w 5417214"/>
              <a:gd name="connsiteY2" fmla="*/ 3346643 h 3346643"/>
              <a:gd name="connsiteX3" fmla="*/ 0 w 5417214"/>
              <a:gd name="connsiteY3" fmla="*/ 1673330 h 3346643"/>
              <a:gd name="connsiteX4" fmla="*/ 5154079 w 5417214"/>
              <a:gd name="connsiteY4" fmla="*/ 0 h 3346643"/>
              <a:gd name="connsiteX5" fmla="*/ 5173620 w 5417214"/>
              <a:gd name="connsiteY5" fmla="*/ 57796 h 3346643"/>
              <a:gd name="connsiteX6" fmla="*/ 5417214 w 5417214"/>
              <a:gd name="connsiteY6" fmla="*/ 1670233 h 3346643"/>
            </a:gdLst>
            <a:ahLst/>
            <a:cxnLst/>
            <a:rect l="l" t="t" r="r" b="b"/>
            <a:pathLst>
              <a:path w="5417214" h="3346643">
                <a:moveTo>
                  <a:pt x="5417214" y="1670233"/>
                </a:moveTo>
                <a:cubicBezTo>
                  <a:pt x="5417214" y="2231840"/>
                  <a:pt x="5331930" y="2773504"/>
                  <a:pt x="5173620" y="3282961"/>
                </a:cubicBezTo>
                <a:lnTo>
                  <a:pt x="5152092" y="3346643"/>
                </a:lnTo>
                <a:lnTo>
                  <a:pt x="0" y="1673330"/>
                </a:lnTo>
                <a:lnTo>
                  <a:pt x="5154079" y="0"/>
                </a:lnTo>
                <a:lnTo>
                  <a:pt x="5173620" y="57796"/>
                </a:lnTo>
                <a:cubicBezTo>
                  <a:pt x="5331930" y="567175"/>
                  <a:pt x="5417214" y="1108744"/>
                  <a:pt x="5417214" y="1670233"/>
                </a:cubicBezTo>
                <a:close/>
              </a:path>
            </a:pathLst>
          </a:custGeom>
          <a:solidFill>
            <a:schemeClr val="accent1"/>
          </a:solidFill>
          <a:ln w="38100" cap="sq">
            <a:solidFill>
              <a:schemeClr val="tx1">
                <a:lumMod val="85000"/>
                <a:lumOff val="15000"/>
              </a:schemeClr>
            </a:solidFill>
            <a:round/>
          </a:ln>
          <a:effectLst/>
        </p:spPr>
        <p:txBody>
          <a:bodyPr vert="horz" wrap="square" lIns="84271" tIns="42135" rIns="84271" bIns="42135" rtlCol="0" anchor="t"/>
          <a:lstStyle/>
          <a:p>
            <a:pPr algn="l">
              <a:lnSpc>
                <a:spcPct val="110000"/>
              </a:lnSpc>
            </a:pPr>
            <a:endParaRPr kumimoji="1" lang="zh-CN" altLang="en-US"/>
          </a:p>
        </p:txBody>
      </p:sp>
      <p:sp>
        <p:nvSpPr>
          <p:cNvPr id="25" name="标题 1"/>
          <p:cNvSpPr txBox="1"/>
          <p:nvPr/>
        </p:nvSpPr>
        <p:spPr>
          <a:xfrm>
            <a:off x="5715719" y="3871241"/>
            <a:ext cx="760561" cy="823869"/>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chemeClr val="tx1">
              <a:lumMod val="85000"/>
              <a:lumOff val="15000"/>
            </a:scheme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6" name="标题 1"/>
          <p:cNvSpPr txBox="1"/>
          <p:nvPr/>
        </p:nvSpPr>
        <p:spPr>
          <a:xfrm rot="16200000">
            <a:off x="3498774" y="4521741"/>
            <a:ext cx="1768498" cy="3008914"/>
          </a:xfrm>
          <a:custGeom>
            <a:avLst/>
            <a:gdLst>
              <a:gd name="connsiteX0" fmla="*/ 3187307 w 3187307"/>
              <a:gd name="connsiteY0" fmla="*/ 1039191 h 5422869"/>
              <a:gd name="connsiteX1" fmla="*/ 0 w 3187307"/>
              <a:gd name="connsiteY1" fmla="*/ 5422869 h 5422869"/>
              <a:gd name="connsiteX2" fmla="*/ 0 w 3187307"/>
              <a:gd name="connsiteY2" fmla="*/ 0 h 5422869"/>
              <a:gd name="connsiteX3" fmla="*/ 553249 w 3187307"/>
              <a:gd name="connsiteY3" fmla="*/ 27964 h 5422869"/>
              <a:gd name="connsiteX4" fmla="*/ 3028434 w 3187307"/>
              <a:gd name="connsiteY4" fmla="*/ 926112 h 5422869"/>
            </a:gdLst>
            <a:ahLst/>
            <a:cxnLst/>
            <a:rect l="l" t="t" r="r" b="b"/>
            <a:pathLst>
              <a:path w="3187307" h="5422869">
                <a:moveTo>
                  <a:pt x="3187307" y="1039191"/>
                </a:moveTo>
                <a:lnTo>
                  <a:pt x="0" y="5422869"/>
                </a:lnTo>
                <a:lnTo>
                  <a:pt x="0" y="0"/>
                </a:lnTo>
                <a:lnTo>
                  <a:pt x="553249" y="27964"/>
                </a:lnTo>
                <a:cubicBezTo>
                  <a:pt x="1463867" y="120535"/>
                  <a:pt x="2307847" y="438852"/>
                  <a:pt x="3028434" y="926112"/>
                </a:cubicBezTo>
                <a:close/>
              </a:path>
            </a:pathLst>
          </a:custGeom>
          <a:solidFill>
            <a:schemeClr val="tx1">
              <a:lumMod val="85000"/>
              <a:lumOff val="15000"/>
            </a:schemeClr>
          </a:solidFill>
          <a:ln w="38100" cap="sq">
            <a:solidFill>
              <a:schemeClr val="tx1">
                <a:lumMod val="85000"/>
                <a:lumOff val="15000"/>
              </a:schemeClr>
            </a:solidFill>
            <a:round/>
          </a:ln>
          <a:effectLst/>
        </p:spPr>
        <p:txBody>
          <a:bodyPr vert="horz" wrap="square" lIns="84271" tIns="42135" rIns="84271" bIns="42135" rtlCol="0" anchor="t"/>
          <a:lstStyle/>
          <a:p>
            <a:pPr algn="l">
              <a:lnSpc>
                <a:spcPct val="110000"/>
              </a:lnSpc>
            </a:pPr>
            <a:endParaRPr kumimoji="1" lang="zh-CN" altLang="en-US"/>
          </a:p>
        </p:txBody>
      </p:sp>
      <p:sp>
        <p:nvSpPr>
          <p:cNvPr id="27" name="标题 1"/>
          <p:cNvSpPr txBox="1"/>
          <p:nvPr/>
        </p:nvSpPr>
        <p:spPr>
          <a:xfrm rot="16200000">
            <a:off x="3550125" y="4606877"/>
            <a:ext cx="1669302" cy="2840142"/>
          </a:xfrm>
          <a:custGeom>
            <a:avLst/>
            <a:gdLst>
              <a:gd name="connsiteX0" fmla="*/ 3187307 w 3187307"/>
              <a:gd name="connsiteY0" fmla="*/ 1039191 h 5422869"/>
              <a:gd name="connsiteX1" fmla="*/ 0 w 3187307"/>
              <a:gd name="connsiteY1" fmla="*/ 5422869 h 5422869"/>
              <a:gd name="connsiteX2" fmla="*/ 0 w 3187307"/>
              <a:gd name="connsiteY2" fmla="*/ 0 h 5422869"/>
              <a:gd name="connsiteX3" fmla="*/ 553249 w 3187307"/>
              <a:gd name="connsiteY3" fmla="*/ 27964 h 5422869"/>
              <a:gd name="connsiteX4" fmla="*/ 3028434 w 3187307"/>
              <a:gd name="connsiteY4" fmla="*/ 926112 h 5422869"/>
            </a:gdLst>
            <a:ahLst/>
            <a:cxnLst/>
            <a:rect l="l" t="t" r="r" b="b"/>
            <a:pathLst>
              <a:path w="3187307" h="5422869">
                <a:moveTo>
                  <a:pt x="3187307" y="1039191"/>
                </a:moveTo>
                <a:lnTo>
                  <a:pt x="0" y="5422869"/>
                </a:lnTo>
                <a:lnTo>
                  <a:pt x="0" y="0"/>
                </a:lnTo>
                <a:lnTo>
                  <a:pt x="553249" y="27964"/>
                </a:lnTo>
                <a:cubicBezTo>
                  <a:pt x="1463867" y="120535"/>
                  <a:pt x="2307847" y="438852"/>
                  <a:pt x="3028434" y="926112"/>
                </a:cubicBezTo>
                <a:close/>
              </a:path>
            </a:pathLst>
          </a:custGeom>
          <a:solidFill>
            <a:schemeClr val="accent1"/>
          </a:solidFill>
          <a:ln w="38100" cap="sq">
            <a:solidFill>
              <a:schemeClr val="tx1">
                <a:lumMod val="85000"/>
                <a:lumOff val="15000"/>
              </a:schemeClr>
            </a:solidFill>
            <a:round/>
          </a:ln>
          <a:effectLst/>
        </p:spPr>
        <p:txBody>
          <a:bodyPr vert="horz" wrap="square" lIns="84271" tIns="42135" rIns="84271" bIns="42135" rtlCol="0" anchor="t"/>
          <a:lstStyle/>
          <a:p>
            <a:pPr algn="l">
              <a:lnSpc>
                <a:spcPct val="110000"/>
              </a:lnSpc>
            </a:pPr>
            <a:endParaRPr kumimoji="1" lang="zh-CN" altLang="en-US"/>
          </a:p>
        </p:txBody>
      </p:sp>
      <p:sp>
        <p:nvSpPr>
          <p:cNvPr id="28" name="标题 1"/>
          <p:cNvSpPr txBox="1"/>
          <p:nvPr/>
        </p:nvSpPr>
        <p:spPr>
          <a:xfrm>
            <a:off x="3325251" y="5811334"/>
            <a:ext cx="760561" cy="823869"/>
          </a:xfrm>
          <a:custGeom>
            <a:avLst/>
            <a:gdLst>
              <a:gd name="connsiteX0" fmla="*/ 332293 w 664672"/>
              <a:gd name="connsiteY0" fmla="*/ 387672 h 720001"/>
              <a:gd name="connsiteX1" fmla="*/ 660804 w 664672"/>
              <a:gd name="connsiteY1" fmla="*/ 598902 h 720001"/>
              <a:gd name="connsiteX2" fmla="*/ 563560 w 664672"/>
              <a:gd name="connsiteY2" fmla="*/ 720001 h 720001"/>
              <a:gd name="connsiteX3" fmla="*/ 101112 w 664672"/>
              <a:gd name="connsiteY3" fmla="*/ 720001 h 720001"/>
              <a:gd name="connsiteX4" fmla="*/ 3868 w 664672"/>
              <a:gd name="connsiteY4" fmla="*/ 598902 h 720001"/>
              <a:gd name="connsiteX5" fmla="*/ 332293 w 664672"/>
              <a:gd name="connsiteY5" fmla="*/ 387672 h 720001"/>
              <a:gd name="connsiteX6" fmla="*/ 332293 w 664672"/>
              <a:gd name="connsiteY6" fmla="*/ 0 h 720001"/>
              <a:gd name="connsiteX7" fmla="*/ 509517 w 664672"/>
              <a:gd name="connsiteY7" fmla="*/ 177224 h 720001"/>
              <a:gd name="connsiteX8" fmla="*/ 332293 w 664672"/>
              <a:gd name="connsiteY8" fmla="*/ 354448 h 720001"/>
              <a:gd name="connsiteX9" fmla="*/ 155069 w 664672"/>
              <a:gd name="connsiteY9" fmla="*/ 177224 h 720001"/>
              <a:gd name="connsiteX10" fmla="*/ 332293 w 664672"/>
              <a:gd name="connsiteY10" fmla="*/ 0 h 720001"/>
            </a:gdLst>
            <a:ahLst/>
            <a:cxnLst/>
            <a:rect l="l" t="t" r="r" b="b"/>
            <a:pathLst>
              <a:path w="664672" h="720001">
                <a:moveTo>
                  <a:pt x="332293" y="387672"/>
                </a:moveTo>
                <a:cubicBezTo>
                  <a:pt x="550549" y="387672"/>
                  <a:pt x="628448" y="491162"/>
                  <a:pt x="660804" y="598902"/>
                </a:cubicBezTo>
                <a:cubicBezTo>
                  <a:pt x="679021" y="659624"/>
                  <a:pt x="630616" y="720001"/>
                  <a:pt x="563560" y="720001"/>
                </a:cubicBezTo>
                <a:lnTo>
                  <a:pt x="101112" y="720001"/>
                </a:lnTo>
                <a:cubicBezTo>
                  <a:pt x="34057" y="720001"/>
                  <a:pt x="-14348" y="659624"/>
                  <a:pt x="3868" y="598902"/>
                </a:cubicBezTo>
                <a:cubicBezTo>
                  <a:pt x="36138" y="491162"/>
                  <a:pt x="114037" y="387672"/>
                  <a:pt x="332293" y="387672"/>
                </a:cubicBezTo>
                <a:close/>
                <a:moveTo>
                  <a:pt x="332293" y="0"/>
                </a:moveTo>
                <a:cubicBezTo>
                  <a:pt x="430230" y="0"/>
                  <a:pt x="509604" y="79287"/>
                  <a:pt x="509517" y="177224"/>
                </a:cubicBezTo>
                <a:cubicBezTo>
                  <a:pt x="509517" y="275074"/>
                  <a:pt x="430144" y="354448"/>
                  <a:pt x="332293" y="354448"/>
                </a:cubicBezTo>
                <a:cubicBezTo>
                  <a:pt x="234442" y="354448"/>
                  <a:pt x="155069" y="275074"/>
                  <a:pt x="155069" y="177224"/>
                </a:cubicBezTo>
                <a:cubicBezTo>
                  <a:pt x="155069" y="79287"/>
                  <a:pt x="234442" y="0"/>
                  <a:pt x="332293" y="0"/>
                </a:cubicBezTo>
                <a:close/>
              </a:path>
            </a:pathLst>
          </a:custGeom>
          <a:solidFill>
            <a:schemeClr val="tx1">
              <a:lumMod val="85000"/>
              <a:lumOff val="15000"/>
            </a:scheme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9" name="标题 1"/>
          <p:cNvSpPr txBox="1"/>
          <p:nvPr/>
        </p:nvSpPr>
        <p:spPr>
          <a:xfrm rot="16200000">
            <a:off x="6901064" y="4508290"/>
            <a:ext cx="1746894" cy="2973434"/>
          </a:xfrm>
          <a:custGeom>
            <a:avLst/>
            <a:gdLst>
              <a:gd name="connsiteX0" fmla="*/ 3185933 w 3185933"/>
              <a:gd name="connsiteY0" fmla="*/ 4384614 h 5422865"/>
              <a:gd name="connsiteX1" fmla="*/ 3028434 w 3185933"/>
              <a:gd name="connsiteY1" fmla="*/ 4496721 h 5422865"/>
              <a:gd name="connsiteX2" fmla="*/ 553248 w 3185933"/>
              <a:gd name="connsiteY2" fmla="*/ 5394900 h 5422865"/>
              <a:gd name="connsiteX3" fmla="*/ 0 w 3185933"/>
              <a:gd name="connsiteY3" fmla="*/ 5422865 h 5422865"/>
              <a:gd name="connsiteX4" fmla="*/ 0 w 3185933"/>
              <a:gd name="connsiteY4" fmla="*/ 0 h 5422865"/>
            </a:gdLst>
            <a:ahLst/>
            <a:cxnLst/>
            <a:rect l="l" t="t" r="r" b="b"/>
            <a:pathLst>
              <a:path w="3185933" h="5422865">
                <a:moveTo>
                  <a:pt x="3185933" y="4384614"/>
                </a:moveTo>
                <a:lnTo>
                  <a:pt x="3028434" y="4496721"/>
                </a:lnTo>
                <a:cubicBezTo>
                  <a:pt x="2307846" y="4984008"/>
                  <a:pt x="1463866" y="5302329"/>
                  <a:pt x="553248" y="5394900"/>
                </a:cubicBezTo>
                <a:lnTo>
                  <a:pt x="0" y="5422865"/>
                </a:lnTo>
                <a:lnTo>
                  <a:pt x="0" y="0"/>
                </a:lnTo>
                <a:close/>
              </a:path>
            </a:pathLst>
          </a:custGeom>
          <a:solidFill>
            <a:schemeClr val="tx1">
              <a:lumMod val="85000"/>
              <a:lumOff val="15000"/>
            </a:schemeClr>
          </a:solidFill>
          <a:ln w="38100" cap="sq">
            <a:solidFill>
              <a:schemeClr val="tx1">
                <a:lumMod val="85000"/>
                <a:lumOff val="15000"/>
              </a:schemeClr>
            </a:solidFill>
            <a:round/>
          </a:ln>
          <a:effectLst/>
        </p:spPr>
        <p:txBody>
          <a:bodyPr vert="horz" wrap="square" lIns="84271" tIns="42135" rIns="84271" bIns="42135" rtlCol="0" anchor="t"/>
          <a:lstStyle/>
          <a:p>
            <a:pPr algn="l">
              <a:lnSpc>
                <a:spcPct val="110000"/>
              </a:lnSpc>
            </a:pPr>
            <a:endParaRPr kumimoji="1" lang="zh-CN" altLang="en-US"/>
          </a:p>
        </p:txBody>
      </p:sp>
      <p:sp>
        <p:nvSpPr>
          <p:cNvPr id="30" name="标题 1"/>
          <p:cNvSpPr txBox="1"/>
          <p:nvPr/>
        </p:nvSpPr>
        <p:spPr>
          <a:xfrm rot="16200000">
            <a:off x="6919343" y="4607238"/>
            <a:ext cx="1668583" cy="2840140"/>
          </a:xfrm>
          <a:custGeom>
            <a:avLst/>
            <a:gdLst>
              <a:gd name="connsiteX0" fmla="*/ 3185933 w 3185933"/>
              <a:gd name="connsiteY0" fmla="*/ 4384614 h 5422865"/>
              <a:gd name="connsiteX1" fmla="*/ 3028434 w 3185933"/>
              <a:gd name="connsiteY1" fmla="*/ 4496721 h 5422865"/>
              <a:gd name="connsiteX2" fmla="*/ 553248 w 3185933"/>
              <a:gd name="connsiteY2" fmla="*/ 5394900 h 5422865"/>
              <a:gd name="connsiteX3" fmla="*/ 0 w 3185933"/>
              <a:gd name="connsiteY3" fmla="*/ 5422865 h 5422865"/>
              <a:gd name="connsiteX4" fmla="*/ 0 w 3185933"/>
              <a:gd name="connsiteY4" fmla="*/ 0 h 5422865"/>
            </a:gdLst>
            <a:ahLst/>
            <a:cxnLst/>
            <a:rect l="l" t="t" r="r" b="b"/>
            <a:pathLst>
              <a:path w="3185933" h="5422865">
                <a:moveTo>
                  <a:pt x="3185933" y="4384614"/>
                </a:moveTo>
                <a:lnTo>
                  <a:pt x="3028434" y="4496721"/>
                </a:lnTo>
                <a:cubicBezTo>
                  <a:pt x="2307846" y="4984008"/>
                  <a:pt x="1463866" y="5302329"/>
                  <a:pt x="553248" y="5394900"/>
                </a:cubicBezTo>
                <a:lnTo>
                  <a:pt x="0" y="5422865"/>
                </a:lnTo>
                <a:lnTo>
                  <a:pt x="0" y="0"/>
                </a:lnTo>
                <a:close/>
              </a:path>
            </a:pathLst>
          </a:custGeom>
          <a:solidFill>
            <a:schemeClr val="accent1"/>
          </a:solidFill>
          <a:ln w="38100" cap="sq">
            <a:solidFill>
              <a:schemeClr val="tx1">
                <a:lumMod val="85000"/>
                <a:lumOff val="15000"/>
              </a:schemeClr>
            </a:solidFill>
            <a:round/>
          </a:ln>
          <a:effectLst/>
        </p:spPr>
        <p:txBody>
          <a:bodyPr vert="horz" wrap="square" lIns="84271" tIns="42135" rIns="84271" bIns="42135" rtlCol="0" anchor="t"/>
          <a:lstStyle/>
          <a:p>
            <a:pPr algn="l">
              <a:lnSpc>
                <a:spcPct val="110000"/>
              </a:lnSpc>
            </a:pPr>
            <a:endParaRPr kumimoji="1" lang="zh-CN" altLang="en-US"/>
          </a:p>
        </p:txBody>
      </p:sp>
      <p:sp>
        <p:nvSpPr>
          <p:cNvPr id="31" name="标题 1"/>
          <p:cNvSpPr txBox="1"/>
          <p:nvPr/>
        </p:nvSpPr>
        <p:spPr>
          <a:xfrm>
            <a:off x="8219509" y="5811334"/>
            <a:ext cx="760561" cy="823869"/>
          </a:xfrm>
          <a:custGeom>
            <a:avLst/>
            <a:gdLst>
              <a:gd name="connsiteX0" fmla="*/ 198153 w 692417"/>
              <a:gd name="connsiteY0" fmla="*/ 663680 h 720001"/>
              <a:gd name="connsiteX1" fmla="*/ 239787 w 692417"/>
              <a:gd name="connsiteY1" fmla="*/ 663680 h 720001"/>
              <a:gd name="connsiteX2" fmla="*/ 295235 w 692417"/>
              <a:gd name="connsiteY2" fmla="*/ 663680 h 720001"/>
              <a:gd name="connsiteX3" fmla="*/ 397182 w 692417"/>
              <a:gd name="connsiteY3" fmla="*/ 663680 h 720001"/>
              <a:gd name="connsiteX4" fmla="*/ 452630 w 692417"/>
              <a:gd name="connsiteY4" fmla="*/ 663680 h 720001"/>
              <a:gd name="connsiteX5" fmla="*/ 494264 w 692417"/>
              <a:gd name="connsiteY5" fmla="*/ 663680 h 720001"/>
              <a:gd name="connsiteX6" fmla="*/ 522425 w 692417"/>
              <a:gd name="connsiteY6" fmla="*/ 691841 h 720001"/>
              <a:gd name="connsiteX7" fmla="*/ 494264 w 692417"/>
              <a:gd name="connsiteY7" fmla="*/ 720001 h 720001"/>
              <a:gd name="connsiteX8" fmla="*/ 452630 w 692417"/>
              <a:gd name="connsiteY8" fmla="*/ 720001 h 720001"/>
              <a:gd name="connsiteX9" fmla="*/ 397182 w 692417"/>
              <a:gd name="connsiteY9" fmla="*/ 720001 h 720001"/>
              <a:gd name="connsiteX10" fmla="*/ 295235 w 692417"/>
              <a:gd name="connsiteY10" fmla="*/ 720001 h 720001"/>
              <a:gd name="connsiteX11" fmla="*/ 239787 w 692417"/>
              <a:gd name="connsiteY11" fmla="*/ 720001 h 720001"/>
              <a:gd name="connsiteX12" fmla="*/ 198153 w 692417"/>
              <a:gd name="connsiteY12" fmla="*/ 720001 h 720001"/>
              <a:gd name="connsiteX13" fmla="*/ 169992 w 692417"/>
              <a:gd name="connsiteY13" fmla="*/ 691841 h 720001"/>
              <a:gd name="connsiteX14" fmla="*/ 198153 w 692417"/>
              <a:gd name="connsiteY14" fmla="*/ 663680 h 720001"/>
              <a:gd name="connsiteX15" fmla="*/ 154400 w 692417"/>
              <a:gd name="connsiteY15" fmla="*/ 572143 h 720001"/>
              <a:gd name="connsiteX16" fmla="*/ 154241 w 692417"/>
              <a:gd name="connsiteY16" fmla="*/ 572597 h 720001"/>
              <a:gd name="connsiteX17" fmla="*/ 160423 w 692417"/>
              <a:gd name="connsiteY17" fmla="*/ 572597 h 720001"/>
              <a:gd name="connsiteX18" fmla="*/ 346215 w 692417"/>
              <a:gd name="connsiteY18" fmla="*/ 0 h 720001"/>
              <a:gd name="connsiteX19" fmla="*/ 456041 w 692417"/>
              <a:gd name="connsiteY19" fmla="*/ 22341 h 720001"/>
              <a:gd name="connsiteX20" fmla="*/ 545873 w 692417"/>
              <a:gd name="connsiteY20" fmla="*/ 82980 h 720001"/>
              <a:gd name="connsiteX21" fmla="*/ 606513 w 692417"/>
              <a:gd name="connsiteY21" fmla="*/ 172812 h 720001"/>
              <a:gd name="connsiteX22" fmla="*/ 628853 w 692417"/>
              <a:gd name="connsiteY22" fmla="*/ 282638 h 720001"/>
              <a:gd name="connsiteX23" fmla="*/ 628853 w 692417"/>
              <a:gd name="connsiteY23" fmla="*/ 493091 h 720001"/>
              <a:gd name="connsiteX24" fmla="*/ 687990 w 692417"/>
              <a:gd name="connsiteY24" fmla="*/ 585551 h 720001"/>
              <a:gd name="connsiteX25" fmla="*/ 688929 w 692417"/>
              <a:gd name="connsiteY25" fmla="*/ 614275 h 720001"/>
              <a:gd name="connsiteX26" fmla="*/ 664336 w 692417"/>
              <a:gd name="connsiteY26" fmla="*/ 628918 h 720001"/>
              <a:gd name="connsiteX27" fmla="*/ 28189 w 692417"/>
              <a:gd name="connsiteY27" fmla="*/ 628918 h 720001"/>
              <a:gd name="connsiteX28" fmla="*/ 3596 w 692417"/>
              <a:gd name="connsiteY28" fmla="*/ 614462 h 720001"/>
              <a:gd name="connsiteX29" fmla="*/ 4159 w 692417"/>
              <a:gd name="connsiteY29" fmla="*/ 585927 h 720001"/>
              <a:gd name="connsiteX30" fmla="*/ 63578 w 692417"/>
              <a:gd name="connsiteY30" fmla="*/ 489336 h 720001"/>
              <a:gd name="connsiteX31" fmla="*/ 63578 w 692417"/>
              <a:gd name="connsiteY31" fmla="*/ 282638 h 720001"/>
              <a:gd name="connsiteX32" fmla="*/ 85919 w 692417"/>
              <a:gd name="connsiteY32" fmla="*/ 172812 h 720001"/>
              <a:gd name="connsiteX33" fmla="*/ 146558 w 692417"/>
              <a:gd name="connsiteY33" fmla="*/ 82980 h 720001"/>
              <a:gd name="connsiteX34" fmla="*/ 236389 w 692417"/>
              <a:gd name="connsiteY34" fmla="*/ 22341 h 720001"/>
              <a:gd name="connsiteX35" fmla="*/ 346215 w 692417"/>
              <a:gd name="connsiteY35" fmla="*/ 0 h 720001"/>
            </a:gdLst>
            <a:ahLst/>
            <a:cxnLst/>
            <a:rect l="l" t="t" r="r" b="b"/>
            <a:pathLst>
              <a:path w="692417" h="720001">
                <a:moveTo>
                  <a:pt x="198153" y="663680"/>
                </a:moveTo>
                <a:lnTo>
                  <a:pt x="239787" y="663680"/>
                </a:lnTo>
                <a:lnTo>
                  <a:pt x="295235" y="663680"/>
                </a:lnTo>
                <a:lnTo>
                  <a:pt x="397182" y="663680"/>
                </a:lnTo>
                <a:lnTo>
                  <a:pt x="452630" y="663680"/>
                </a:lnTo>
                <a:lnTo>
                  <a:pt x="494264" y="663680"/>
                </a:lnTo>
                <a:cubicBezTo>
                  <a:pt x="509847" y="663680"/>
                  <a:pt x="522425" y="676259"/>
                  <a:pt x="522425" y="691841"/>
                </a:cubicBezTo>
                <a:cubicBezTo>
                  <a:pt x="522425" y="707423"/>
                  <a:pt x="509753" y="720001"/>
                  <a:pt x="494264" y="720001"/>
                </a:cubicBezTo>
                <a:lnTo>
                  <a:pt x="452630" y="720001"/>
                </a:lnTo>
                <a:lnTo>
                  <a:pt x="397182" y="720001"/>
                </a:lnTo>
                <a:lnTo>
                  <a:pt x="295235" y="720001"/>
                </a:lnTo>
                <a:lnTo>
                  <a:pt x="239787" y="720001"/>
                </a:lnTo>
                <a:lnTo>
                  <a:pt x="198153" y="720001"/>
                </a:lnTo>
                <a:cubicBezTo>
                  <a:pt x="182571" y="720001"/>
                  <a:pt x="169992" y="707423"/>
                  <a:pt x="169992" y="691841"/>
                </a:cubicBezTo>
                <a:cubicBezTo>
                  <a:pt x="169992" y="676259"/>
                  <a:pt x="182571" y="663680"/>
                  <a:pt x="198153" y="663680"/>
                </a:cubicBezTo>
                <a:close/>
                <a:moveTo>
                  <a:pt x="154400" y="572143"/>
                </a:moveTo>
                <a:lnTo>
                  <a:pt x="154241" y="572597"/>
                </a:lnTo>
                <a:lnTo>
                  <a:pt x="160423" y="572597"/>
                </a:lnTo>
                <a:close/>
                <a:moveTo>
                  <a:pt x="346215" y="0"/>
                </a:moveTo>
                <a:cubicBezTo>
                  <a:pt x="384232" y="0"/>
                  <a:pt x="421122" y="7510"/>
                  <a:pt x="456041" y="22341"/>
                </a:cubicBezTo>
                <a:cubicBezTo>
                  <a:pt x="489646" y="36609"/>
                  <a:pt x="519872" y="57072"/>
                  <a:pt x="545873" y="82980"/>
                </a:cubicBezTo>
                <a:cubicBezTo>
                  <a:pt x="571875" y="108981"/>
                  <a:pt x="592245" y="139207"/>
                  <a:pt x="606513" y="172812"/>
                </a:cubicBezTo>
                <a:cubicBezTo>
                  <a:pt x="621344" y="207637"/>
                  <a:pt x="628853" y="244621"/>
                  <a:pt x="628853" y="282638"/>
                </a:cubicBezTo>
                <a:lnTo>
                  <a:pt x="628853" y="493091"/>
                </a:lnTo>
                <a:lnTo>
                  <a:pt x="687990" y="585551"/>
                </a:lnTo>
                <a:cubicBezTo>
                  <a:pt x="693528" y="594187"/>
                  <a:pt x="693904" y="605263"/>
                  <a:pt x="688929" y="614275"/>
                </a:cubicBezTo>
                <a:cubicBezTo>
                  <a:pt x="684048" y="623286"/>
                  <a:pt x="674567" y="628918"/>
                  <a:pt x="664336" y="628918"/>
                </a:cubicBezTo>
                <a:lnTo>
                  <a:pt x="28189" y="628918"/>
                </a:lnTo>
                <a:cubicBezTo>
                  <a:pt x="17958" y="628918"/>
                  <a:pt x="8571" y="623380"/>
                  <a:pt x="3596" y="614462"/>
                </a:cubicBezTo>
                <a:cubicBezTo>
                  <a:pt x="-1380" y="605545"/>
                  <a:pt x="-1192" y="594656"/>
                  <a:pt x="4159" y="585927"/>
                </a:cubicBezTo>
                <a:lnTo>
                  <a:pt x="63578" y="489336"/>
                </a:lnTo>
                <a:lnTo>
                  <a:pt x="63578" y="282638"/>
                </a:lnTo>
                <a:cubicBezTo>
                  <a:pt x="63578" y="244621"/>
                  <a:pt x="71087" y="207731"/>
                  <a:pt x="85919" y="172812"/>
                </a:cubicBezTo>
                <a:cubicBezTo>
                  <a:pt x="100186" y="139207"/>
                  <a:pt x="120650" y="108981"/>
                  <a:pt x="146558" y="82980"/>
                </a:cubicBezTo>
                <a:cubicBezTo>
                  <a:pt x="172465" y="56978"/>
                  <a:pt x="202785" y="36609"/>
                  <a:pt x="236389" y="22341"/>
                </a:cubicBezTo>
                <a:cubicBezTo>
                  <a:pt x="271214" y="7510"/>
                  <a:pt x="308199" y="0"/>
                  <a:pt x="346215" y="0"/>
                </a:cubicBezTo>
                <a:close/>
              </a:path>
            </a:pathLst>
          </a:custGeom>
          <a:solidFill>
            <a:schemeClr val="tx1">
              <a:lumMod val="85000"/>
              <a:lumOff val="15000"/>
            </a:scheme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32" name="标题 1"/>
          <p:cNvSpPr txBox="1"/>
          <p:nvPr/>
        </p:nvSpPr>
        <p:spPr>
          <a:xfrm rot="10800000" flipH="1">
            <a:off x="11568954" y="6390536"/>
            <a:ext cx="193857" cy="215064"/>
          </a:xfrm>
          <a:prstGeom prst="corner">
            <a:avLst>
              <a:gd name="adj1" fmla="val 28877"/>
              <a:gd name="adj2" fmla="val 26133"/>
            </a:avLst>
          </a:prstGeom>
          <a:solidFill>
            <a:schemeClr val="tx1">
              <a:lumMod val="85000"/>
              <a:lumOff val="1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rot="13500000">
            <a:off x="11575860" y="6477708"/>
            <a:ext cx="207119" cy="55428"/>
          </a:xfrm>
          <a:prstGeom prst="rect">
            <a:avLst/>
          </a:prstGeom>
          <a:solidFill>
            <a:schemeClr val="tx1">
              <a:lumMod val="85000"/>
              <a:lumOff val="1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rot="10800000" flipH="1">
            <a:off x="11298011" y="6390536"/>
            <a:ext cx="193857" cy="215064"/>
          </a:xfrm>
          <a:prstGeom prst="corner">
            <a:avLst>
              <a:gd name="adj1" fmla="val 28877"/>
              <a:gd name="adj2" fmla="val 26133"/>
            </a:avLst>
          </a:prstGeom>
          <a:solidFill>
            <a:schemeClr val="tx1">
              <a:lumMod val="85000"/>
              <a:lumOff val="1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5" name="标题 1"/>
          <p:cNvSpPr txBox="1"/>
          <p:nvPr/>
        </p:nvSpPr>
        <p:spPr>
          <a:xfrm rot="13500000">
            <a:off x="11304917" y="6477708"/>
            <a:ext cx="207119" cy="55428"/>
          </a:xfrm>
          <a:prstGeom prst="rect">
            <a:avLst/>
          </a:prstGeom>
          <a:solidFill>
            <a:schemeClr val="tx1">
              <a:lumMod val="85000"/>
              <a:lumOff val="1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rot="10800000" flipH="1">
            <a:off x="11027068" y="6390536"/>
            <a:ext cx="193857" cy="215064"/>
          </a:xfrm>
          <a:prstGeom prst="corner">
            <a:avLst>
              <a:gd name="adj1" fmla="val 28877"/>
              <a:gd name="adj2" fmla="val 26133"/>
            </a:avLst>
          </a:prstGeom>
          <a:solidFill>
            <a:schemeClr val="tx1">
              <a:lumMod val="85000"/>
              <a:lumOff val="1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rot="13500000">
            <a:off x="11033974" y="6477708"/>
            <a:ext cx="207119" cy="55428"/>
          </a:xfrm>
          <a:prstGeom prst="rect">
            <a:avLst/>
          </a:prstGeom>
          <a:solidFill>
            <a:schemeClr val="tx1">
              <a:lumMod val="85000"/>
              <a:lumOff val="1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8" name="标题 1"/>
          <p:cNvSpPr txBox="1"/>
          <p:nvPr/>
        </p:nvSpPr>
        <p:spPr>
          <a:xfrm flipH="1">
            <a:off x="9796619" y="6574567"/>
            <a:ext cx="1196590" cy="15522"/>
          </a:xfrm>
          <a:prstGeom prst="rect">
            <a:avLst/>
          </a:prstGeom>
          <a:solidFill>
            <a:schemeClr val="tx1">
              <a:lumMod val="85000"/>
              <a:lumOff val="1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9" name="标题 1"/>
          <p:cNvSpPr txBox="1"/>
          <p:nvPr/>
        </p:nvSpPr>
        <p:spPr>
          <a:xfrm>
            <a:off x="9219475" y="4496771"/>
            <a:ext cx="2624850" cy="1436907"/>
          </a:xfrm>
          <a:prstGeom prst="rect">
            <a:avLst/>
          </a:prstGeom>
          <a:noFill/>
          <a:ln>
            <a:noFill/>
          </a:ln>
        </p:spPr>
        <p:txBody>
          <a:bodyPr vert="horz" wrap="square" lIns="0" tIns="0" rIns="0" bIns="0" rtlCol="0" anchor="t"/>
          <a:lstStyle/>
          <a:p>
            <a:pPr>
              <a:lnSpc>
                <a:spcPct val="150000"/>
              </a:lnSpc>
            </a:pPr>
            <a:r>
              <a:rPr kumimoji="1" lang="en-US" altLang="zh-CN" sz="14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基本养老保险实行社会统筹与个人账户相结合。基本养老保险基金由用人单位和个人缴费以及政府补贴等组成</a:t>
            </a:r>
            <a:r>
              <a:rPr kumimoji="1" lang="en-US" altLang="zh-CN"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400" dirty="0"/>
          </a:p>
        </p:txBody>
      </p:sp>
      <p:sp>
        <p:nvSpPr>
          <p:cNvPr id="40" name="标题 1"/>
          <p:cNvSpPr txBox="1"/>
          <p:nvPr/>
        </p:nvSpPr>
        <p:spPr>
          <a:xfrm>
            <a:off x="9317980" y="3792005"/>
            <a:ext cx="2576147" cy="404185"/>
          </a:xfrm>
          <a:prstGeom prst="rect">
            <a:avLst/>
          </a:prstGeom>
          <a:noFill/>
          <a:ln>
            <a:noFill/>
          </a:ln>
        </p:spPr>
        <p:txBody>
          <a:bodyPr vert="horz" wrap="square" lIns="0" tIns="0" rIns="0" bIns="0" rtlCol="0" anchor="t"/>
          <a:lstStyle/>
          <a:p>
            <a:pPr algn="ctr">
              <a:lnSpc>
                <a:spcPct val="130000"/>
              </a:lnSpc>
            </a:pPr>
            <a:r>
              <a:rPr kumimoji="1" lang="zh-CN" altLang="en-US" sz="16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（三）</a:t>
            </a:r>
            <a:r>
              <a:rPr kumimoji="1" lang="en-US" altLang="zh-CN" sz="1600" dirty="0" err="1">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职工基本养老保险基金的组成和来源</a:t>
            </a:r>
            <a:endParaRPr kumimoji="1" lang="zh-CN" altLang="en-US" sz="1600" dirty="0"/>
          </a:p>
        </p:txBody>
      </p:sp>
      <p:sp>
        <p:nvSpPr>
          <p:cNvPr id="41" name="标题 1"/>
          <p:cNvSpPr txBox="1"/>
          <p:nvPr/>
        </p:nvSpPr>
        <p:spPr>
          <a:xfrm>
            <a:off x="347675" y="4793686"/>
            <a:ext cx="2518501" cy="1633090"/>
          </a:xfrm>
          <a:prstGeom prst="rect">
            <a:avLst/>
          </a:prstGeom>
          <a:noFill/>
          <a:ln>
            <a:noFill/>
          </a:ln>
        </p:spPr>
        <p:txBody>
          <a:bodyPr vert="horz" wrap="square" lIns="0" tIns="0" rIns="0" bIns="0" rtlCol="0" anchor="t"/>
          <a:lstStyle/>
          <a:p>
            <a:pPr>
              <a:lnSpc>
                <a:spcPct val="150000"/>
              </a:lnSpc>
            </a:pPr>
            <a:r>
              <a:rPr kumimoji="1" lang="en-US" altLang="zh-CN"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基本养老保险是指缴费达到法定期限且个人达到法定退休年龄后，国家和社会提供物质帮助以保证年老者稳定、可靠的生活来源的社会保险制度。</a:t>
            </a:r>
            <a:endParaRPr kumimoji="1" lang="zh-CN" altLang="en-US" sz="1400" dirty="0"/>
          </a:p>
        </p:txBody>
      </p:sp>
      <p:sp>
        <p:nvSpPr>
          <p:cNvPr id="42" name="标题 1"/>
          <p:cNvSpPr txBox="1"/>
          <p:nvPr/>
        </p:nvSpPr>
        <p:spPr>
          <a:xfrm>
            <a:off x="268590" y="4196191"/>
            <a:ext cx="2556164" cy="372993"/>
          </a:xfrm>
          <a:prstGeom prst="rect">
            <a:avLst/>
          </a:prstGeom>
          <a:noFill/>
          <a:ln>
            <a:noFill/>
          </a:ln>
        </p:spPr>
        <p:txBody>
          <a:bodyPr vert="horz" wrap="square" lIns="0" tIns="0" rIns="0" bIns="0" rtlCol="0" anchor="t"/>
          <a:lstStyle/>
          <a:p>
            <a:pPr algn="ctr">
              <a:lnSpc>
                <a:spcPct val="130000"/>
              </a:lnSpc>
            </a:pPr>
            <a:r>
              <a:rPr kumimoji="1" lang="zh-CN" altLang="en-US" sz="16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（一）</a:t>
            </a:r>
            <a:r>
              <a:rPr kumimoji="1" lang="en-US" altLang="zh-CN" sz="1600" dirty="0" err="1">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基本养老保险的含义</a:t>
            </a:r>
            <a:endParaRPr kumimoji="1" lang="zh-CN" altLang="en-US" dirty="0"/>
          </a:p>
        </p:txBody>
      </p:sp>
      <p:sp>
        <p:nvSpPr>
          <p:cNvPr id="45" name="标题 1"/>
          <p:cNvSpPr txBox="1"/>
          <p:nvPr/>
        </p:nvSpPr>
        <p:spPr>
          <a:xfrm>
            <a:off x="3081246" y="1639494"/>
            <a:ext cx="5324330" cy="1136731"/>
          </a:xfrm>
          <a:prstGeom prst="rect">
            <a:avLst/>
          </a:prstGeom>
          <a:noFill/>
          <a:ln>
            <a:noFill/>
          </a:ln>
        </p:spPr>
        <p:txBody>
          <a:bodyPr vert="horz" wrap="square" lIns="0" tIns="0" rIns="0" bIns="0" rtlCol="0" anchor="t"/>
          <a:lstStyle/>
          <a:p>
            <a:pPr>
              <a:lnSpc>
                <a:spcPct val="150000"/>
              </a:lnSpc>
            </a:pPr>
            <a:r>
              <a:rPr kumimoji="1" lang="en-US" altLang="zh-CN" sz="1400" dirty="0" err="1">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职工基本养老保险：国有企业、城镇集体企业、外商投资企业、城镇私营企业和其他城镇企业及其职工，实行企业化管理的事业单位及其职工</a:t>
            </a:r>
            <a:r>
              <a:rPr kumimoji="1" lang="en-US" altLang="zh-CN" sz="1400"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400" dirty="0" err="1">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新型农村社会养老保险：以保障农村居民年老时的基本生活为目的，建立个人缴费、集体补助、政府补贴相结合的筹资模式</a:t>
            </a:r>
            <a:r>
              <a:rPr kumimoji="1" lang="en-US" altLang="zh-CN" sz="1400"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400" dirty="0" err="1">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城镇居民社会养老保险：覆盖城镇户籍非从业人员的养老保险制度</a:t>
            </a:r>
            <a:r>
              <a:rPr kumimoji="1" lang="en-US" altLang="zh-CN" sz="1400"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400" dirty="0"/>
          </a:p>
        </p:txBody>
      </p:sp>
      <p:sp>
        <p:nvSpPr>
          <p:cNvPr id="48" name="标题 1"/>
          <p:cNvSpPr txBox="1"/>
          <p:nvPr/>
        </p:nvSpPr>
        <p:spPr>
          <a:xfrm>
            <a:off x="3485474" y="1289145"/>
            <a:ext cx="3493370" cy="411183"/>
          </a:xfrm>
          <a:prstGeom prst="rect">
            <a:avLst/>
          </a:prstGeom>
          <a:noFill/>
          <a:ln>
            <a:noFill/>
          </a:ln>
        </p:spPr>
        <p:txBody>
          <a:bodyPr vert="horz" wrap="square" lIns="0" tIns="0" rIns="0" bIns="0" rtlCol="0" anchor="t"/>
          <a:lstStyle/>
          <a:p>
            <a:pPr algn="ctr">
              <a:lnSpc>
                <a:spcPct val="130000"/>
              </a:lnSpc>
            </a:pPr>
            <a:r>
              <a:rPr kumimoji="1" lang="zh-CN" altLang="en-US" sz="1600" dirty="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（二）</a:t>
            </a:r>
            <a:r>
              <a:rPr kumimoji="1" lang="en-US" altLang="zh-CN" sz="1600" dirty="0" err="1">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基本养老保险的覆盖范围</a:t>
            </a:r>
            <a:endParaRPr kumimoji="1" lang="zh-CN" altLang="en-US" sz="1600" dirty="0"/>
          </a:p>
        </p:txBody>
      </p:sp>
      <p:sp>
        <p:nvSpPr>
          <p:cNvPr id="52" name="标题 1"/>
          <p:cNvSpPr txBox="1"/>
          <p:nvPr/>
        </p:nvSpPr>
        <p:spPr>
          <a:xfrm>
            <a:off x="810593" y="236733"/>
            <a:ext cx="7780158" cy="432000"/>
          </a:xfrm>
          <a:prstGeom prst="rect">
            <a:avLst/>
          </a:prstGeom>
          <a:noFill/>
          <a:ln cap="sq">
            <a:noFill/>
          </a:ln>
        </p:spPr>
        <p:txBody>
          <a:bodyPr vert="horz" wrap="square" lIns="0" tIns="0" rIns="0" bIns="0" rtlCol="0" anchor="ctr"/>
          <a:lstStyle/>
          <a:p>
            <a:pPr algn="l">
              <a:lnSpc>
                <a:spcPct val="150000"/>
              </a:lnSpc>
            </a:pP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二、</a:t>
            </a:r>
            <a:r>
              <a:rPr kumimoji="1" lang="en-US" altLang="zh-CN" sz="32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基本养老保险</a:t>
            </a:r>
            <a:endParaRPr kumimoji="1" lang="zh-CN" altLang="en-US" dirty="0"/>
          </a:p>
        </p:txBody>
      </p:sp>
      <p:sp>
        <p:nvSpPr>
          <p:cNvPr id="53" name="标题 1"/>
          <p:cNvSpPr txBox="1"/>
          <p:nvPr/>
        </p:nvSpPr>
        <p:spPr>
          <a:xfrm>
            <a:off x="-254644" y="189343"/>
            <a:ext cx="915043" cy="563880"/>
          </a:xfrm>
          <a:prstGeom prst="rect">
            <a:avLst/>
          </a:prstGeom>
          <a:solidFill>
            <a:schemeClr val="accent1">
              <a:lumMod val="40000"/>
              <a:lumOff val="60000"/>
              <a:alpha val="7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54" name="标题 1"/>
          <p:cNvSpPr txBox="1"/>
          <p:nvPr/>
        </p:nvSpPr>
        <p:spPr>
          <a:xfrm>
            <a:off x="319024" y="390511"/>
            <a:ext cx="167640" cy="16764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p:cNvPicPr>
            <a:picLocks noChangeAspect="1"/>
          </p:cNvPicPr>
          <p:nvPr/>
        </p:nvPicPr>
        <p:blipFill>
          <a:blip r:embed="rId1"/>
          <a:srcRect/>
          <a:stretch>
            <a:fillRect/>
          </a:stretch>
        </p:blipFill>
        <p:spPr>
          <a:xfrm>
            <a:off x="0" y="0"/>
            <a:ext cx="12192000" cy="6858000"/>
          </a:xfrm>
          <a:prstGeom prst="rect">
            <a:avLst/>
          </a:prstGeom>
          <a:noFill/>
          <a:ln>
            <a:noFill/>
          </a:ln>
        </p:spPr>
      </p:pic>
      <p:sp>
        <p:nvSpPr>
          <p:cNvPr id="3" name="标题 1"/>
          <p:cNvSpPr txBox="1"/>
          <p:nvPr/>
        </p:nvSpPr>
        <p:spPr>
          <a:xfrm>
            <a:off x="382688" y="387350"/>
            <a:ext cx="11426624" cy="6083300"/>
          </a:xfrm>
          <a:prstGeom prst="roundRect">
            <a:avLst>
              <a:gd name="adj" fmla="val 6437"/>
            </a:avLst>
          </a:prstGeom>
          <a:solidFill>
            <a:schemeClr val="bg1">
              <a:alpha val="70000"/>
            </a:schemeClr>
          </a:solidFill>
          <a:ln w="12700" cap="sq">
            <a:noFill/>
            <a:miter/>
          </a:ln>
          <a:effectLst>
            <a:outerShdw blurRad="101600" sx="101000" sy="101000" algn="ctr" rotWithShape="0">
              <a:schemeClr val="tx1">
                <a:lumMod val="85000"/>
                <a:lumOff val="1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763336" y="2597170"/>
            <a:ext cx="5524901" cy="2082760"/>
          </a:xfrm>
          <a:prstGeom prst="rect">
            <a:avLst/>
          </a:prstGeom>
          <a:noFill/>
          <a:ln>
            <a:noFill/>
          </a:ln>
        </p:spPr>
        <p:txBody>
          <a:bodyPr vert="horz" wrap="square" lIns="0" tIns="0" rIns="0" bIns="0" rtlCol="0" anchor="t"/>
          <a:lstStyle/>
          <a:p>
            <a:pPr algn="l">
              <a:lnSpc>
                <a:spcPct val="130000"/>
              </a:lnSpc>
            </a:pPr>
            <a:r>
              <a:rPr kumimoji="1" lang="en-US" altLang="zh-CN" sz="4500" dirty="0" err="1">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a:t>
            </a:r>
            <a:r>
              <a:rPr kumimoji="1" lang="zh-CN" altLang="en-US" sz="45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合同法律制度</a:t>
            </a:r>
            <a:endParaRPr kumimoji="1" lang="zh-CN" altLang="en-US" dirty="0"/>
          </a:p>
        </p:txBody>
      </p:sp>
      <p:sp>
        <p:nvSpPr>
          <p:cNvPr id="7" name="标题 1"/>
          <p:cNvSpPr txBox="1"/>
          <p:nvPr/>
        </p:nvSpPr>
        <p:spPr>
          <a:xfrm>
            <a:off x="8868415"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8" name="标题 1"/>
          <p:cNvSpPr txBox="1"/>
          <p:nvPr/>
        </p:nvSpPr>
        <p:spPr>
          <a:xfrm>
            <a:off x="8868415"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9" name="标题 1"/>
          <p:cNvSpPr txBox="1"/>
          <p:nvPr/>
        </p:nvSpPr>
        <p:spPr>
          <a:xfrm>
            <a:off x="8868415"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0" name="标题 1"/>
          <p:cNvSpPr txBox="1"/>
          <p:nvPr/>
        </p:nvSpPr>
        <p:spPr>
          <a:xfrm flipH="1" flipV="1">
            <a:off x="9004177" y="5839748"/>
            <a:ext cx="262868" cy="25438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1" name="标题 1"/>
          <p:cNvSpPr txBox="1"/>
          <p:nvPr/>
        </p:nvSpPr>
        <p:spPr>
          <a:xfrm>
            <a:off x="9926462"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2" name="标题 1"/>
          <p:cNvSpPr txBox="1"/>
          <p:nvPr/>
        </p:nvSpPr>
        <p:spPr>
          <a:xfrm>
            <a:off x="9926462"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3" name="标题 1"/>
          <p:cNvSpPr txBox="1"/>
          <p:nvPr/>
        </p:nvSpPr>
        <p:spPr>
          <a:xfrm>
            <a:off x="9926462"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4" name="标题 1"/>
          <p:cNvSpPr txBox="1"/>
          <p:nvPr/>
        </p:nvSpPr>
        <p:spPr>
          <a:xfrm>
            <a:off x="10062224" y="5839748"/>
            <a:ext cx="262868" cy="254388"/>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5" name="标题 1"/>
          <p:cNvSpPr txBox="1"/>
          <p:nvPr/>
        </p:nvSpPr>
        <p:spPr>
          <a:xfrm>
            <a:off x="10984508"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6" name="标题 1"/>
          <p:cNvSpPr txBox="1"/>
          <p:nvPr/>
        </p:nvSpPr>
        <p:spPr>
          <a:xfrm>
            <a:off x="10984508"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7" name="标题 1"/>
          <p:cNvSpPr txBox="1"/>
          <p:nvPr/>
        </p:nvSpPr>
        <p:spPr>
          <a:xfrm>
            <a:off x="10984508"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8" name="标题 1"/>
          <p:cNvSpPr txBox="1"/>
          <p:nvPr/>
        </p:nvSpPr>
        <p:spPr>
          <a:xfrm>
            <a:off x="11120270" y="5839748"/>
            <a:ext cx="262868" cy="254388"/>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9" name="标题 1"/>
          <p:cNvSpPr txBox="1"/>
          <p:nvPr/>
        </p:nvSpPr>
        <p:spPr>
          <a:xfrm>
            <a:off x="1057442" y="6116804"/>
            <a:ext cx="6287421" cy="825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a:off x="663674" y="6006164"/>
            <a:ext cx="431956" cy="229536"/>
          </a:xfrm>
          <a:custGeom>
            <a:avLst/>
            <a:gdLst>
              <a:gd name="connsiteX0" fmla="*/ 258232 w 431956"/>
              <a:gd name="connsiteY0" fmla="*/ 0 h 229536"/>
              <a:gd name="connsiteX1" fmla="*/ 345094 w 431956"/>
              <a:gd name="connsiteY1" fmla="*/ 0 h 229536"/>
              <a:gd name="connsiteX2" fmla="*/ 431956 w 431956"/>
              <a:gd name="connsiteY2" fmla="*/ 114768 h 229536"/>
              <a:gd name="connsiteX3" fmla="*/ 345094 w 431956"/>
              <a:gd name="connsiteY3" fmla="*/ 229536 h 229536"/>
              <a:gd name="connsiteX4" fmla="*/ 258232 w 431956"/>
              <a:gd name="connsiteY4" fmla="*/ 229536 h 229536"/>
              <a:gd name="connsiteX5" fmla="*/ 345094 w 431956"/>
              <a:gd name="connsiteY5" fmla="*/ 114768 h 229536"/>
              <a:gd name="connsiteX6" fmla="*/ 129116 w 431956"/>
              <a:gd name="connsiteY6" fmla="*/ 0 h 229536"/>
              <a:gd name="connsiteX7" fmla="*/ 215978 w 431956"/>
              <a:gd name="connsiteY7" fmla="*/ 0 h 229536"/>
              <a:gd name="connsiteX8" fmla="*/ 302840 w 431956"/>
              <a:gd name="connsiteY8" fmla="*/ 114768 h 229536"/>
              <a:gd name="connsiteX9" fmla="*/ 215978 w 431956"/>
              <a:gd name="connsiteY9" fmla="*/ 229536 h 229536"/>
              <a:gd name="connsiteX10" fmla="*/ 129116 w 431956"/>
              <a:gd name="connsiteY10" fmla="*/ 229536 h 229536"/>
              <a:gd name="connsiteX11" fmla="*/ 215978 w 431956"/>
              <a:gd name="connsiteY11" fmla="*/ 114768 h 229536"/>
              <a:gd name="connsiteX12" fmla="*/ 0 w 431956"/>
              <a:gd name="connsiteY12" fmla="*/ 0 h 229536"/>
              <a:gd name="connsiteX13" fmla="*/ 86862 w 431956"/>
              <a:gd name="connsiteY13" fmla="*/ 0 h 229536"/>
              <a:gd name="connsiteX14" fmla="*/ 173724 w 431956"/>
              <a:gd name="connsiteY14" fmla="*/ 114768 h 229536"/>
              <a:gd name="connsiteX15" fmla="*/ 86862 w 431956"/>
              <a:gd name="connsiteY15" fmla="*/ 229536 h 229536"/>
              <a:gd name="connsiteX16" fmla="*/ 0 w 431956"/>
              <a:gd name="connsiteY16" fmla="*/ 229536 h 229536"/>
              <a:gd name="connsiteX17" fmla="*/ 86862 w 431956"/>
              <a:gd name="connsiteY17" fmla="*/ 114768 h 229536"/>
            </a:gdLst>
            <a:ahLst/>
            <a:cxnLst/>
            <a:rect l="l" t="t" r="r" b="b"/>
            <a:pathLst>
              <a:path w="431956" h="229536">
                <a:moveTo>
                  <a:pt x="258232" y="0"/>
                </a:moveTo>
                <a:lnTo>
                  <a:pt x="345094" y="0"/>
                </a:lnTo>
                <a:lnTo>
                  <a:pt x="431956" y="114768"/>
                </a:lnTo>
                <a:lnTo>
                  <a:pt x="345094" y="229536"/>
                </a:lnTo>
                <a:lnTo>
                  <a:pt x="258232" y="229536"/>
                </a:lnTo>
                <a:lnTo>
                  <a:pt x="345094" y="114768"/>
                </a:lnTo>
                <a:close/>
                <a:moveTo>
                  <a:pt x="129116" y="0"/>
                </a:moveTo>
                <a:lnTo>
                  <a:pt x="215978" y="0"/>
                </a:lnTo>
                <a:lnTo>
                  <a:pt x="302840" y="114768"/>
                </a:lnTo>
                <a:lnTo>
                  <a:pt x="215978" y="229536"/>
                </a:lnTo>
                <a:lnTo>
                  <a:pt x="129116" y="229536"/>
                </a:lnTo>
                <a:lnTo>
                  <a:pt x="215978" y="114768"/>
                </a:lnTo>
                <a:close/>
                <a:moveTo>
                  <a:pt x="0" y="0"/>
                </a:moveTo>
                <a:lnTo>
                  <a:pt x="86862" y="0"/>
                </a:lnTo>
                <a:lnTo>
                  <a:pt x="173724" y="114768"/>
                </a:lnTo>
                <a:lnTo>
                  <a:pt x="86862" y="229536"/>
                </a:lnTo>
                <a:lnTo>
                  <a:pt x="0" y="229536"/>
                </a:lnTo>
                <a:lnTo>
                  <a:pt x="86862" y="114768"/>
                </a:lnTo>
                <a:close/>
              </a:path>
            </a:pathLst>
          </a:custGeom>
          <a:solidFill>
            <a:schemeClr val="accent1"/>
          </a:solidFill>
          <a:ln w="12700" cap="sq">
            <a:noFill/>
            <a:miter/>
          </a:ln>
          <a:effectLst>
            <a:outerShdw blurRad="101600" dist="38100" dir="10800000" algn="r" rotWithShape="0">
              <a:schemeClr val="tx1">
                <a:lumMod val="85000"/>
                <a:lumOff val="15000"/>
                <a:alpha val="3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21" name="标题 1"/>
          <p:cNvSpPr txBox="1"/>
          <p:nvPr/>
        </p:nvSpPr>
        <p:spPr>
          <a:xfrm>
            <a:off x="6467440" y="1835105"/>
            <a:ext cx="5092700" cy="3459108"/>
          </a:xfrm>
          <a:prstGeom prst="roundRect">
            <a:avLst>
              <a:gd name="adj" fmla="val 2422"/>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2" name="标题 1"/>
          <p:cNvSpPr txBox="1"/>
          <p:nvPr/>
        </p:nvSpPr>
        <p:spPr>
          <a:xfrm>
            <a:off x="6426200" y="1858075"/>
            <a:ext cx="5092700" cy="3459108"/>
          </a:xfrm>
          <a:prstGeom prst="roundRect">
            <a:avLst>
              <a:gd name="adj" fmla="val 242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741073" y="1238053"/>
            <a:ext cx="2497389" cy="1359887"/>
          </a:xfrm>
          <a:prstGeom prst="rect">
            <a:avLst/>
          </a:prstGeom>
          <a:noFill/>
          <a:ln>
            <a:noFill/>
          </a:ln>
        </p:spPr>
        <p:txBody>
          <a:bodyPr vert="horz" wrap="square" lIns="0" tIns="0" rIns="0" bIns="0" rtlCol="0" anchor="t"/>
          <a:lstStyle/>
          <a:p>
            <a:pPr algn="l">
              <a:lnSpc>
                <a:spcPct val="130000"/>
              </a:lnSpc>
            </a:pPr>
            <a:r>
              <a:rPr kumimoji="1" lang="zh-CN" altLang="en-US" sz="4800" dirty="0" smtClean="0">
                <a:ln w="12700">
                  <a:noFill/>
                </a:ln>
                <a:gradFill>
                  <a:gsLst>
                    <a:gs pos="10000">
                      <a:schemeClr val="accent1"/>
                    </a:gs>
                    <a:gs pos="100000">
                      <a:schemeClr val="accent1">
                        <a:lumMod val="60000"/>
                        <a:lumOff val="40000"/>
                      </a:schemeClr>
                    </a:gs>
                  </a:gsLst>
                  <a:lin ang="13500000" scaled="0"/>
                </a:gradFill>
                <a:latin typeface="Source Han Sans CN Bold Bold" panose="020B0800000000000000" charset="-122"/>
                <a:ea typeface="Source Han Sans CN Bold Bold" panose="020B0800000000000000" charset="-122"/>
                <a:cs typeface="Source Han Sans CN Bold Bold" panose="020B0800000000000000" charset="-122"/>
              </a:rPr>
              <a:t>任务一</a:t>
            </a:r>
            <a:endParaRPr kumimoji="1" lang="zh-CN" altLang="en-US" sz="4800" dirty="0"/>
          </a:p>
        </p:txBody>
      </p:sp>
      <p:sp>
        <p:nvSpPr>
          <p:cNvPr id="24" name="标题 1"/>
          <p:cNvSpPr txBox="1"/>
          <p:nvPr/>
        </p:nvSpPr>
        <p:spPr>
          <a:xfrm>
            <a:off x="10825642" y="1285827"/>
            <a:ext cx="693258" cy="130222"/>
          </a:xfrm>
          <a:prstGeom prst="roundRect">
            <a:avLst>
              <a:gd name="adj" fmla="val 50000"/>
            </a:avLst>
          </a:prstGeom>
          <a:gradFill>
            <a:gsLst>
              <a:gs pos="10000">
                <a:schemeClr val="accent1"/>
              </a:gs>
              <a:gs pos="100000">
                <a:schemeClr val="accent1">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5" name="标题 1"/>
          <p:cNvSpPr txBox="1"/>
          <p:nvPr/>
        </p:nvSpPr>
        <p:spPr>
          <a:xfrm>
            <a:off x="9968831" y="1285827"/>
            <a:ext cx="693258" cy="130222"/>
          </a:xfrm>
          <a:prstGeom prst="roundRect">
            <a:avLst>
              <a:gd name="adj" fmla="val 50000"/>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26" name="标题 1"/>
          <p:cNvSpPr txBox="1"/>
          <p:nvPr/>
        </p:nvSpPr>
        <p:spPr>
          <a:xfrm>
            <a:off x="2915273" y="1276017"/>
            <a:ext cx="1226512" cy="1329029"/>
          </a:xfrm>
          <a:prstGeom prst="rect">
            <a:avLst/>
          </a:prstGeom>
          <a:noFill/>
          <a:ln>
            <a:noFill/>
          </a:ln>
        </p:spPr>
        <p:txBody>
          <a:bodyPr vert="horz" wrap="square" lIns="0" tIns="0" rIns="0" bIns="0" rtlCol="0" anchor="t"/>
          <a:lstStyle/>
          <a:p>
            <a:pPr algn="l">
              <a:lnSpc>
                <a:spcPct val="130000"/>
              </a:lnSpc>
            </a:pPr>
            <a:endParaRPr kumimoji="1" lang="zh-CN" altLang="en-US" dirty="0"/>
          </a:p>
        </p:txBody>
      </p:sp>
      <p:sp>
        <p:nvSpPr>
          <p:cNvPr id="27" name="标题 1"/>
          <p:cNvSpPr txBox="1"/>
          <p:nvPr/>
        </p:nvSpPr>
        <p:spPr>
          <a:xfrm>
            <a:off x="780315" y="4650959"/>
            <a:ext cx="563143" cy="220175"/>
          </a:xfrm>
          <a:custGeom>
            <a:avLst/>
            <a:gdLst>
              <a:gd name="connsiteX0" fmla="*/ 490900 w 563143"/>
              <a:gd name="connsiteY0" fmla="*/ 0 h 220175"/>
              <a:gd name="connsiteX1" fmla="*/ 563143 w 563143"/>
              <a:gd name="connsiteY1" fmla="*/ 0 h 220175"/>
              <a:gd name="connsiteX2" fmla="*/ 505355 w 563143"/>
              <a:gd name="connsiteY2" fmla="*/ 220175 h 220175"/>
              <a:gd name="connsiteX3" fmla="*/ 433112 w 563143"/>
              <a:gd name="connsiteY3" fmla="*/ 220175 h 220175"/>
              <a:gd name="connsiteX4" fmla="*/ 364572 w 563143"/>
              <a:gd name="connsiteY4" fmla="*/ 0 h 220175"/>
              <a:gd name="connsiteX5" fmla="*/ 436815 w 563143"/>
              <a:gd name="connsiteY5" fmla="*/ 0 h 220175"/>
              <a:gd name="connsiteX6" fmla="*/ 379027 w 563143"/>
              <a:gd name="connsiteY6" fmla="*/ 220175 h 220175"/>
              <a:gd name="connsiteX7" fmla="*/ 306784 w 563143"/>
              <a:gd name="connsiteY7" fmla="*/ 220175 h 220175"/>
              <a:gd name="connsiteX8" fmla="*/ 55044 w 563143"/>
              <a:gd name="connsiteY8" fmla="*/ 0 h 220175"/>
              <a:gd name="connsiteX9" fmla="*/ 260062 w 563143"/>
              <a:gd name="connsiteY9" fmla="*/ 0 h 220175"/>
              <a:gd name="connsiteX10" fmla="*/ 205018 w 563143"/>
              <a:gd name="connsiteY10" fmla="*/ 220175 h 220175"/>
              <a:gd name="connsiteX11" fmla="*/ 0 w 563143"/>
              <a:gd name="connsiteY11" fmla="*/ 220175 h 220175"/>
            </a:gdLst>
            <a:ahLst/>
            <a:cxnLst/>
            <a:rect l="l" t="t" r="r" b="b"/>
            <a:pathLst>
              <a:path w="563143" h="220175">
                <a:moveTo>
                  <a:pt x="490900" y="0"/>
                </a:moveTo>
                <a:lnTo>
                  <a:pt x="563143" y="0"/>
                </a:lnTo>
                <a:lnTo>
                  <a:pt x="505355" y="220175"/>
                </a:lnTo>
                <a:lnTo>
                  <a:pt x="433112" y="220175"/>
                </a:lnTo>
                <a:close/>
                <a:moveTo>
                  <a:pt x="364572" y="0"/>
                </a:moveTo>
                <a:lnTo>
                  <a:pt x="436815" y="0"/>
                </a:lnTo>
                <a:lnTo>
                  <a:pt x="379027" y="220175"/>
                </a:lnTo>
                <a:lnTo>
                  <a:pt x="306784" y="220175"/>
                </a:lnTo>
                <a:close/>
                <a:moveTo>
                  <a:pt x="55044" y="0"/>
                </a:moveTo>
                <a:lnTo>
                  <a:pt x="260062" y="0"/>
                </a:lnTo>
                <a:lnTo>
                  <a:pt x="205018" y="220175"/>
                </a:lnTo>
                <a:lnTo>
                  <a:pt x="0" y="220175"/>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8" name="标题 1"/>
          <p:cNvSpPr txBox="1"/>
          <p:nvPr/>
        </p:nvSpPr>
        <p:spPr>
          <a:xfrm>
            <a:off x="1358049" y="4650959"/>
            <a:ext cx="3575166" cy="220175"/>
          </a:xfrm>
          <a:prstGeom prst="parallelogram">
            <a:avLst>
              <a:gd name="adj" fmla="val 28291"/>
            </a:avLst>
          </a:prstGeom>
          <a:gradFill>
            <a:gsLst>
              <a:gs pos="2000">
                <a:schemeClr val="accent1"/>
              </a:gs>
              <a:gs pos="100000">
                <a:schemeClr val="accent1">
                  <a:lumMod val="20000"/>
                  <a:lumOff val="80000"/>
                  <a:alpha val="5000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9" name="标题 1"/>
          <p:cNvSpPr txBox="1"/>
          <p:nvPr/>
        </p:nvSpPr>
        <p:spPr>
          <a:xfrm>
            <a:off x="9112020" y="1286532"/>
            <a:ext cx="693258" cy="130222"/>
          </a:xfrm>
          <a:prstGeom prst="roundRect">
            <a:avLst>
              <a:gd name="adj" fmla="val 50000"/>
            </a:avLst>
          </a:prstGeom>
          <a:gradFill>
            <a:gsLst>
              <a:gs pos="10000">
                <a:schemeClr val="accent2"/>
              </a:gs>
              <a:gs pos="100000">
                <a:schemeClr val="accent2">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0" name="标题 1"/>
          <p:cNvSpPr txBox="1"/>
          <p:nvPr/>
        </p:nvSpPr>
        <p:spPr>
          <a:xfrm flipV="1">
            <a:off x="825375" y="1209140"/>
            <a:ext cx="2631420" cy="45719"/>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flipH="1" flipV="1">
            <a:off x="7298333" y="6083166"/>
            <a:ext cx="78380" cy="7838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a:off x="7231063" y="1780949"/>
            <a:ext cx="127000" cy="54156"/>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rot="16200000">
            <a:off x="6335622" y="2604170"/>
            <a:ext cx="127000" cy="54156"/>
          </a:xfrm>
          <a:prstGeom prst="triangle">
            <a:avLst>
              <a:gd name="adj" fmla="val 625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rot="5400000" flipH="1">
            <a:off x="11519198" y="4509755"/>
            <a:ext cx="138724" cy="56840"/>
          </a:xfrm>
          <a:prstGeom prst="triangle">
            <a:avLst>
              <a:gd name="adj" fmla="val 375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5" name="标题 1"/>
          <p:cNvSpPr txBox="1"/>
          <p:nvPr/>
        </p:nvSpPr>
        <p:spPr>
          <a:xfrm rot="10800000" flipH="1">
            <a:off x="10583863" y="5317093"/>
            <a:ext cx="190132" cy="75921"/>
          </a:xfrm>
          <a:prstGeom prst="triangle">
            <a:avLst>
              <a:gd name="adj" fmla="val 55501"/>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a:off x="0" y="6680200"/>
            <a:ext cx="12192000" cy="152400"/>
          </a:xfrm>
          <a:custGeom>
            <a:avLst/>
            <a:gdLst>
              <a:gd name="connsiteX0" fmla="*/ 0 w 12192000"/>
              <a:gd name="connsiteY0" fmla="*/ 0 h 152400"/>
              <a:gd name="connsiteX1" fmla="*/ 12192000 w 12192000"/>
              <a:gd name="connsiteY1" fmla="*/ 0 h 152400"/>
              <a:gd name="connsiteX2" fmla="*/ 12192000 w 12192000"/>
              <a:gd name="connsiteY2" fmla="*/ 152400 h 152400"/>
              <a:gd name="connsiteX3" fmla="*/ 0 w 12192000"/>
              <a:gd name="connsiteY3" fmla="*/ 152400 h 152400"/>
            </a:gdLst>
            <a:ahLst/>
            <a:cxnLst/>
            <a:rect l="l" t="t" r="r" b="b"/>
            <a:pathLst>
              <a:path w="12192000" h="152400">
                <a:moveTo>
                  <a:pt x="0" y="0"/>
                </a:moveTo>
                <a:lnTo>
                  <a:pt x="12192000" y="0"/>
                </a:lnTo>
                <a:lnTo>
                  <a:pt x="12192000" y="152400"/>
                </a:lnTo>
                <a:lnTo>
                  <a:pt x="0" y="152400"/>
                </a:lnTo>
                <a:close/>
              </a:path>
            </a:pathLst>
          </a:cu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a:off x="0" y="6705600"/>
            <a:ext cx="12192000" cy="152400"/>
          </a:xfrm>
          <a:custGeom>
            <a:avLst/>
            <a:gdLst>
              <a:gd name="connsiteX0" fmla="*/ 0 w 12192000"/>
              <a:gd name="connsiteY0" fmla="*/ 0 h 152400"/>
              <a:gd name="connsiteX1" fmla="*/ 12192000 w 12192000"/>
              <a:gd name="connsiteY1" fmla="*/ 0 h 152400"/>
              <a:gd name="connsiteX2" fmla="*/ 12192000 w 12192000"/>
              <a:gd name="connsiteY2" fmla="*/ 152400 h 152400"/>
              <a:gd name="connsiteX3" fmla="*/ 0 w 12192000"/>
              <a:gd name="connsiteY3" fmla="*/ 152400 h 152400"/>
            </a:gdLst>
            <a:ahLst/>
            <a:cxnLst/>
            <a:rect l="l" t="t" r="r" b="b"/>
            <a:pathLst>
              <a:path w="12192000" h="152400">
                <a:moveTo>
                  <a:pt x="0" y="0"/>
                </a:moveTo>
                <a:lnTo>
                  <a:pt x="12192000" y="0"/>
                </a:lnTo>
                <a:lnTo>
                  <a:pt x="12192000" y="152400"/>
                </a:lnTo>
                <a:lnTo>
                  <a:pt x="0" y="152400"/>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8" name="图片"/>
          <p:cNvPicPr>
            <a:picLocks noChangeAspect="1"/>
          </p:cNvPicPr>
          <p:nvPr/>
        </p:nvPicPr>
        <p:blipFill>
          <a:blip r:embed="rId2"/>
          <a:srcRect l="18262" t="6392" r="9276" b="7476"/>
          <a:stretch>
            <a:fillRect/>
          </a:stretch>
        </p:blipFill>
        <p:spPr>
          <a:xfrm>
            <a:off x="6513060" y="1955645"/>
            <a:ext cx="4920553" cy="3277880"/>
          </a:xfrm>
          <a:custGeom>
            <a:avLst/>
            <a:gdLst>
              <a:gd name="connsiteX0" fmla="*/ 0 w 4920553"/>
              <a:gd name="connsiteY0" fmla="*/ 0 h 3277880"/>
              <a:gd name="connsiteX1" fmla="*/ 4920553 w 4920553"/>
              <a:gd name="connsiteY1" fmla="*/ 0 h 3277880"/>
              <a:gd name="connsiteX2" fmla="*/ 4920553 w 4920553"/>
              <a:gd name="connsiteY2" fmla="*/ 3277880 h 3277880"/>
              <a:gd name="connsiteX3" fmla="*/ 0 w 4920553"/>
              <a:gd name="connsiteY3" fmla="*/ 3277880 h 3277880"/>
              <a:gd name="connsiteX4" fmla="*/ 0 w 4920553"/>
              <a:gd name="connsiteY4" fmla="*/ 0 h 3277880"/>
            </a:gdLst>
            <a:ahLst/>
            <a:cxnLst/>
            <a:rect l="l" t="t" r="r" b="b"/>
            <a:pathLst>
              <a:path w="4920553" h="3277880">
                <a:moveTo>
                  <a:pt x="0" y="0"/>
                </a:moveTo>
                <a:lnTo>
                  <a:pt x="4920553" y="0"/>
                </a:lnTo>
                <a:lnTo>
                  <a:pt x="4920553" y="3277880"/>
                </a:lnTo>
                <a:lnTo>
                  <a:pt x="0" y="3277880"/>
                </a:lnTo>
                <a:lnTo>
                  <a:pt x="0" y="0"/>
                </a:lnTo>
                <a:close/>
              </a:path>
            </a:pathLst>
          </a:custGeom>
          <a:noFill/>
          <a:ln>
            <a:noFill/>
          </a:ln>
        </p:spPr>
      </p:pic>
      <p:sp>
        <p:nvSpPr>
          <p:cNvPr id="39" name="标题 1"/>
          <p:cNvSpPr txBox="1"/>
          <p:nvPr/>
        </p:nvSpPr>
        <p:spPr>
          <a:xfrm>
            <a:off x="6513060" y="1955645"/>
            <a:ext cx="4920553" cy="3277880"/>
          </a:xfrm>
          <a:prstGeom prst="rect">
            <a:avLst/>
          </a:prstGeom>
          <a:gradFill>
            <a:gsLst>
              <a:gs pos="85000">
                <a:schemeClr val="bg1">
                  <a:alpha val="0"/>
                </a:schemeClr>
              </a:gs>
              <a:gs pos="100000">
                <a:schemeClr val="bg1">
                  <a:alpha val="6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41" name="标题 1"/>
          <p:cNvSpPr txBox="1"/>
          <p:nvPr/>
        </p:nvSpPr>
        <p:spPr>
          <a:xfrm>
            <a:off x="6369360" y="1780949"/>
            <a:ext cx="927100" cy="839210"/>
          </a:xfrm>
          <a:prstGeom prst="diagStripe">
            <a:avLst>
              <a:gd name="adj" fmla="val 19733"/>
            </a:avLst>
          </a:prstGeom>
          <a:gradFill>
            <a:gsLst>
              <a:gs pos="61000">
                <a:schemeClr val="accent1"/>
              </a:gs>
              <a:gs pos="100000">
                <a:schemeClr val="accent1">
                  <a:lumMod val="60000"/>
                  <a:lumOff val="40000"/>
                </a:schemeClr>
              </a:gs>
            </a:gsLst>
            <a:lin ang="5400000" scaled="0"/>
          </a:gradFill>
          <a:ln w="12700" cap="sq">
            <a:noFill/>
            <a:miter/>
          </a:ln>
          <a:effectLst>
            <a:outerShdw blurRad="101600" dist="38100" dir="2700000" algn="tl"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2" name="标题 1"/>
          <p:cNvSpPr txBox="1"/>
          <p:nvPr/>
        </p:nvSpPr>
        <p:spPr>
          <a:xfrm rot="-10800000">
            <a:off x="10689880" y="4553805"/>
            <a:ext cx="927100" cy="839210"/>
          </a:xfrm>
          <a:prstGeom prst="diagStripe">
            <a:avLst>
              <a:gd name="adj" fmla="val 19733"/>
            </a:avLst>
          </a:prstGeom>
          <a:gradFill>
            <a:gsLst>
              <a:gs pos="0">
                <a:schemeClr val="accent2">
                  <a:lumMod val="75000"/>
                </a:schemeClr>
              </a:gs>
              <a:gs pos="59000">
                <a:schemeClr val="accent2"/>
              </a:gs>
            </a:gsLst>
            <a:lin ang="5400000" scaled="0"/>
          </a:gradFill>
          <a:ln w="12700" cap="sq">
            <a:noFill/>
            <a:miter/>
          </a:ln>
          <a:effectLst>
            <a:outerShdw blurRad="101600" dist="38100" dir="13500000" algn="br"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flipH="1">
            <a:off x="9032025" y="3708455"/>
            <a:ext cx="2967709" cy="2355704"/>
          </a:xfrm>
          <a:custGeom>
            <a:avLst/>
            <a:gdLst>
              <a:gd name="connsiteX0" fmla="*/ 0 w 7739573"/>
              <a:gd name="connsiteY0" fmla="*/ 0 h 2854743"/>
              <a:gd name="connsiteX1" fmla="*/ 7075725 w 7739573"/>
              <a:gd name="connsiteY1" fmla="*/ 0 h 2854743"/>
              <a:gd name="connsiteX2" fmla="*/ 7739573 w 7739573"/>
              <a:gd name="connsiteY2" fmla="*/ 487887 h 2854743"/>
              <a:gd name="connsiteX3" fmla="*/ 7739573 w 7739573"/>
              <a:gd name="connsiteY3" fmla="*/ 2854743 h 2854743"/>
              <a:gd name="connsiteX4" fmla="*/ 0 w 7739573"/>
              <a:gd name="connsiteY4" fmla="*/ 2854743 h 2854743"/>
            </a:gdLst>
            <a:ahLst/>
            <a:cxnLst/>
            <a:rect l="l" t="t" r="r" b="b"/>
            <a:pathLst>
              <a:path w="7739573" h="2854743">
                <a:moveTo>
                  <a:pt x="0" y="0"/>
                </a:moveTo>
                <a:lnTo>
                  <a:pt x="7075725" y="0"/>
                </a:lnTo>
                <a:lnTo>
                  <a:pt x="7739573" y="487887"/>
                </a:lnTo>
                <a:lnTo>
                  <a:pt x="7739573" y="2854743"/>
                </a:lnTo>
                <a:lnTo>
                  <a:pt x="0" y="2854743"/>
                </a:lnTo>
                <a:close/>
              </a:path>
            </a:pathLst>
          </a:custGeom>
          <a:noFill/>
          <a:ln w="44450" cap="sq">
            <a:solidFill>
              <a:schemeClr val="tx1">
                <a:lumMod val="85000"/>
                <a:lumOff val="15000"/>
              </a:schemeClr>
            </a:solid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flipH="1">
            <a:off x="2772437" y="1095181"/>
            <a:ext cx="6259587" cy="2696823"/>
          </a:xfrm>
          <a:custGeom>
            <a:avLst/>
            <a:gdLst>
              <a:gd name="connsiteX0" fmla="*/ 0 w 7739573"/>
              <a:gd name="connsiteY0" fmla="*/ 0 h 2854743"/>
              <a:gd name="connsiteX1" fmla="*/ 7075725 w 7739573"/>
              <a:gd name="connsiteY1" fmla="*/ 0 h 2854743"/>
              <a:gd name="connsiteX2" fmla="*/ 7739573 w 7739573"/>
              <a:gd name="connsiteY2" fmla="*/ 487887 h 2854743"/>
              <a:gd name="connsiteX3" fmla="*/ 7739573 w 7739573"/>
              <a:gd name="connsiteY3" fmla="*/ 2854743 h 2854743"/>
              <a:gd name="connsiteX4" fmla="*/ 0 w 7739573"/>
              <a:gd name="connsiteY4" fmla="*/ 2854743 h 2854743"/>
            </a:gdLst>
            <a:ahLst/>
            <a:cxnLst/>
            <a:rect l="l" t="t" r="r" b="b"/>
            <a:pathLst>
              <a:path w="7739573" h="2854743">
                <a:moveTo>
                  <a:pt x="0" y="0"/>
                </a:moveTo>
                <a:lnTo>
                  <a:pt x="7075725" y="0"/>
                </a:lnTo>
                <a:lnTo>
                  <a:pt x="7739573" y="487887"/>
                </a:lnTo>
                <a:lnTo>
                  <a:pt x="7739573" y="2854743"/>
                </a:lnTo>
                <a:lnTo>
                  <a:pt x="0" y="2854743"/>
                </a:lnTo>
                <a:close/>
              </a:path>
            </a:pathLst>
          </a:custGeom>
          <a:solidFill>
            <a:schemeClr val="tx1">
              <a:lumMod val="85000"/>
              <a:lumOff val="15000"/>
            </a:schemeClr>
          </a:solidFill>
          <a:ln w="44450" cap="sq">
            <a:solidFill>
              <a:schemeClr val="tx1">
                <a:lumMod val="85000"/>
                <a:lumOff val="15000"/>
              </a:schemeClr>
            </a:solid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flipH="1">
            <a:off x="2878564" y="1147972"/>
            <a:ext cx="6101505" cy="2596821"/>
          </a:xfrm>
          <a:custGeom>
            <a:avLst/>
            <a:gdLst>
              <a:gd name="connsiteX0" fmla="*/ 0 w 7739573"/>
              <a:gd name="connsiteY0" fmla="*/ 0 h 2854743"/>
              <a:gd name="connsiteX1" fmla="*/ 7075725 w 7739573"/>
              <a:gd name="connsiteY1" fmla="*/ 0 h 2854743"/>
              <a:gd name="connsiteX2" fmla="*/ 7739573 w 7739573"/>
              <a:gd name="connsiteY2" fmla="*/ 487887 h 2854743"/>
              <a:gd name="connsiteX3" fmla="*/ 7739573 w 7739573"/>
              <a:gd name="connsiteY3" fmla="*/ 2854743 h 2854743"/>
              <a:gd name="connsiteX4" fmla="*/ 0 w 7739573"/>
              <a:gd name="connsiteY4" fmla="*/ 2854743 h 2854743"/>
            </a:gdLst>
            <a:ahLst/>
            <a:cxnLst/>
            <a:rect l="l" t="t" r="r" b="b"/>
            <a:pathLst>
              <a:path w="7739573" h="2854743">
                <a:moveTo>
                  <a:pt x="0" y="0"/>
                </a:moveTo>
                <a:lnTo>
                  <a:pt x="7075725" y="0"/>
                </a:lnTo>
                <a:lnTo>
                  <a:pt x="7739573" y="487887"/>
                </a:lnTo>
                <a:lnTo>
                  <a:pt x="7739573" y="2854743"/>
                </a:lnTo>
                <a:lnTo>
                  <a:pt x="0" y="2854743"/>
                </a:lnTo>
                <a:close/>
              </a:path>
            </a:pathLst>
          </a:custGeom>
          <a:solidFill>
            <a:schemeClr val="accent1"/>
          </a:solidFill>
          <a:ln w="44450" cap="sq">
            <a:noFill/>
            <a:miter/>
          </a:ln>
        </p:spPr>
        <p:txBody>
          <a:bodyPr vert="horz" wrap="square" lIns="91440" tIns="45720" rIns="91440" bIns="45720" rtlCol="0" anchor="ctr"/>
          <a:lstStyle/>
          <a:p>
            <a:pPr algn="ctr">
              <a:lnSpc>
                <a:spcPct val="110000"/>
              </a:lnSpc>
            </a:pPr>
            <a:endParaRPr kumimoji="1" lang="zh-CN" altLang="en-US"/>
          </a:p>
        </p:txBody>
      </p:sp>
      <p:sp>
        <p:nvSpPr>
          <p:cNvPr id="19" name="标题 1"/>
          <p:cNvSpPr txBox="1"/>
          <p:nvPr/>
        </p:nvSpPr>
        <p:spPr>
          <a:xfrm rot="16200000">
            <a:off x="3409809" y="4207117"/>
            <a:ext cx="2698747" cy="2296504"/>
          </a:xfrm>
          <a:custGeom>
            <a:avLst/>
            <a:gdLst>
              <a:gd name="connsiteX0" fmla="*/ 5152894 w 5152894"/>
              <a:gd name="connsiteY0" fmla="*/ 2710811 h 4384866"/>
              <a:gd name="connsiteX1" fmla="*/ 0 w 5152894"/>
              <a:gd name="connsiteY1" fmla="*/ 4384866 h 4384866"/>
              <a:gd name="connsiteX2" fmla="*/ 3185638 w 5152894"/>
              <a:gd name="connsiteY2" fmla="*/ 0 h 4384866"/>
              <a:gd name="connsiteX3" fmla="*/ 3240853 w 5152894"/>
              <a:gd name="connsiteY3" fmla="*/ 39299 h 4384866"/>
              <a:gd name="connsiteX4" fmla="*/ 5088437 w 5152894"/>
              <a:gd name="connsiteY4" fmla="*/ 2520164 h 4384866"/>
            </a:gdLst>
            <a:ahLst/>
            <a:cxnLst/>
            <a:rect l="l" t="t" r="r" b="b"/>
            <a:pathLst>
              <a:path w="5152894" h="4384866">
                <a:moveTo>
                  <a:pt x="5152894" y="2710811"/>
                </a:moveTo>
                <a:lnTo>
                  <a:pt x="0" y="4384866"/>
                </a:lnTo>
                <a:lnTo>
                  <a:pt x="3185638" y="0"/>
                </a:lnTo>
                <a:lnTo>
                  <a:pt x="3240853" y="39299"/>
                </a:lnTo>
                <a:cubicBezTo>
                  <a:pt x="4075262" y="663875"/>
                  <a:pt x="4723815" y="1523549"/>
                  <a:pt x="5088437" y="2520164"/>
                </a:cubicBezTo>
                <a:close/>
              </a:path>
            </a:pathLst>
          </a:custGeom>
          <a:noFill/>
          <a:ln w="38100" cap="sq">
            <a:solidFill>
              <a:schemeClr val="tx1">
                <a:lumMod val="85000"/>
                <a:lumOff val="15000"/>
              </a:schemeClr>
            </a:solidFill>
            <a:round/>
          </a:ln>
          <a:effectLst/>
        </p:spPr>
        <p:txBody>
          <a:bodyPr vert="horz" wrap="square" lIns="84271" tIns="42135" rIns="84271" bIns="42135" rtlCol="0" anchor="t"/>
          <a:lstStyle/>
          <a:p>
            <a:pPr algn="l">
              <a:lnSpc>
                <a:spcPct val="110000"/>
              </a:lnSpc>
            </a:pPr>
            <a:endParaRPr kumimoji="1" lang="zh-CN" altLang="en-US"/>
          </a:p>
        </p:txBody>
      </p:sp>
      <p:sp>
        <p:nvSpPr>
          <p:cNvPr id="20" name="标题 1"/>
          <p:cNvSpPr txBox="1"/>
          <p:nvPr/>
        </p:nvSpPr>
        <p:spPr>
          <a:xfrm>
            <a:off x="4213184" y="4496771"/>
            <a:ext cx="760561" cy="823869"/>
          </a:xfrm>
          <a:custGeom>
            <a:avLst/>
            <a:gdLst>
              <a:gd name="connsiteX0" fmla="*/ 457070 w 720001"/>
              <a:gd name="connsiteY0" fmla="*/ 57166 h 720001"/>
              <a:gd name="connsiteX1" fmla="*/ 457070 w 720001"/>
              <a:gd name="connsiteY1" fmla="*/ 263017 h 720001"/>
              <a:gd name="connsiteX2" fmla="*/ 662921 w 720001"/>
              <a:gd name="connsiteY2" fmla="*/ 263017 h 720001"/>
              <a:gd name="connsiteX3" fmla="*/ 647393 w 720001"/>
              <a:gd name="connsiteY3" fmla="*/ 212704 h 720001"/>
              <a:gd name="connsiteX4" fmla="*/ 591008 w 720001"/>
              <a:gd name="connsiteY4" fmla="*/ 129080 h 720001"/>
              <a:gd name="connsiteX5" fmla="*/ 507383 w 720001"/>
              <a:gd name="connsiteY5" fmla="*/ 72694 h 720001"/>
              <a:gd name="connsiteX6" fmla="*/ 457070 w 720001"/>
              <a:gd name="connsiteY6" fmla="*/ 57166 h 720001"/>
              <a:gd name="connsiteX7" fmla="*/ 405022 w 720001"/>
              <a:gd name="connsiteY7" fmla="*/ 0 h 720001"/>
              <a:gd name="connsiteX8" fmla="*/ 720001 w 720001"/>
              <a:gd name="connsiteY8" fmla="*/ 314979 h 720001"/>
              <a:gd name="connsiteX9" fmla="*/ 405022 w 720001"/>
              <a:gd name="connsiteY9" fmla="*/ 314979 h 720001"/>
              <a:gd name="connsiteX10" fmla="*/ 360000 w 720001"/>
              <a:gd name="connsiteY10" fmla="*/ 0 h 720001"/>
              <a:gd name="connsiteX11" fmla="*/ 360000 w 720001"/>
              <a:gd name="connsiteY11" fmla="*/ 360000 h 720001"/>
              <a:gd name="connsiteX12" fmla="*/ 720000 w 720001"/>
              <a:gd name="connsiteY12" fmla="*/ 360000 h 720001"/>
              <a:gd name="connsiteX13" fmla="*/ 360000 w 720001"/>
              <a:gd name="connsiteY13" fmla="*/ 720001 h 720001"/>
              <a:gd name="connsiteX14" fmla="*/ 0 w 720001"/>
              <a:gd name="connsiteY14" fmla="*/ 360000 h 720001"/>
              <a:gd name="connsiteX15" fmla="*/ 360000 w 720001"/>
              <a:gd name="connsiteY15" fmla="*/ 0 h 720001"/>
            </a:gdLst>
            <a:ahLst/>
            <a:cxnLst/>
            <a:rect l="l" t="t" r="r" b="b"/>
            <a:pathLst>
              <a:path w="720001" h="720001">
                <a:moveTo>
                  <a:pt x="457070" y="57166"/>
                </a:moveTo>
                <a:lnTo>
                  <a:pt x="457070" y="263017"/>
                </a:lnTo>
                <a:lnTo>
                  <a:pt x="662921" y="263017"/>
                </a:lnTo>
                <a:cubicBezTo>
                  <a:pt x="659451" y="245755"/>
                  <a:pt x="654246" y="229012"/>
                  <a:pt x="647393" y="212704"/>
                </a:cubicBezTo>
                <a:cubicBezTo>
                  <a:pt x="634121" y="181388"/>
                  <a:pt x="615210" y="153282"/>
                  <a:pt x="591008" y="129080"/>
                </a:cubicBezTo>
                <a:cubicBezTo>
                  <a:pt x="566806" y="104878"/>
                  <a:pt x="538699" y="85967"/>
                  <a:pt x="507383" y="72694"/>
                </a:cubicBezTo>
                <a:cubicBezTo>
                  <a:pt x="491075" y="65755"/>
                  <a:pt x="474246" y="60637"/>
                  <a:pt x="457070" y="57166"/>
                </a:cubicBezTo>
                <a:close/>
                <a:moveTo>
                  <a:pt x="405022" y="0"/>
                </a:moveTo>
                <a:cubicBezTo>
                  <a:pt x="578950" y="0"/>
                  <a:pt x="720001" y="141051"/>
                  <a:pt x="720001" y="314979"/>
                </a:cubicBezTo>
                <a:lnTo>
                  <a:pt x="405022" y="314979"/>
                </a:lnTo>
                <a:close/>
                <a:moveTo>
                  <a:pt x="360000" y="0"/>
                </a:moveTo>
                <a:lnTo>
                  <a:pt x="360000" y="360000"/>
                </a:lnTo>
                <a:lnTo>
                  <a:pt x="720000" y="360000"/>
                </a:lnTo>
                <a:cubicBezTo>
                  <a:pt x="720000" y="558825"/>
                  <a:pt x="558824" y="720001"/>
                  <a:pt x="360000" y="720001"/>
                </a:cubicBezTo>
                <a:cubicBezTo>
                  <a:pt x="161176" y="720001"/>
                  <a:pt x="0" y="558825"/>
                  <a:pt x="0" y="360000"/>
                </a:cubicBezTo>
                <a:cubicBezTo>
                  <a:pt x="0" y="161176"/>
                  <a:pt x="161176" y="0"/>
                  <a:pt x="360000" y="0"/>
                </a:cubicBezTo>
                <a:close/>
              </a:path>
            </a:pathLst>
          </a:custGeom>
          <a:solidFill>
            <a:schemeClr val="tx1">
              <a:lumMod val="85000"/>
              <a:lumOff val="15000"/>
            </a:scheme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1" name="标题 1"/>
          <p:cNvSpPr txBox="1"/>
          <p:nvPr/>
        </p:nvSpPr>
        <p:spPr>
          <a:xfrm rot="16200000">
            <a:off x="6024556" y="4190979"/>
            <a:ext cx="2698632" cy="2296489"/>
          </a:xfrm>
          <a:custGeom>
            <a:avLst/>
            <a:gdLst>
              <a:gd name="connsiteX0" fmla="*/ 5152674 w 5152674"/>
              <a:gd name="connsiteY0" fmla="*/ 1674373 h 4384838"/>
              <a:gd name="connsiteX1" fmla="*/ 5088436 w 5152674"/>
              <a:gd name="connsiteY1" fmla="*/ 1864399 h 4384838"/>
              <a:gd name="connsiteX2" fmla="*/ 3240851 w 5152674"/>
              <a:gd name="connsiteY2" fmla="*/ 4345521 h 4384838"/>
              <a:gd name="connsiteX3" fmla="*/ 3185616 w 5152674"/>
              <a:gd name="connsiteY3" fmla="*/ 4384838 h 4384838"/>
              <a:gd name="connsiteX4" fmla="*/ 0 w 5152674"/>
              <a:gd name="connsiteY4" fmla="*/ 1 h 4384838"/>
              <a:gd name="connsiteX5" fmla="*/ 0 w 5152674"/>
              <a:gd name="connsiteY5" fmla="*/ 0 h 4384838"/>
            </a:gdLst>
            <a:ahLst/>
            <a:cxnLst/>
            <a:rect l="l" t="t" r="r" b="b"/>
            <a:pathLst>
              <a:path w="5152674" h="4384838">
                <a:moveTo>
                  <a:pt x="5152674" y="1674373"/>
                </a:moveTo>
                <a:lnTo>
                  <a:pt x="5088436" y="1864399"/>
                </a:lnTo>
                <a:cubicBezTo>
                  <a:pt x="4723813" y="2861158"/>
                  <a:pt x="4075261" y="3720906"/>
                  <a:pt x="3240851" y="4345521"/>
                </a:cubicBezTo>
                <a:lnTo>
                  <a:pt x="3185616" y="4384838"/>
                </a:lnTo>
                <a:lnTo>
                  <a:pt x="0" y="1"/>
                </a:lnTo>
                <a:lnTo>
                  <a:pt x="0" y="0"/>
                </a:lnTo>
                <a:close/>
              </a:path>
            </a:pathLst>
          </a:custGeom>
          <a:noFill/>
          <a:ln w="38100" cap="sq">
            <a:solidFill>
              <a:schemeClr val="tx1">
                <a:lumMod val="85000"/>
                <a:lumOff val="15000"/>
              </a:schemeClr>
            </a:solidFill>
            <a:round/>
          </a:ln>
          <a:effectLst/>
        </p:spPr>
        <p:txBody>
          <a:bodyPr vert="horz" wrap="square" lIns="84271" tIns="42135" rIns="84271" bIns="42135" rtlCol="0" anchor="t"/>
          <a:lstStyle/>
          <a:p>
            <a:pPr algn="l">
              <a:lnSpc>
                <a:spcPct val="110000"/>
              </a:lnSpc>
            </a:pPr>
            <a:endParaRPr kumimoji="1" lang="zh-CN" altLang="en-US"/>
          </a:p>
        </p:txBody>
      </p:sp>
      <p:sp>
        <p:nvSpPr>
          <p:cNvPr id="22" name="标题 1"/>
          <p:cNvSpPr txBox="1"/>
          <p:nvPr/>
        </p:nvSpPr>
        <p:spPr>
          <a:xfrm>
            <a:off x="7111911" y="4496771"/>
            <a:ext cx="760561" cy="823869"/>
          </a:xfrm>
          <a:custGeom>
            <a:avLst/>
            <a:gdLst>
              <a:gd name="connsiteX0" fmla="*/ 31770 w 794163"/>
              <a:gd name="connsiteY0" fmla="*/ 656460 h 720001"/>
              <a:gd name="connsiteX1" fmla="*/ 762297 w 794163"/>
              <a:gd name="connsiteY1" fmla="*/ 656460 h 720001"/>
              <a:gd name="connsiteX2" fmla="*/ 794163 w 794163"/>
              <a:gd name="connsiteY2" fmla="*/ 688230 h 720001"/>
              <a:gd name="connsiteX3" fmla="*/ 762392 w 794163"/>
              <a:gd name="connsiteY3" fmla="*/ 720001 h 720001"/>
              <a:gd name="connsiteX4" fmla="*/ 31770 w 794163"/>
              <a:gd name="connsiteY4" fmla="*/ 720001 h 720001"/>
              <a:gd name="connsiteX5" fmla="*/ 0 w 794163"/>
              <a:gd name="connsiteY5" fmla="*/ 688230 h 720001"/>
              <a:gd name="connsiteX6" fmla="*/ 31770 w 794163"/>
              <a:gd name="connsiteY6" fmla="*/ 656460 h 720001"/>
              <a:gd name="connsiteX7" fmla="*/ 613493 w 794163"/>
              <a:gd name="connsiteY7" fmla="*/ 317608 h 720001"/>
              <a:gd name="connsiteX8" fmla="*/ 710048 w 794163"/>
              <a:gd name="connsiteY8" fmla="*/ 317608 h 720001"/>
              <a:gd name="connsiteX9" fmla="*/ 767655 w 794163"/>
              <a:gd name="connsiteY9" fmla="*/ 375216 h 720001"/>
              <a:gd name="connsiteX10" fmla="*/ 767655 w 794163"/>
              <a:gd name="connsiteY10" fmla="*/ 524689 h 720001"/>
              <a:gd name="connsiteX11" fmla="*/ 710048 w 794163"/>
              <a:gd name="connsiteY11" fmla="*/ 582297 h 720001"/>
              <a:gd name="connsiteX12" fmla="*/ 613493 w 794163"/>
              <a:gd name="connsiteY12" fmla="*/ 582297 h 720001"/>
              <a:gd name="connsiteX13" fmla="*/ 555885 w 794163"/>
              <a:gd name="connsiteY13" fmla="*/ 524689 h 720001"/>
              <a:gd name="connsiteX14" fmla="*/ 555885 w 794163"/>
              <a:gd name="connsiteY14" fmla="*/ 375216 h 720001"/>
              <a:gd name="connsiteX15" fmla="*/ 613493 w 794163"/>
              <a:gd name="connsiteY15" fmla="*/ 317608 h 720001"/>
              <a:gd name="connsiteX16" fmla="*/ 84019 w 794163"/>
              <a:gd name="connsiteY16" fmla="*/ 211770 h 720001"/>
              <a:gd name="connsiteX17" fmla="*/ 180574 w 794163"/>
              <a:gd name="connsiteY17" fmla="*/ 211770 h 720001"/>
              <a:gd name="connsiteX18" fmla="*/ 238182 w 794163"/>
              <a:gd name="connsiteY18" fmla="*/ 269282 h 720001"/>
              <a:gd name="connsiteX19" fmla="*/ 238182 w 794163"/>
              <a:gd name="connsiteY19" fmla="*/ 524785 h 720001"/>
              <a:gd name="connsiteX20" fmla="*/ 180574 w 794163"/>
              <a:gd name="connsiteY20" fmla="*/ 582393 h 720001"/>
              <a:gd name="connsiteX21" fmla="*/ 84019 w 794163"/>
              <a:gd name="connsiteY21" fmla="*/ 582393 h 720001"/>
              <a:gd name="connsiteX22" fmla="*/ 26411 w 794163"/>
              <a:gd name="connsiteY22" fmla="*/ 524785 h 720001"/>
              <a:gd name="connsiteX23" fmla="*/ 26411 w 794163"/>
              <a:gd name="connsiteY23" fmla="*/ 269378 h 720001"/>
              <a:gd name="connsiteX24" fmla="*/ 84019 w 794163"/>
              <a:gd name="connsiteY24" fmla="*/ 211770 h 720001"/>
              <a:gd name="connsiteX25" fmla="*/ 348708 w 794163"/>
              <a:gd name="connsiteY25" fmla="*/ 0 h 720001"/>
              <a:gd name="connsiteX26" fmla="*/ 445359 w 794163"/>
              <a:gd name="connsiteY26" fmla="*/ 0 h 720001"/>
              <a:gd name="connsiteX27" fmla="*/ 502871 w 794163"/>
              <a:gd name="connsiteY27" fmla="*/ 57607 h 720001"/>
              <a:gd name="connsiteX28" fmla="*/ 502871 w 794163"/>
              <a:gd name="connsiteY28" fmla="*/ 524785 h 720001"/>
              <a:gd name="connsiteX29" fmla="*/ 445263 w 794163"/>
              <a:gd name="connsiteY29" fmla="*/ 582393 h 720001"/>
              <a:gd name="connsiteX30" fmla="*/ 348708 w 794163"/>
              <a:gd name="connsiteY30" fmla="*/ 582393 h 720001"/>
              <a:gd name="connsiteX31" fmla="*/ 291100 w 794163"/>
              <a:gd name="connsiteY31" fmla="*/ 524785 h 720001"/>
              <a:gd name="connsiteX32" fmla="*/ 291100 w 794163"/>
              <a:gd name="connsiteY32" fmla="*/ 57607 h 720001"/>
              <a:gd name="connsiteX33" fmla="*/ 348708 w 794163"/>
              <a:gd name="connsiteY33" fmla="*/ 0 h 720001"/>
            </a:gdLst>
            <a:ahLst/>
            <a:cxnLst/>
            <a:rect l="l" t="t" r="r" b="b"/>
            <a:pathLst>
              <a:path w="794163" h="720001">
                <a:moveTo>
                  <a:pt x="31770" y="656460"/>
                </a:moveTo>
                <a:lnTo>
                  <a:pt x="762297" y="656460"/>
                </a:lnTo>
                <a:cubicBezTo>
                  <a:pt x="779904" y="656460"/>
                  <a:pt x="794067" y="670622"/>
                  <a:pt x="794163" y="688230"/>
                </a:cubicBezTo>
                <a:cubicBezTo>
                  <a:pt x="794163" y="705742"/>
                  <a:pt x="779904" y="720001"/>
                  <a:pt x="762392" y="720001"/>
                </a:cubicBezTo>
                <a:lnTo>
                  <a:pt x="31770" y="720001"/>
                </a:lnTo>
                <a:cubicBezTo>
                  <a:pt x="14258" y="720001"/>
                  <a:pt x="0" y="705742"/>
                  <a:pt x="0" y="688230"/>
                </a:cubicBezTo>
                <a:cubicBezTo>
                  <a:pt x="0" y="670718"/>
                  <a:pt x="14258" y="656460"/>
                  <a:pt x="31770" y="656460"/>
                </a:cubicBezTo>
                <a:close/>
                <a:moveTo>
                  <a:pt x="613493" y="317608"/>
                </a:moveTo>
                <a:lnTo>
                  <a:pt x="710048" y="317608"/>
                </a:lnTo>
                <a:cubicBezTo>
                  <a:pt x="741818" y="317608"/>
                  <a:pt x="767655" y="343445"/>
                  <a:pt x="767655" y="375216"/>
                </a:cubicBezTo>
                <a:lnTo>
                  <a:pt x="767655" y="524689"/>
                </a:lnTo>
                <a:cubicBezTo>
                  <a:pt x="767655" y="556364"/>
                  <a:pt x="741723" y="582297"/>
                  <a:pt x="710048" y="582297"/>
                </a:cubicBezTo>
                <a:lnTo>
                  <a:pt x="613493" y="582297"/>
                </a:lnTo>
                <a:cubicBezTo>
                  <a:pt x="581818" y="582297"/>
                  <a:pt x="555885" y="556364"/>
                  <a:pt x="555885" y="524689"/>
                </a:cubicBezTo>
                <a:lnTo>
                  <a:pt x="555885" y="375216"/>
                </a:lnTo>
                <a:cubicBezTo>
                  <a:pt x="555885" y="343349"/>
                  <a:pt x="581722" y="317608"/>
                  <a:pt x="613493" y="317608"/>
                </a:cubicBezTo>
                <a:close/>
                <a:moveTo>
                  <a:pt x="84019" y="211770"/>
                </a:moveTo>
                <a:lnTo>
                  <a:pt x="180574" y="211770"/>
                </a:lnTo>
                <a:cubicBezTo>
                  <a:pt x="212440" y="211770"/>
                  <a:pt x="238182" y="237512"/>
                  <a:pt x="238182" y="269282"/>
                </a:cubicBezTo>
                <a:lnTo>
                  <a:pt x="238182" y="524785"/>
                </a:lnTo>
                <a:cubicBezTo>
                  <a:pt x="238182" y="556460"/>
                  <a:pt x="212248" y="582393"/>
                  <a:pt x="180574" y="582393"/>
                </a:cubicBezTo>
                <a:lnTo>
                  <a:pt x="84019" y="582393"/>
                </a:lnTo>
                <a:cubicBezTo>
                  <a:pt x="52344" y="582393"/>
                  <a:pt x="26411" y="556460"/>
                  <a:pt x="26411" y="524785"/>
                </a:cubicBezTo>
                <a:lnTo>
                  <a:pt x="26411" y="269378"/>
                </a:lnTo>
                <a:cubicBezTo>
                  <a:pt x="26411" y="237512"/>
                  <a:pt x="52248" y="211770"/>
                  <a:pt x="84019" y="211770"/>
                </a:cubicBezTo>
                <a:close/>
                <a:moveTo>
                  <a:pt x="348708" y="0"/>
                </a:moveTo>
                <a:lnTo>
                  <a:pt x="445359" y="0"/>
                </a:lnTo>
                <a:cubicBezTo>
                  <a:pt x="477129" y="0"/>
                  <a:pt x="502871" y="25741"/>
                  <a:pt x="502871" y="57607"/>
                </a:cubicBezTo>
                <a:lnTo>
                  <a:pt x="502871" y="524785"/>
                </a:lnTo>
                <a:cubicBezTo>
                  <a:pt x="502871" y="556460"/>
                  <a:pt x="476937" y="582393"/>
                  <a:pt x="445263" y="582393"/>
                </a:cubicBezTo>
                <a:lnTo>
                  <a:pt x="348708" y="582393"/>
                </a:lnTo>
                <a:cubicBezTo>
                  <a:pt x="317033" y="582393"/>
                  <a:pt x="291100" y="556460"/>
                  <a:pt x="291100" y="524785"/>
                </a:cubicBezTo>
                <a:lnTo>
                  <a:pt x="291100" y="57607"/>
                </a:lnTo>
                <a:cubicBezTo>
                  <a:pt x="291100" y="25741"/>
                  <a:pt x="316937" y="0"/>
                  <a:pt x="348708" y="0"/>
                </a:cubicBezTo>
                <a:close/>
              </a:path>
            </a:pathLst>
          </a:custGeom>
          <a:solidFill>
            <a:schemeClr val="tx1">
              <a:lumMod val="85000"/>
              <a:lumOff val="15000"/>
            </a:scheme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3" name="标题 1"/>
          <p:cNvSpPr txBox="1"/>
          <p:nvPr/>
        </p:nvSpPr>
        <p:spPr>
          <a:xfrm rot="16200000">
            <a:off x="4615542" y="4198791"/>
            <a:ext cx="2921662" cy="1804942"/>
          </a:xfrm>
          <a:custGeom>
            <a:avLst/>
            <a:gdLst>
              <a:gd name="connsiteX0" fmla="*/ 5417214 w 5417214"/>
              <a:gd name="connsiteY0" fmla="*/ 1670233 h 3346643"/>
              <a:gd name="connsiteX1" fmla="*/ 5173620 w 5417214"/>
              <a:gd name="connsiteY1" fmla="*/ 3282961 h 3346643"/>
              <a:gd name="connsiteX2" fmla="*/ 5152092 w 5417214"/>
              <a:gd name="connsiteY2" fmla="*/ 3346643 h 3346643"/>
              <a:gd name="connsiteX3" fmla="*/ 0 w 5417214"/>
              <a:gd name="connsiteY3" fmla="*/ 1673330 h 3346643"/>
              <a:gd name="connsiteX4" fmla="*/ 5154079 w 5417214"/>
              <a:gd name="connsiteY4" fmla="*/ 0 h 3346643"/>
              <a:gd name="connsiteX5" fmla="*/ 5173620 w 5417214"/>
              <a:gd name="connsiteY5" fmla="*/ 57796 h 3346643"/>
              <a:gd name="connsiteX6" fmla="*/ 5417214 w 5417214"/>
              <a:gd name="connsiteY6" fmla="*/ 1670233 h 3346643"/>
            </a:gdLst>
            <a:ahLst/>
            <a:cxnLst/>
            <a:rect l="l" t="t" r="r" b="b"/>
            <a:pathLst>
              <a:path w="5417214" h="3346643">
                <a:moveTo>
                  <a:pt x="5417214" y="1670233"/>
                </a:moveTo>
                <a:cubicBezTo>
                  <a:pt x="5417214" y="2231840"/>
                  <a:pt x="5331930" y="2773504"/>
                  <a:pt x="5173620" y="3282961"/>
                </a:cubicBezTo>
                <a:lnTo>
                  <a:pt x="5152092" y="3346643"/>
                </a:lnTo>
                <a:lnTo>
                  <a:pt x="0" y="1673330"/>
                </a:lnTo>
                <a:lnTo>
                  <a:pt x="5154079" y="0"/>
                </a:lnTo>
                <a:lnTo>
                  <a:pt x="5173620" y="57796"/>
                </a:lnTo>
                <a:cubicBezTo>
                  <a:pt x="5331930" y="567175"/>
                  <a:pt x="5417214" y="1108744"/>
                  <a:pt x="5417214" y="1670233"/>
                </a:cubicBezTo>
                <a:close/>
              </a:path>
            </a:pathLst>
          </a:custGeom>
          <a:solidFill>
            <a:schemeClr val="tx1">
              <a:lumMod val="85000"/>
              <a:lumOff val="15000"/>
            </a:schemeClr>
          </a:solidFill>
          <a:ln w="38100" cap="sq">
            <a:solidFill>
              <a:schemeClr val="tx1">
                <a:lumMod val="85000"/>
                <a:lumOff val="15000"/>
              </a:schemeClr>
            </a:solidFill>
            <a:round/>
          </a:ln>
          <a:effectLst/>
        </p:spPr>
        <p:txBody>
          <a:bodyPr vert="horz" wrap="square" lIns="84271" tIns="42135" rIns="84271" bIns="42135" rtlCol="0" anchor="t"/>
          <a:lstStyle/>
          <a:p>
            <a:pPr algn="l">
              <a:lnSpc>
                <a:spcPct val="110000"/>
              </a:lnSpc>
            </a:pPr>
            <a:endParaRPr kumimoji="1" lang="zh-CN" altLang="en-US"/>
          </a:p>
        </p:txBody>
      </p:sp>
      <p:sp>
        <p:nvSpPr>
          <p:cNvPr id="24" name="标题 1"/>
          <p:cNvSpPr txBox="1"/>
          <p:nvPr/>
        </p:nvSpPr>
        <p:spPr>
          <a:xfrm rot="16200000">
            <a:off x="4657782" y="4250670"/>
            <a:ext cx="2837181" cy="1752751"/>
          </a:xfrm>
          <a:custGeom>
            <a:avLst/>
            <a:gdLst>
              <a:gd name="connsiteX0" fmla="*/ 5417214 w 5417214"/>
              <a:gd name="connsiteY0" fmla="*/ 1670233 h 3346643"/>
              <a:gd name="connsiteX1" fmla="*/ 5173620 w 5417214"/>
              <a:gd name="connsiteY1" fmla="*/ 3282961 h 3346643"/>
              <a:gd name="connsiteX2" fmla="*/ 5152092 w 5417214"/>
              <a:gd name="connsiteY2" fmla="*/ 3346643 h 3346643"/>
              <a:gd name="connsiteX3" fmla="*/ 0 w 5417214"/>
              <a:gd name="connsiteY3" fmla="*/ 1673330 h 3346643"/>
              <a:gd name="connsiteX4" fmla="*/ 5154079 w 5417214"/>
              <a:gd name="connsiteY4" fmla="*/ 0 h 3346643"/>
              <a:gd name="connsiteX5" fmla="*/ 5173620 w 5417214"/>
              <a:gd name="connsiteY5" fmla="*/ 57796 h 3346643"/>
              <a:gd name="connsiteX6" fmla="*/ 5417214 w 5417214"/>
              <a:gd name="connsiteY6" fmla="*/ 1670233 h 3346643"/>
            </a:gdLst>
            <a:ahLst/>
            <a:cxnLst/>
            <a:rect l="l" t="t" r="r" b="b"/>
            <a:pathLst>
              <a:path w="5417214" h="3346643">
                <a:moveTo>
                  <a:pt x="5417214" y="1670233"/>
                </a:moveTo>
                <a:cubicBezTo>
                  <a:pt x="5417214" y="2231840"/>
                  <a:pt x="5331930" y="2773504"/>
                  <a:pt x="5173620" y="3282961"/>
                </a:cubicBezTo>
                <a:lnTo>
                  <a:pt x="5152092" y="3346643"/>
                </a:lnTo>
                <a:lnTo>
                  <a:pt x="0" y="1673330"/>
                </a:lnTo>
                <a:lnTo>
                  <a:pt x="5154079" y="0"/>
                </a:lnTo>
                <a:lnTo>
                  <a:pt x="5173620" y="57796"/>
                </a:lnTo>
                <a:cubicBezTo>
                  <a:pt x="5331930" y="567175"/>
                  <a:pt x="5417214" y="1108744"/>
                  <a:pt x="5417214" y="1670233"/>
                </a:cubicBezTo>
                <a:close/>
              </a:path>
            </a:pathLst>
          </a:custGeom>
          <a:solidFill>
            <a:schemeClr val="accent1"/>
          </a:solidFill>
          <a:ln w="38100" cap="sq">
            <a:solidFill>
              <a:schemeClr val="tx1">
                <a:lumMod val="85000"/>
                <a:lumOff val="15000"/>
              </a:schemeClr>
            </a:solidFill>
            <a:round/>
          </a:ln>
          <a:effectLst/>
        </p:spPr>
        <p:txBody>
          <a:bodyPr vert="horz" wrap="square" lIns="84271" tIns="42135" rIns="84271" bIns="42135" rtlCol="0" anchor="t"/>
          <a:lstStyle/>
          <a:p>
            <a:pPr algn="l">
              <a:lnSpc>
                <a:spcPct val="110000"/>
              </a:lnSpc>
            </a:pPr>
            <a:endParaRPr kumimoji="1" lang="zh-CN" altLang="en-US"/>
          </a:p>
        </p:txBody>
      </p:sp>
      <p:sp>
        <p:nvSpPr>
          <p:cNvPr id="25" name="标题 1"/>
          <p:cNvSpPr txBox="1"/>
          <p:nvPr/>
        </p:nvSpPr>
        <p:spPr>
          <a:xfrm>
            <a:off x="5715719" y="3871241"/>
            <a:ext cx="760561" cy="823869"/>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chemeClr val="tx1">
              <a:lumMod val="85000"/>
              <a:lumOff val="15000"/>
            </a:scheme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6" name="标题 1"/>
          <p:cNvSpPr txBox="1"/>
          <p:nvPr/>
        </p:nvSpPr>
        <p:spPr>
          <a:xfrm rot="16200000">
            <a:off x="3498774" y="4521741"/>
            <a:ext cx="1768498" cy="3008914"/>
          </a:xfrm>
          <a:custGeom>
            <a:avLst/>
            <a:gdLst>
              <a:gd name="connsiteX0" fmla="*/ 3187307 w 3187307"/>
              <a:gd name="connsiteY0" fmla="*/ 1039191 h 5422869"/>
              <a:gd name="connsiteX1" fmla="*/ 0 w 3187307"/>
              <a:gd name="connsiteY1" fmla="*/ 5422869 h 5422869"/>
              <a:gd name="connsiteX2" fmla="*/ 0 w 3187307"/>
              <a:gd name="connsiteY2" fmla="*/ 0 h 5422869"/>
              <a:gd name="connsiteX3" fmla="*/ 553249 w 3187307"/>
              <a:gd name="connsiteY3" fmla="*/ 27964 h 5422869"/>
              <a:gd name="connsiteX4" fmla="*/ 3028434 w 3187307"/>
              <a:gd name="connsiteY4" fmla="*/ 926112 h 5422869"/>
            </a:gdLst>
            <a:ahLst/>
            <a:cxnLst/>
            <a:rect l="l" t="t" r="r" b="b"/>
            <a:pathLst>
              <a:path w="3187307" h="5422869">
                <a:moveTo>
                  <a:pt x="3187307" y="1039191"/>
                </a:moveTo>
                <a:lnTo>
                  <a:pt x="0" y="5422869"/>
                </a:lnTo>
                <a:lnTo>
                  <a:pt x="0" y="0"/>
                </a:lnTo>
                <a:lnTo>
                  <a:pt x="553249" y="27964"/>
                </a:lnTo>
                <a:cubicBezTo>
                  <a:pt x="1463867" y="120535"/>
                  <a:pt x="2307847" y="438852"/>
                  <a:pt x="3028434" y="926112"/>
                </a:cubicBezTo>
                <a:close/>
              </a:path>
            </a:pathLst>
          </a:custGeom>
          <a:solidFill>
            <a:schemeClr val="tx1">
              <a:lumMod val="85000"/>
              <a:lumOff val="15000"/>
            </a:schemeClr>
          </a:solidFill>
          <a:ln w="38100" cap="sq">
            <a:solidFill>
              <a:schemeClr val="tx1">
                <a:lumMod val="85000"/>
                <a:lumOff val="15000"/>
              </a:schemeClr>
            </a:solidFill>
            <a:round/>
          </a:ln>
          <a:effectLst/>
        </p:spPr>
        <p:txBody>
          <a:bodyPr vert="horz" wrap="square" lIns="84271" tIns="42135" rIns="84271" bIns="42135" rtlCol="0" anchor="t"/>
          <a:lstStyle/>
          <a:p>
            <a:pPr algn="l">
              <a:lnSpc>
                <a:spcPct val="110000"/>
              </a:lnSpc>
            </a:pPr>
            <a:endParaRPr kumimoji="1" lang="zh-CN" altLang="en-US"/>
          </a:p>
        </p:txBody>
      </p:sp>
      <p:sp>
        <p:nvSpPr>
          <p:cNvPr id="27" name="标题 1"/>
          <p:cNvSpPr txBox="1"/>
          <p:nvPr/>
        </p:nvSpPr>
        <p:spPr>
          <a:xfrm rot="16200000">
            <a:off x="3550125" y="4606877"/>
            <a:ext cx="1669302" cy="2840142"/>
          </a:xfrm>
          <a:custGeom>
            <a:avLst/>
            <a:gdLst>
              <a:gd name="connsiteX0" fmla="*/ 3187307 w 3187307"/>
              <a:gd name="connsiteY0" fmla="*/ 1039191 h 5422869"/>
              <a:gd name="connsiteX1" fmla="*/ 0 w 3187307"/>
              <a:gd name="connsiteY1" fmla="*/ 5422869 h 5422869"/>
              <a:gd name="connsiteX2" fmla="*/ 0 w 3187307"/>
              <a:gd name="connsiteY2" fmla="*/ 0 h 5422869"/>
              <a:gd name="connsiteX3" fmla="*/ 553249 w 3187307"/>
              <a:gd name="connsiteY3" fmla="*/ 27964 h 5422869"/>
              <a:gd name="connsiteX4" fmla="*/ 3028434 w 3187307"/>
              <a:gd name="connsiteY4" fmla="*/ 926112 h 5422869"/>
            </a:gdLst>
            <a:ahLst/>
            <a:cxnLst/>
            <a:rect l="l" t="t" r="r" b="b"/>
            <a:pathLst>
              <a:path w="3187307" h="5422869">
                <a:moveTo>
                  <a:pt x="3187307" y="1039191"/>
                </a:moveTo>
                <a:lnTo>
                  <a:pt x="0" y="5422869"/>
                </a:lnTo>
                <a:lnTo>
                  <a:pt x="0" y="0"/>
                </a:lnTo>
                <a:lnTo>
                  <a:pt x="553249" y="27964"/>
                </a:lnTo>
                <a:cubicBezTo>
                  <a:pt x="1463867" y="120535"/>
                  <a:pt x="2307847" y="438852"/>
                  <a:pt x="3028434" y="926112"/>
                </a:cubicBezTo>
                <a:close/>
              </a:path>
            </a:pathLst>
          </a:custGeom>
          <a:solidFill>
            <a:schemeClr val="accent1"/>
          </a:solidFill>
          <a:ln w="38100" cap="sq">
            <a:solidFill>
              <a:schemeClr val="tx1">
                <a:lumMod val="85000"/>
                <a:lumOff val="15000"/>
              </a:schemeClr>
            </a:solidFill>
            <a:round/>
          </a:ln>
          <a:effectLst/>
        </p:spPr>
        <p:txBody>
          <a:bodyPr vert="horz" wrap="square" lIns="84271" tIns="42135" rIns="84271" bIns="42135" rtlCol="0" anchor="t"/>
          <a:lstStyle/>
          <a:p>
            <a:pPr algn="l">
              <a:lnSpc>
                <a:spcPct val="110000"/>
              </a:lnSpc>
            </a:pPr>
            <a:endParaRPr kumimoji="1" lang="zh-CN" altLang="en-US"/>
          </a:p>
        </p:txBody>
      </p:sp>
      <p:sp>
        <p:nvSpPr>
          <p:cNvPr id="28" name="标题 1"/>
          <p:cNvSpPr txBox="1"/>
          <p:nvPr/>
        </p:nvSpPr>
        <p:spPr>
          <a:xfrm>
            <a:off x="3325251" y="5811334"/>
            <a:ext cx="760561" cy="823869"/>
          </a:xfrm>
          <a:custGeom>
            <a:avLst/>
            <a:gdLst>
              <a:gd name="connsiteX0" fmla="*/ 332293 w 664672"/>
              <a:gd name="connsiteY0" fmla="*/ 387672 h 720001"/>
              <a:gd name="connsiteX1" fmla="*/ 660804 w 664672"/>
              <a:gd name="connsiteY1" fmla="*/ 598902 h 720001"/>
              <a:gd name="connsiteX2" fmla="*/ 563560 w 664672"/>
              <a:gd name="connsiteY2" fmla="*/ 720001 h 720001"/>
              <a:gd name="connsiteX3" fmla="*/ 101112 w 664672"/>
              <a:gd name="connsiteY3" fmla="*/ 720001 h 720001"/>
              <a:gd name="connsiteX4" fmla="*/ 3868 w 664672"/>
              <a:gd name="connsiteY4" fmla="*/ 598902 h 720001"/>
              <a:gd name="connsiteX5" fmla="*/ 332293 w 664672"/>
              <a:gd name="connsiteY5" fmla="*/ 387672 h 720001"/>
              <a:gd name="connsiteX6" fmla="*/ 332293 w 664672"/>
              <a:gd name="connsiteY6" fmla="*/ 0 h 720001"/>
              <a:gd name="connsiteX7" fmla="*/ 509517 w 664672"/>
              <a:gd name="connsiteY7" fmla="*/ 177224 h 720001"/>
              <a:gd name="connsiteX8" fmla="*/ 332293 w 664672"/>
              <a:gd name="connsiteY8" fmla="*/ 354448 h 720001"/>
              <a:gd name="connsiteX9" fmla="*/ 155069 w 664672"/>
              <a:gd name="connsiteY9" fmla="*/ 177224 h 720001"/>
              <a:gd name="connsiteX10" fmla="*/ 332293 w 664672"/>
              <a:gd name="connsiteY10" fmla="*/ 0 h 720001"/>
            </a:gdLst>
            <a:ahLst/>
            <a:cxnLst/>
            <a:rect l="l" t="t" r="r" b="b"/>
            <a:pathLst>
              <a:path w="664672" h="720001">
                <a:moveTo>
                  <a:pt x="332293" y="387672"/>
                </a:moveTo>
                <a:cubicBezTo>
                  <a:pt x="550549" y="387672"/>
                  <a:pt x="628448" y="491162"/>
                  <a:pt x="660804" y="598902"/>
                </a:cubicBezTo>
                <a:cubicBezTo>
                  <a:pt x="679021" y="659624"/>
                  <a:pt x="630616" y="720001"/>
                  <a:pt x="563560" y="720001"/>
                </a:cubicBezTo>
                <a:lnTo>
                  <a:pt x="101112" y="720001"/>
                </a:lnTo>
                <a:cubicBezTo>
                  <a:pt x="34057" y="720001"/>
                  <a:pt x="-14348" y="659624"/>
                  <a:pt x="3868" y="598902"/>
                </a:cubicBezTo>
                <a:cubicBezTo>
                  <a:pt x="36138" y="491162"/>
                  <a:pt x="114037" y="387672"/>
                  <a:pt x="332293" y="387672"/>
                </a:cubicBezTo>
                <a:close/>
                <a:moveTo>
                  <a:pt x="332293" y="0"/>
                </a:moveTo>
                <a:cubicBezTo>
                  <a:pt x="430230" y="0"/>
                  <a:pt x="509604" y="79287"/>
                  <a:pt x="509517" y="177224"/>
                </a:cubicBezTo>
                <a:cubicBezTo>
                  <a:pt x="509517" y="275074"/>
                  <a:pt x="430144" y="354448"/>
                  <a:pt x="332293" y="354448"/>
                </a:cubicBezTo>
                <a:cubicBezTo>
                  <a:pt x="234442" y="354448"/>
                  <a:pt x="155069" y="275074"/>
                  <a:pt x="155069" y="177224"/>
                </a:cubicBezTo>
                <a:cubicBezTo>
                  <a:pt x="155069" y="79287"/>
                  <a:pt x="234442" y="0"/>
                  <a:pt x="332293" y="0"/>
                </a:cubicBezTo>
                <a:close/>
              </a:path>
            </a:pathLst>
          </a:custGeom>
          <a:solidFill>
            <a:schemeClr val="tx1">
              <a:lumMod val="85000"/>
              <a:lumOff val="15000"/>
            </a:scheme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9" name="标题 1"/>
          <p:cNvSpPr txBox="1"/>
          <p:nvPr/>
        </p:nvSpPr>
        <p:spPr>
          <a:xfrm rot="16200000">
            <a:off x="6901064" y="4508290"/>
            <a:ext cx="1746894" cy="2973434"/>
          </a:xfrm>
          <a:custGeom>
            <a:avLst/>
            <a:gdLst>
              <a:gd name="connsiteX0" fmla="*/ 3185933 w 3185933"/>
              <a:gd name="connsiteY0" fmla="*/ 4384614 h 5422865"/>
              <a:gd name="connsiteX1" fmla="*/ 3028434 w 3185933"/>
              <a:gd name="connsiteY1" fmla="*/ 4496721 h 5422865"/>
              <a:gd name="connsiteX2" fmla="*/ 553248 w 3185933"/>
              <a:gd name="connsiteY2" fmla="*/ 5394900 h 5422865"/>
              <a:gd name="connsiteX3" fmla="*/ 0 w 3185933"/>
              <a:gd name="connsiteY3" fmla="*/ 5422865 h 5422865"/>
              <a:gd name="connsiteX4" fmla="*/ 0 w 3185933"/>
              <a:gd name="connsiteY4" fmla="*/ 0 h 5422865"/>
            </a:gdLst>
            <a:ahLst/>
            <a:cxnLst/>
            <a:rect l="l" t="t" r="r" b="b"/>
            <a:pathLst>
              <a:path w="3185933" h="5422865">
                <a:moveTo>
                  <a:pt x="3185933" y="4384614"/>
                </a:moveTo>
                <a:lnTo>
                  <a:pt x="3028434" y="4496721"/>
                </a:lnTo>
                <a:cubicBezTo>
                  <a:pt x="2307846" y="4984008"/>
                  <a:pt x="1463866" y="5302329"/>
                  <a:pt x="553248" y="5394900"/>
                </a:cubicBezTo>
                <a:lnTo>
                  <a:pt x="0" y="5422865"/>
                </a:lnTo>
                <a:lnTo>
                  <a:pt x="0" y="0"/>
                </a:lnTo>
                <a:close/>
              </a:path>
            </a:pathLst>
          </a:custGeom>
          <a:solidFill>
            <a:schemeClr val="tx1">
              <a:lumMod val="85000"/>
              <a:lumOff val="15000"/>
            </a:schemeClr>
          </a:solidFill>
          <a:ln w="38100" cap="sq">
            <a:solidFill>
              <a:schemeClr val="tx1">
                <a:lumMod val="85000"/>
                <a:lumOff val="15000"/>
              </a:schemeClr>
            </a:solidFill>
            <a:round/>
          </a:ln>
          <a:effectLst/>
        </p:spPr>
        <p:txBody>
          <a:bodyPr vert="horz" wrap="square" lIns="84271" tIns="42135" rIns="84271" bIns="42135" rtlCol="0" anchor="t"/>
          <a:lstStyle/>
          <a:p>
            <a:pPr algn="l">
              <a:lnSpc>
                <a:spcPct val="110000"/>
              </a:lnSpc>
            </a:pPr>
            <a:endParaRPr kumimoji="1" lang="zh-CN" altLang="en-US"/>
          </a:p>
        </p:txBody>
      </p:sp>
      <p:sp>
        <p:nvSpPr>
          <p:cNvPr id="30" name="标题 1"/>
          <p:cNvSpPr txBox="1"/>
          <p:nvPr/>
        </p:nvSpPr>
        <p:spPr>
          <a:xfrm rot="16200000">
            <a:off x="6919343" y="4607238"/>
            <a:ext cx="1668583" cy="2840140"/>
          </a:xfrm>
          <a:custGeom>
            <a:avLst/>
            <a:gdLst>
              <a:gd name="connsiteX0" fmla="*/ 3185933 w 3185933"/>
              <a:gd name="connsiteY0" fmla="*/ 4384614 h 5422865"/>
              <a:gd name="connsiteX1" fmla="*/ 3028434 w 3185933"/>
              <a:gd name="connsiteY1" fmla="*/ 4496721 h 5422865"/>
              <a:gd name="connsiteX2" fmla="*/ 553248 w 3185933"/>
              <a:gd name="connsiteY2" fmla="*/ 5394900 h 5422865"/>
              <a:gd name="connsiteX3" fmla="*/ 0 w 3185933"/>
              <a:gd name="connsiteY3" fmla="*/ 5422865 h 5422865"/>
              <a:gd name="connsiteX4" fmla="*/ 0 w 3185933"/>
              <a:gd name="connsiteY4" fmla="*/ 0 h 5422865"/>
            </a:gdLst>
            <a:ahLst/>
            <a:cxnLst/>
            <a:rect l="l" t="t" r="r" b="b"/>
            <a:pathLst>
              <a:path w="3185933" h="5422865">
                <a:moveTo>
                  <a:pt x="3185933" y="4384614"/>
                </a:moveTo>
                <a:lnTo>
                  <a:pt x="3028434" y="4496721"/>
                </a:lnTo>
                <a:cubicBezTo>
                  <a:pt x="2307846" y="4984008"/>
                  <a:pt x="1463866" y="5302329"/>
                  <a:pt x="553248" y="5394900"/>
                </a:cubicBezTo>
                <a:lnTo>
                  <a:pt x="0" y="5422865"/>
                </a:lnTo>
                <a:lnTo>
                  <a:pt x="0" y="0"/>
                </a:lnTo>
                <a:close/>
              </a:path>
            </a:pathLst>
          </a:custGeom>
          <a:solidFill>
            <a:schemeClr val="accent1"/>
          </a:solidFill>
          <a:ln w="38100" cap="sq">
            <a:solidFill>
              <a:schemeClr val="tx1">
                <a:lumMod val="85000"/>
                <a:lumOff val="15000"/>
              </a:schemeClr>
            </a:solidFill>
            <a:round/>
          </a:ln>
          <a:effectLst/>
        </p:spPr>
        <p:txBody>
          <a:bodyPr vert="horz" wrap="square" lIns="84271" tIns="42135" rIns="84271" bIns="42135" rtlCol="0" anchor="t"/>
          <a:lstStyle/>
          <a:p>
            <a:pPr algn="l">
              <a:lnSpc>
                <a:spcPct val="110000"/>
              </a:lnSpc>
            </a:pPr>
            <a:endParaRPr kumimoji="1" lang="zh-CN" altLang="en-US"/>
          </a:p>
        </p:txBody>
      </p:sp>
      <p:sp>
        <p:nvSpPr>
          <p:cNvPr id="31" name="标题 1"/>
          <p:cNvSpPr txBox="1"/>
          <p:nvPr/>
        </p:nvSpPr>
        <p:spPr>
          <a:xfrm>
            <a:off x="8219509" y="5811334"/>
            <a:ext cx="760561" cy="823869"/>
          </a:xfrm>
          <a:custGeom>
            <a:avLst/>
            <a:gdLst>
              <a:gd name="connsiteX0" fmla="*/ 198153 w 692417"/>
              <a:gd name="connsiteY0" fmla="*/ 663680 h 720001"/>
              <a:gd name="connsiteX1" fmla="*/ 239787 w 692417"/>
              <a:gd name="connsiteY1" fmla="*/ 663680 h 720001"/>
              <a:gd name="connsiteX2" fmla="*/ 295235 w 692417"/>
              <a:gd name="connsiteY2" fmla="*/ 663680 h 720001"/>
              <a:gd name="connsiteX3" fmla="*/ 397182 w 692417"/>
              <a:gd name="connsiteY3" fmla="*/ 663680 h 720001"/>
              <a:gd name="connsiteX4" fmla="*/ 452630 w 692417"/>
              <a:gd name="connsiteY4" fmla="*/ 663680 h 720001"/>
              <a:gd name="connsiteX5" fmla="*/ 494264 w 692417"/>
              <a:gd name="connsiteY5" fmla="*/ 663680 h 720001"/>
              <a:gd name="connsiteX6" fmla="*/ 522425 w 692417"/>
              <a:gd name="connsiteY6" fmla="*/ 691841 h 720001"/>
              <a:gd name="connsiteX7" fmla="*/ 494264 w 692417"/>
              <a:gd name="connsiteY7" fmla="*/ 720001 h 720001"/>
              <a:gd name="connsiteX8" fmla="*/ 452630 w 692417"/>
              <a:gd name="connsiteY8" fmla="*/ 720001 h 720001"/>
              <a:gd name="connsiteX9" fmla="*/ 397182 w 692417"/>
              <a:gd name="connsiteY9" fmla="*/ 720001 h 720001"/>
              <a:gd name="connsiteX10" fmla="*/ 295235 w 692417"/>
              <a:gd name="connsiteY10" fmla="*/ 720001 h 720001"/>
              <a:gd name="connsiteX11" fmla="*/ 239787 w 692417"/>
              <a:gd name="connsiteY11" fmla="*/ 720001 h 720001"/>
              <a:gd name="connsiteX12" fmla="*/ 198153 w 692417"/>
              <a:gd name="connsiteY12" fmla="*/ 720001 h 720001"/>
              <a:gd name="connsiteX13" fmla="*/ 169992 w 692417"/>
              <a:gd name="connsiteY13" fmla="*/ 691841 h 720001"/>
              <a:gd name="connsiteX14" fmla="*/ 198153 w 692417"/>
              <a:gd name="connsiteY14" fmla="*/ 663680 h 720001"/>
              <a:gd name="connsiteX15" fmla="*/ 154400 w 692417"/>
              <a:gd name="connsiteY15" fmla="*/ 572143 h 720001"/>
              <a:gd name="connsiteX16" fmla="*/ 154241 w 692417"/>
              <a:gd name="connsiteY16" fmla="*/ 572597 h 720001"/>
              <a:gd name="connsiteX17" fmla="*/ 160423 w 692417"/>
              <a:gd name="connsiteY17" fmla="*/ 572597 h 720001"/>
              <a:gd name="connsiteX18" fmla="*/ 346215 w 692417"/>
              <a:gd name="connsiteY18" fmla="*/ 0 h 720001"/>
              <a:gd name="connsiteX19" fmla="*/ 456041 w 692417"/>
              <a:gd name="connsiteY19" fmla="*/ 22341 h 720001"/>
              <a:gd name="connsiteX20" fmla="*/ 545873 w 692417"/>
              <a:gd name="connsiteY20" fmla="*/ 82980 h 720001"/>
              <a:gd name="connsiteX21" fmla="*/ 606513 w 692417"/>
              <a:gd name="connsiteY21" fmla="*/ 172812 h 720001"/>
              <a:gd name="connsiteX22" fmla="*/ 628853 w 692417"/>
              <a:gd name="connsiteY22" fmla="*/ 282638 h 720001"/>
              <a:gd name="connsiteX23" fmla="*/ 628853 w 692417"/>
              <a:gd name="connsiteY23" fmla="*/ 493091 h 720001"/>
              <a:gd name="connsiteX24" fmla="*/ 687990 w 692417"/>
              <a:gd name="connsiteY24" fmla="*/ 585551 h 720001"/>
              <a:gd name="connsiteX25" fmla="*/ 688929 w 692417"/>
              <a:gd name="connsiteY25" fmla="*/ 614275 h 720001"/>
              <a:gd name="connsiteX26" fmla="*/ 664336 w 692417"/>
              <a:gd name="connsiteY26" fmla="*/ 628918 h 720001"/>
              <a:gd name="connsiteX27" fmla="*/ 28189 w 692417"/>
              <a:gd name="connsiteY27" fmla="*/ 628918 h 720001"/>
              <a:gd name="connsiteX28" fmla="*/ 3596 w 692417"/>
              <a:gd name="connsiteY28" fmla="*/ 614462 h 720001"/>
              <a:gd name="connsiteX29" fmla="*/ 4159 w 692417"/>
              <a:gd name="connsiteY29" fmla="*/ 585927 h 720001"/>
              <a:gd name="connsiteX30" fmla="*/ 63578 w 692417"/>
              <a:gd name="connsiteY30" fmla="*/ 489336 h 720001"/>
              <a:gd name="connsiteX31" fmla="*/ 63578 w 692417"/>
              <a:gd name="connsiteY31" fmla="*/ 282638 h 720001"/>
              <a:gd name="connsiteX32" fmla="*/ 85919 w 692417"/>
              <a:gd name="connsiteY32" fmla="*/ 172812 h 720001"/>
              <a:gd name="connsiteX33" fmla="*/ 146558 w 692417"/>
              <a:gd name="connsiteY33" fmla="*/ 82980 h 720001"/>
              <a:gd name="connsiteX34" fmla="*/ 236389 w 692417"/>
              <a:gd name="connsiteY34" fmla="*/ 22341 h 720001"/>
              <a:gd name="connsiteX35" fmla="*/ 346215 w 692417"/>
              <a:gd name="connsiteY35" fmla="*/ 0 h 720001"/>
            </a:gdLst>
            <a:ahLst/>
            <a:cxnLst/>
            <a:rect l="l" t="t" r="r" b="b"/>
            <a:pathLst>
              <a:path w="692417" h="720001">
                <a:moveTo>
                  <a:pt x="198153" y="663680"/>
                </a:moveTo>
                <a:lnTo>
                  <a:pt x="239787" y="663680"/>
                </a:lnTo>
                <a:lnTo>
                  <a:pt x="295235" y="663680"/>
                </a:lnTo>
                <a:lnTo>
                  <a:pt x="397182" y="663680"/>
                </a:lnTo>
                <a:lnTo>
                  <a:pt x="452630" y="663680"/>
                </a:lnTo>
                <a:lnTo>
                  <a:pt x="494264" y="663680"/>
                </a:lnTo>
                <a:cubicBezTo>
                  <a:pt x="509847" y="663680"/>
                  <a:pt x="522425" y="676259"/>
                  <a:pt x="522425" y="691841"/>
                </a:cubicBezTo>
                <a:cubicBezTo>
                  <a:pt x="522425" y="707423"/>
                  <a:pt x="509753" y="720001"/>
                  <a:pt x="494264" y="720001"/>
                </a:cubicBezTo>
                <a:lnTo>
                  <a:pt x="452630" y="720001"/>
                </a:lnTo>
                <a:lnTo>
                  <a:pt x="397182" y="720001"/>
                </a:lnTo>
                <a:lnTo>
                  <a:pt x="295235" y="720001"/>
                </a:lnTo>
                <a:lnTo>
                  <a:pt x="239787" y="720001"/>
                </a:lnTo>
                <a:lnTo>
                  <a:pt x="198153" y="720001"/>
                </a:lnTo>
                <a:cubicBezTo>
                  <a:pt x="182571" y="720001"/>
                  <a:pt x="169992" y="707423"/>
                  <a:pt x="169992" y="691841"/>
                </a:cubicBezTo>
                <a:cubicBezTo>
                  <a:pt x="169992" y="676259"/>
                  <a:pt x="182571" y="663680"/>
                  <a:pt x="198153" y="663680"/>
                </a:cubicBezTo>
                <a:close/>
                <a:moveTo>
                  <a:pt x="154400" y="572143"/>
                </a:moveTo>
                <a:lnTo>
                  <a:pt x="154241" y="572597"/>
                </a:lnTo>
                <a:lnTo>
                  <a:pt x="160423" y="572597"/>
                </a:lnTo>
                <a:close/>
                <a:moveTo>
                  <a:pt x="346215" y="0"/>
                </a:moveTo>
                <a:cubicBezTo>
                  <a:pt x="384232" y="0"/>
                  <a:pt x="421122" y="7510"/>
                  <a:pt x="456041" y="22341"/>
                </a:cubicBezTo>
                <a:cubicBezTo>
                  <a:pt x="489646" y="36609"/>
                  <a:pt x="519872" y="57072"/>
                  <a:pt x="545873" y="82980"/>
                </a:cubicBezTo>
                <a:cubicBezTo>
                  <a:pt x="571875" y="108981"/>
                  <a:pt x="592245" y="139207"/>
                  <a:pt x="606513" y="172812"/>
                </a:cubicBezTo>
                <a:cubicBezTo>
                  <a:pt x="621344" y="207637"/>
                  <a:pt x="628853" y="244621"/>
                  <a:pt x="628853" y="282638"/>
                </a:cubicBezTo>
                <a:lnTo>
                  <a:pt x="628853" y="493091"/>
                </a:lnTo>
                <a:lnTo>
                  <a:pt x="687990" y="585551"/>
                </a:lnTo>
                <a:cubicBezTo>
                  <a:pt x="693528" y="594187"/>
                  <a:pt x="693904" y="605263"/>
                  <a:pt x="688929" y="614275"/>
                </a:cubicBezTo>
                <a:cubicBezTo>
                  <a:pt x="684048" y="623286"/>
                  <a:pt x="674567" y="628918"/>
                  <a:pt x="664336" y="628918"/>
                </a:cubicBezTo>
                <a:lnTo>
                  <a:pt x="28189" y="628918"/>
                </a:lnTo>
                <a:cubicBezTo>
                  <a:pt x="17958" y="628918"/>
                  <a:pt x="8571" y="623380"/>
                  <a:pt x="3596" y="614462"/>
                </a:cubicBezTo>
                <a:cubicBezTo>
                  <a:pt x="-1380" y="605545"/>
                  <a:pt x="-1192" y="594656"/>
                  <a:pt x="4159" y="585927"/>
                </a:cubicBezTo>
                <a:lnTo>
                  <a:pt x="63578" y="489336"/>
                </a:lnTo>
                <a:lnTo>
                  <a:pt x="63578" y="282638"/>
                </a:lnTo>
                <a:cubicBezTo>
                  <a:pt x="63578" y="244621"/>
                  <a:pt x="71087" y="207731"/>
                  <a:pt x="85919" y="172812"/>
                </a:cubicBezTo>
                <a:cubicBezTo>
                  <a:pt x="100186" y="139207"/>
                  <a:pt x="120650" y="108981"/>
                  <a:pt x="146558" y="82980"/>
                </a:cubicBezTo>
                <a:cubicBezTo>
                  <a:pt x="172465" y="56978"/>
                  <a:pt x="202785" y="36609"/>
                  <a:pt x="236389" y="22341"/>
                </a:cubicBezTo>
                <a:cubicBezTo>
                  <a:pt x="271214" y="7510"/>
                  <a:pt x="308199" y="0"/>
                  <a:pt x="346215" y="0"/>
                </a:cubicBezTo>
                <a:close/>
              </a:path>
            </a:pathLst>
          </a:custGeom>
          <a:solidFill>
            <a:schemeClr val="tx1">
              <a:lumMod val="85000"/>
              <a:lumOff val="15000"/>
            </a:scheme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32" name="标题 1"/>
          <p:cNvSpPr txBox="1"/>
          <p:nvPr/>
        </p:nvSpPr>
        <p:spPr>
          <a:xfrm rot="10800000" flipH="1">
            <a:off x="11568954" y="6390536"/>
            <a:ext cx="193857" cy="215064"/>
          </a:xfrm>
          <a:prstGeom prst="corner">
            <a:avLst>
              <a:gd name="adj1" fmla="val 28877"/>
              <a:gd name="adj2" fmla="val 26133"/>
            </a:avLst>
          </a:prstGeom>
          <a:solidFill>
            <a:schemeClr val="tx1">
              <a:lumMod val="85000"/>
              <a:lumOff val="1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rot="13500000">
            <a:off x="11575860" y="6477708"/>
            <a:ext cx="207119" cy="55428"/>
          </a:xfrm>
          <a:prstGeom prst="rect">
            <a:avLst/>
          </a:prstGeom>
          <a:solidFill>
            <a:schemeClr val="tx1">
              <a:lumMod val="85000"/>
              <a:lumOff val="1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rot="10800000" flipH="1">
            <a:off x="11298011" y="6390536"/>
            <a:ext cx="193857" cy="215064"/>
          </a:xfrm>
          <a:prstGeom prst="corner">
            <a:avLst>
              <a:gd name="adj1" fmla="val 28877"/>
              <a:gd name="adj2" fmla="val 26133"/>
            </a:avLst>
          </a:prstGeom>
          <a:solidFill>
            <a:schemeClr val="tx1">
              <a:lumMod val="85000"/>
              <a:lumOff val="1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5" name="标题 1"/>
          <p:cNvSpPr txBox="1"/>
          <p:nvPr/>
        </p:nvSpPr>
        <p:spPr>
          <a:xfrm rot="13500000">
            <a:off x="11304917" y="6477708"/>
            <a:ext cx="207119" cy="55428"/>
          </a:xfrm>
          <a:prstGeom prst="rect">
            <a:avLst/>
          </a:prstGeom>
          <a:solidFill>
            <a:schemeClr val="tx1">
              <a:lumMod val="85000"/>
              <a:lumOff val="1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rot="10800000" flipH="1">
            <a:off x="11027068" y="6390536"/>
            <a:ext cx="193857" cy="215064"/>
          </a:xfrm>
          <a:prstGeom prst="corner">
            <a:avLst>
              <a:gd name="adj1" fmla="val 28877"/>
              <a:gd name="adj2" fmla="val 26133"/>
            </a:avLst>
          </a:prstGeom>
          <a:solidFill>
            <a:schemeClr val="tx1">
              <a:lumMod val="85000"/>
              <a:lumOff val="1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rot="13500000">
            <a:off x="11033974" y="6477708"/>
            <a:ext cx="207119" cy="55428"/>
          </a:xfrm>
          <a:prstGeom prst="rect">
            <a:avLst/>
          </a:prstGeom>
          <a:solidFill>
            <a:schemeClr val="tx1">
              <a:lumMod val="85000"/>
              <a:lumOff val="1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8" name="标题 1"/>
          <p:cNvSpPr txBox="1"/>
          <p:nvPr/>
        </p:nvSpPr>
        <p:spPr>
          <a:xfrm flipH="1">
            <a:off x="9796619" y="6574567"/>
            <a:ext cx="1196590" cy="15522"/>
          </a:xfrm>
          <a:prstGeom prst="rect">
            <a:avLst/>
          </a:prstGeom>
          <a:solidFill>
            <a:schemeClr val="tx1">
              <a:lumMod val="85000"/>
              <a:lumOff val="1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9" name="标题 1"/>
          <p:cNvSpPr txBox="1"/>
          <p:nvPr/>
        </p:nvSpPr>
        <p:spPr>
          <a:xfrm>
            <a:off x="9173705" y="4412673"/>
            <a:ext cx="2720422" cy="1565563"/>
          </a:xfrm>
          <a:prstGeom prst="rect">
            <a:avLst/>
          </a:prstGeom>
          <a:noFill/>
          <a:ln>
            <a:noFill/>
          </a:ln>
        </p:spPr>
        <p:txBody>
          <a:bodyPr vert="horz" wrap="square" lIns="0" tIns="0" rIns="0" bIns="0" rtlCol="0" anchor="t"/>
          <a:lstStyle/>
          <a:p>
            <a:pPr>
              <a:lnSpc>
                <a:spcPct val="150000"/>
              </a:lnSpc>
            </a:pPr>
            <a:r>
              <a:rPr kumimoji="1" lang="en-US" altLang="zh-CN"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职工基本养老享受条件：达到法定退休年龄，累计缴费满15年- 20年。
</a:t>
            </a:r>
            <a:r>
              <a:rPr kumimoji="1" lang="en-US" altLang="zh-CN" sz="14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职工基本养老保险待遇：支付基本养老金，丧葬补助金和遗属抚恤金，病残津贴</a:t>
            </a:r>
            <a:r>
              <a:rPr kumimoji="1" lang="en-US" altLang="zh-CN"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400" dirty="0"/>
          </a:p>
        </p:txBody>
      </p:sp>
      <p:sp>
        <p:nvSpPr>
          <p:cNvPr id="40" name="标题 1"/>
          <p:cNvSpPr txBox="1"/>
          <p:nvPr/>
        </p:nvSpPr>
        <p:spPr>
          <a:xfrm>
            <a:off x="9317980" y="3792005"/>
            <a:ext cx="2576147" cy="404185"/>
          </a:xfrm>
          <a:prstGeom prst="rect">
            <a:avLst/>
          </a:prstGeom>
          <a:noFill/>
          <a:ln>
            <a:noFill/>
          </a:ln>
        </p:spPr>
        <p:txBody>
          <a:bodyPr vert="horz" wrap="square" lIns="0" tIns="0" rIns="0" bIns="0" rtlCol="0" anchor="t"/>
          <a:lstStyle/>
          <a:p>
            <a:pPr algn="ctr">
              <a:lnSpc>
                <a:spcPct val="130000"/>
              </a:lnSpc>
            </a:pPr>
            <a:r>
              <a:rPr kumimoji="1" lang="zh-CN" altLang="en-US" sz="16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（五）</a:t>
            </a:r>
            <a:r>
              <a:rPr kumimoji="1" lang="en-US" altLang="zh-CN" dirty="0"/>
              <a:t> </a:t>
            </a:r>
            <a:r>
              <a:rPr kumimoji="1" lang="en-US" altLang="zh-CN" sz="1600" dirty="0" err="1">
                <a:ln w="12700">
                  <a:noFill/>
                </a:ln>
                <a:solidFill>
                  <a:srgbClr val="262626">
                    <a:alpha val="100000"/>
                  </a:srgbClr>
                </a:solidFill>
                <a:latin typeface="Source Han Sans CN Bold Bold" panose="020B0800000000000000" charset="-122"/>
                <a:ea typeface="Source Han Sans CN Bold Bold" panose="020B0800000000000000" charset="-122"/>
              </a:rPr>
              <a:t>职工基本养老保险享受条件与待遇</a:t>
            </a:r>
            <a:endParaRPr kumimoji="1" lang="zh-CN" altLang="zh-CN" sz="1600" dirty="0">
              <a:ln w="12700">
                <a:noFill/>
              </a:ln>
              <a:solidFill>
                <a:srgbClr val="262626">
                  <a:alpha val="100000"/>
                </a:srgbClr>
              </a:solidFill>
              <a:latin typeface="Source Han Sans CN Bold Bold" panose="020B0800000000000000" charset="-122"/>
              <a:ea typeface="Source Han Sans CN Bold Bold" panose="020B0800000000000000" charset="-122"/>
            </a:endParaRPr>
          </a:p>
          <a:p>
            <a:pPr algn="ctr">
              <a:lnSpc>
                <a:spcPct val="130000"/>
              </a:lnSpc>
            </a:pPr>
            <a:endParaRPr kumimoji="1" lang="zh-CN" altLang="en-US" sz="1600" dirty="0"/>
          </a:p>
        </p:txBody>
      </p:sp>
      <p:sp>
        <p:nvSpPr>
          <p:cNvPr id="45" name="标题 1"/>
          <p:cNvSpPr txBox="1"/>
          <p:nvPr/>
        </p:nvSpPr>
        <p:spPr>
          <a:xfrm>
            <a:off x="2964705" y="1537361"/>
            <a:ext cx="6015363" cy="2103070"/>
          </a:xfrm>
          <a:prstGeom prst="rect">
            <a:avLst/>
          </a:prstGeom>
          <a:noFill/>
          <a:ln>
            <a:noFill/>
          </a:ln>
        </p:spPr>
        <p:txBody>
          <a:bodyPr vert="horz" wrap="square" lIns="0" tIns="0" rIns="0" bIns="0" rtlCol="0" anchor="t"/>
          <a:lstStyle/>
          <a:p>
            <a:pPr>
              <a:lnSpc>
                <a:spcPct val="150000"/>
              </a:lnSpc>
            </a:pPr>
            <a:r>
              <a:rPr kumimoji="1" lang="en-US" altLang="zh-CN" sz="1400" dirty="0" err="1">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单位缴费：用人单位按照国家规定的本单位职工工资总额的比例缴纳基本养老保险费</a:t>
            </a:r>
            <a:r>
              <a:rPr kumimoji="1" lang="en-US" altLang="zh-CN" sz="1400"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400" dirty="0" err="1">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个人缴费：职工应当按照国家规定的本人工资的比例缴纳基本养老保险费</a:t>
            </a:r>
            <a:r>
              <a:rPr kumimoji="1" lang="en-US" altLang="zh-CN" sz="1400"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
政府公共财政补贴：政府公共财政补贴包括两种情况，一是国有企业、事业单位职工参加基本养老保险前，视同缴费年限期间应当缴纳的基本养老保险费由政府承担；二是基本养老保险基金出现支付不足时，政府给予补贴。</a:t>
            </a:r>
            <a:endParaRPr kumimoji="1" lang="zh-CN" altLang="en-US" sz="1400" dirty="0"/>
          </a:p>
        </p:txBody>
      </p:sp>
      <p:sp>
        <p:nvSpPr>
          <p:cNvPr id="48" name="标题 1"/>
          <p:cNvSpPr txBox="1"/>
          <p:nvPr/>
        </p:nvSpPr>
        <p:spPr>
          <a:xfrm>
            <a:off x="3485473" y="1200046"/>
            <a:ext cx="4106817" cy="411183"/>
          </a:xfrm>
          <a:prstGeom prst="rect">
            <a:avLst/>
          </a:prstGeom>
          <a:noFill/>
          <a:ln>
            <a:noFill/>
          </a:ln>
        </p:spPr>
        <p:txBody>
          <a:bodyPr vert="horz" wrap="square" lIns="0" tIns="0" rIns="0" bIns="0" rtlCol="0" anchor="t"/>
          <a:lstStyle/>
          <a:p>
            <a:pPr algn="ctr">
              <a:lnSpc>
                <a:spcPct val="130000"/>
              </a:lnSpc>
            </a:pPr>
            <a:r>
              <a:rPr kumimoji="1" lang="zh-CN" altLang="en-US" sz="1600" dirty="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（四）职工基本养老保险费的缴纳与计算</a:t>
            </a:r>
            <a:endParaRPr kumimoji="1" lang="zh-CN" altLang="en-US" sz="1600" dirty="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a:p>
            <a:pPr algn="ctr">
              <a:lnSpc>
                <a:spcPct val="130000"/>
              </a:lnSpc>
            </a:pPr>
            <a:endParaRPr kumimoji="1" lang="zh-CN" altLang="en-US" sz="1600" dirty="0"/>
          </a:p>
        </p:txBody>
      </p:sp>
      <p:sp>
        <p:nvSpPr>
          <p:cNvPr id="52" name="标题 1"/>
          <p:cNvSpPr txBox="1"/>
          <p:nvPr/>
        </p:nvSpPr>
        <p:spPr>
          <a:xfrm>
            <a:off x="810593" y="236733"/>
            <a:ext cx="7780158" cy="432000"/>
          </a:xfrm>
          <a:prstGeom prst="rect">
            <a:avLst/>
          </a:prstGeom>
          <a:noFill/>
          <a:ln cap="sq">
            <a:noFill/>
          </a:ln>
        </p:spPr>
        <p:txBody>
          <a:bodyPr vert="horz" wrap="square" lIns="0" tIns="0" rIns="0" bIns="0" rtlCol="0" anchor="ctr"/>
          <a:lstStyle/>
          <a:p>
            <a:pPr algn="l">
              <a:lnSpc>
                <a:spcPct val="150000"/>
              </a:lnSpc>
            </a:pP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二、</a:t>
            </a:r>
            <a:r>
              <a:rPr kumimoji="1" lang="en-US" altLang="zh-CN" sz="32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基本养老保险</a:t>
            </a:r>
            <a:endParaRPr kumimoji="1" lang="zh-CN" altLang="en-US" dirty="0"/>
          </a:p>
        </p:txBody>
      </p:sp>
      <p:sp>
        <p:nvSpPr>
          <p:cNvPr id="53" name="标题 1"/>
          <p:cNvSpPr txBox="1"/>
          <p:nvPr/>
        </p:nvSpPr>
        <p:spPr>
          <a:xfrm>
            <a:off x="-254644" y="189343"/>
            <a:ext cx="915043" cy="563880"/>
          </a:xfrm>
          <a:prstGeom prst="rect">
            <a:avLst/>
          </a:prstGeom>
          <a:solidFill>
            <a:schemeClr val="accent1">
              <a:lumMod val="40000"/>
              <a:lumOff val="60000"/>
              <a:alpha val="7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54" name="标题 1"/>
          <p:cNvSpPr txBox="1"/>
          <p:nvPr/>
        </p:nvSpPr>
        <p:spPr>
          <a:xfrm>
            <a:off x="319024" y="390511"/>
            <a:ext cx="167640" cy="16764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1651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10800000">
            <a:off x="-1" y="3191527"/>
            <a:ext cx="12192000" cy="3666473"/>
          </a:xfrm>
          <a:custGeom>
            <a:avLst/>
            <a:gdLst>
              <a:gd name="connsiteX0" fmla="*/ 0 w 12192000"/>
              <a:gd name="connsiteY0" fmla="*/ 3666470 h 3666473"/>
              <a:gd name="connsiteX1" fmla="*/ 0 w 12192000"/>
              <a:gd name="connsiteY1" fmla="*/ 1091228 h 3666473"/>
              <a:gd name="connsiteX2" fmla="*/ 1175317 w 12192000"/>
              <a:gd name="connsiteY2" fmla="*/ 0 h 3666473"/>
              <a:gd name="connsiteX3" fmla="*/ 3949008 w 12192000"/>
              <a:gd name="connsiteY3" fmla="*/ 0 h 3666473"/>
              <a:gd name="connsiteX4" fmla="*/ 12192000 w 12192000"/>
              <a:gd name="connsiteY4" fmla="*/ 3666473 h 3666473"/>
              <a:gd name="connsiteX5" fmla="*/ 8242987 w 12192000"/>
              <a:gd name="connsiteY5" fmla="*/ 0 h 3666473"/>
              <a:gd name="connsiteX6" fmla="*/ 11016680 w 12192000"/>
              <a:gd name="connsiteY6" fmla="*/ 0 h 3666473"/>
              <a:gd name="connsiteX7" fmla="*/ 12192000 w 12192000"/>
              <a:gd name="connsiteY7" fmla="*/ 1091230 h 3666473"/>
            </a:gdLst>
            <a:ahLst/>
            <a:cxnLst/>
            <a:rect l="l" t="t" r="r" b="b"/>
            <a:pathLst>
              <a:path w="12192000" h="3666473">
                <a:moveTo>
                  <a:pt x="0" y="3666470"/>
                </a:moveTo>
                <a:lnTo>
                  <a:pt x="0" y="1091228"/>
                </a:lnTo>
                <a:lnTo>
                  <a:pt x="1175317" y="0"/>
                </a:lnTo>
                <a:lnTo>
                  <a:pt x="3949008" y="0"/>
                </a:lnTo>
                <a:close/>
                <a:moveTo>
                  <a:pt x="12192000" y="3666473"/>
                </a:moveTo>
                <a:lnTo>
                  <a:pt x="8242987" y="0"/>
                </a:lnTo>
                <a:lnTo>
                  <a:pt x="11016680" y="0"/>
                </a:lnTo>
                <a:lnTo>
                  <a:pt x="12192000" y="1091230"/>
                </a:lnTo>
                <a:close/>
              </a:path>
            </a:pathLst>
          </a:custGeom>
          <a:solidFill>
            <a:schemeClr val="accent1">
              <a:lumMod val="40000"/>
              <a:lumOff val="60000"/>
              <a:alpha val="13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482599" y="1327336"/>
            <a:ext cx="4039047" cy="2354442"/>
          </a:xfrm>
          <a:prstGeom prst="rect">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555453" y="1458350"/>
            <a:ext cx="3433585" cy="527262"/>
          </a:xfrm>
          <a:prstGeom prst="rect">
            <a:avLst/>
          </a:prstGeom>
          <a:noFill/>
          <a:ln>
            <a:noFill/>
          </a:ln>
        </p:spPr>
        <p:txBody>
          <a:bodyPr vert="horz" wrap="square" lIns="91440" tIns="45720" rIns="91440" bIns="45720" rtlCol="0" anchor="ctr"/>
          <a:lstStyle/>
          <a:p>
            <a:pPr algn="l">
              <a:lnSpc>
                <a:spcPct val="130000"/>
              </a:lnSpc>
            </a:pPr>
            <a:r>
              <a:rPr kumimoji="1" lang="en-US" altLang="zh-CN" dirty="0" err="1">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基本医疗保险的含义</a:t>
            </a:r>
            <a:endParaRPr kumimoji="1" lang="zh-CN" altLang="en-US" dirty="0"/>
          </a:p>
        </p:txBody>
      </p:sp>
      <p:sp>
        <p:nvSpPr>
          <p:cNvPr id="6" name="标题 1"/>
          <p:cNvSpPr txBox="1"/>
          <p:nvPr/>
        </p:nvSpPr>
        <p:spPr>
          <a:xfrm>
            <a:off x="555452" y="1968897"/>
            <a:ext cx="3898420" cy="1560316"/>
          </a:xfrm>
          <a:prstGeom prst="rect">
            <a:avLst/>
          </a:prstGeom>
          <a:noFill/>
          <a:ln>
            <a:noFill/>
          </a:ln>
        </p:spPr>
        <p:txBody>
          <a:bodyPr vert="horz" wrap="square" lIns="91440" tIns="45720" rIns="91440" bIns="45720" rtlCol="0" anchor="t"/>
          <a:lstStyle/>
          <a:p>
            <a:pPr algn="l">
              <a:lnSpc>
                <a:spcPct val="150000"/>
              </a:lnSpc>
            </a:pP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基本医疗保险是为补偿劳动者因疾病风险造成的经济损失而建立的一项社会保险制度。</a:t>
            </a:r>
            <a:endParaRPr kumimoji="1" lang="zh-CN" altLang="en-US" sz="1600" dirty="0"/>
          </a:p>
        </p:txBody>
      </p:sp>
      <p:sp>
        <p:nvSpPr>
          <p:cNvPr id="7" name="标题 1"/>
          <p:cNvSpPr txBox="1"/>
          <p:nvPr/>
        </p:nvSpPr>
        <p:spPr>
          <a:xfrm>
            <a:off x="3901358" y="1272617"/>
            <a:ext cx="722565" cy="149627"/>
          </a:xfrm>
          <a:prstGeom prst="rect">
            <a:avLst/>
          </a:prstGeom>
          <a:solidFill>
            <a:schemeClr val="accent1">
              <a:lumMod val="60000"/>
              <a:lumOff val="4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a:off x="4110771" y="935465"/>
            <a:ext cx="589901" cy="369332"/>
          </a:xfrm>
          <a:prstGeom prst="rect">
            <a:avLst/>
          </a:prstGeom>
          <a:noFill/>
          <a:ln>
            <a:noFill/>
          </a:ln>
        </p:spPr>
        <p:txBody>
          <a:bodyPr vert="horz" wrap="square" lIns="91440" tIns="45720" rIns="91440" bIns="45720" rtlCol="0" anchor="t"/>
          <a:lstStyle/>
          <a:p>
            <a:pPr algn="ctr">
              <a:lnSpc>
                <a:spcPct val="110000"/>
              </a:lnSpc>
            </a:pPr>
            <a:r>
              <a:rPr kumimoji="1" lang="en-US" altLang="zh-CN" sz="20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01</a:t>
            </a:r>
            <a:endParaRPr kumimoji="1" lang="zh-CN" altLang="en-US" sz="2000" dirty="0"/>
          </a:p>
        </p:txBody>
      </p:sp>
      <p:sp>
        <p:nvSpPr>
          <p:cNvPr id="9" name="标题 1"/>
          <p:cNvSpPr txBox="1"/>
          <p:nvPr/>
        </p:nvSpPr>
        <p:spPr>
          <a:xfrm>
            <a:off x="4776290" y="1327335"/>
            <a:ext cx="6771475" cy="2346504"/>
          </a:xfrm>
          <a:prstGeom prst="rect">
            <a:avLst/>
          </a:prstGeom>
          <a:solidFill>
            <a:schemeClr val="accent1">
              <a:lumMod val="20000"/>
              <a:lumOff val="80000"/>
              <a:alpha val="50000"/>
            </a:schemeClr>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a:off x="4878567" y="1319451"/>
            <a:ext cx="3433586" cy="527262"/>
          </a:xfrm>
          <a:prstGeom prst="rect">
            <a:avLst/>
          </a:prstGeom>
          <a:noFill/>
          <a:ln>
            <a:noFill/>
          </a:ln>
        </p:spPr>
        <p:txBody>
          <a:bodyPr vert="horz" wrap="square" lIns="91440" tIns="45720" rIns="91440" bIns="45720" rtlCol="0" anchor="ctr"/>
          <a:lstStyle/>
          <a:p>
            <a:pPr algn="l">
              <a:lnSpc>
                <a:spcPct val="130000"/>
              </a:lnSpc>
            </a:pPr>
            <a:r>
              <a:rPr kumimoji="1" lang="zh-CN" altLang="en-US" dirty="0">
                <a:ln w="12700">
                  <a:noFill/>
                </a:ln>
                <a:solidFill>
                  <a:srgbClr val="262626">
                    <a:alpha val="100000"/>
                  </a:srgbClr>
                </a:solidFill>
                <a:latin typeface="Source Han Sans CN Bold Bold" panose="020B0800000000000000" charset="-122"/>
                <a:ea typeface="Source Han Sans CN Bold Bold" panose="020B0800000000000000" charset="-122"/>
              </a:rPr>
              <a:t>基本医疗保险的覆盖范围</a:t>
            </a:r>
            <a:endParaRPr kumimoji="1" lang="zh-CN" altLang="en-US" dirty="0">
              <a:ln w="12700">
                <a:noFill/>
              </a:ln>
              <a:solidFill>
                <a:srgbClr val="262626">
                  <a:alpha val="100000"/>
                </a:srgbClr>
              </a:solidFill>
              <a:latin typeface="Source Han Sans CN Bold Bold" panose="020B0800000000000000" charset="-122"/>
              <a:ea typeface="Source Han Sans CN Bold Bold" panose="020B0800000000000000" charset="-122"/>
            </a:endParaRPr>
          </a:p>
        </p:txBody>
      </p:sp>
      <p:sp>
        <p:nvSpPr>
          <p:cNvPr id="11" name="标题 1"/>
          <p:cNvSpPr txBox="1"/>
          <p:nvPr/>
        </p:nvSpPr>
        <p:spPr>
          <a:xfrm>
            <a:off x="4862945" y="1737285"/>
            <a:ext cx="6560127" cy="1838033"/>
          </a:xfrm>
          <a:prstGeom prst="rect">
            <a:avLst/>
          </a:prstGeom>
          <a:noFill/>
          <a:ln>
            <a:noFill/>
          </a:ln>
        </p:spPr>
        <p:txBody>
          <a:bodyPr vert="horz" wrap="square" lIns="91440" tIns="45720" rIns="91440" bIns="45720" rtlCol="0" anchor="t"/>
          <a:lstStyle/>
          <a:p>
            <a:pPr algn="l">
              <a:lnSpc>
                <a:spcPct val="150000"/>
              </a:lnSpc>
            </a:pP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职工基本医疗保险：国有企业、城镇集体企业、外商投资企业、城镇私营企业和其他城镇企业及其职工，国家机关及其工作人员，事业单位及其职工，民办非企业单位及其职工，社会团体及其专职人员。
</a:t>
            </a:r>
            <a:r>
              <a:rPr kumimoji="1" lang="en-US" altLang="zh-CN" sz="16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城乡居民基本医疗保险制度：整合城镇居民基本医疗保险和新型农村合作医疗两项制度，建立统一的城乡居民基本医疗保险制度</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600" dirty="0"/>
          </a:p>
        </p:txBody>
      </p:sp>
      <p:sp>
        <p:nvSpPr>
          <p:cNvPr id="12" name="标题 1"/>
          <p:cNvSpPr txBox="1"/>
          <p:nvPr/>
        </p:nvSpPr>
        <p:spPr>
          <a:xfrm>
            <a:off x="10884897" y="1257923"/>
            <a:ext cx="722565" cy="149627"/>
          </a:xfrm>
          <a:prstGeom prst="rect">
            <a:avLst/>
          </a:prstGeom>
          <a:solidFill>
            <a:schemeClr val="accent1">
              <a:lumMod val="60000"/>
              <a:lumOff val="4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11100655" y="937694"/>
            <a:ext cx="644834" cy="369332"/>
          </a:xfrm>
          <a:prstGeom prst="rect">
            <a:avLst/>
          </a:prstGeom>
          <a:noFill/>
          <a:ln>
            <a:noFill/>
          </a:ln>
        </p:spPr>
        <p:txBody>
          <a:bodyPr vert="horz" wrap="square" lIns="91440" tIns="45720" rIns="91440" bIns="45720" rtlCol="0" anchor="t"/>
          <a:lstStyle/>
          <a:p>
            <a:pPr algn="ctr">
              <a:lnSpc>
                <a:spcPct val="110000"/>
              </a:lnSpc>
            </a:pPr>
            <a:r>
              <a:rPr kumimoji="1" lang="en-US" altLang="zh-CN" sz="20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02</a:t>
            </a:r>
            <a:endParaRPr kumimoji="1" lang="zh-CN" altLang="en-US" sz="2000" dirty="0"/>
          </a:p>
        </p:txBody>
      </p:sp>
      <p:sp>
        <p:nvSpPr>
          <p:cNvPr id="14" name="标题 1"/>
          <p:cNvSpPr txBox="1"/>
          <p:nvPr/>
        </p:nvSpPr>
        <p:spPr>
          <a:xfrm>
            <a:off x="476212" y="4139938"/>
            <a:ext cx="4474478" cy="2346503"/>
          </a:xfrm>
          <a:prstGeom prst="rect">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482600" y="4109169"/>
            <a:ext cx="3433586" cy="527262"/>
          </a:xfrm>
          <a:prstGeom prst="rect">
            <a:avLst/>
          </a:prstGeom>
          <a:noFill/>
          <a:ln>
            <a:noFill/>
          </a:ln>
        </p:spPr>
        <p:txBody>
          <a:bodyPr vert="horz" wrap="square" lIns="91440" tIns="45720" rIns="91440" bIns="45720" rtlCol="0" anchor="ctr"/>
          <a:lstStyle/>
          <a:p>
            <a:pPr algn="l">
              <a:lnSpc>
                <a:spcPct val="130000"/>
              </a:lnSpc>
            </a:pPr>
            <a:r>
              <a:rPr kumimoji="1" lang="en-US" altLang="zh-CN" dirty="0" err="1">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职工基本医疗保险费的缴纳</a:t>
            </a:r>
            <a:endParaRPr kumimoji="1" lang="zh-CN" altLang="en-US" dirty="0"/>
          </a:p>
        </p:txBody>
      </p:sp>
      <p:sp>
        <p:nvSpPr>
          <p:cNvPr id="16" name="标题 1"/>
          <p:cNvSpPr txBox="1"/>
          <p:nvPr/>
        </p:nvSpPr>
        <p:spPr>
          <a:xfrm>
            <a:off x="555451" y="4490252"/>
            <a:ext cx="4307493" cy="1915462"/>
          </a:xfrm>
          <a:prstGeom prst="rect">
            <a:avLst/>
          </a:prstGeom>
          <a:noFill/>
          <a:ln>
            <a:noFill/>
          </a:ln>
        </p:spPr>
        <p:txBody>
          <a:bodyPr vert="horz" wrap="square" lIns="91440" tIns="45720" rIns="91440" bIns="45720" rtlCol="0" anchor="t"/>
          <a:lstStyle/>
          <a:p>
            <a:pPr algn="l">
              <a:lnSpc>
                <a:spcPct val="150000"/>
              </a:lnSpc>
            </a:pPr>
            <a:r>
              <a:rPr kumimoji="1" lang="en-US" altLang="zh-CN" sz="16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单位缴费：由统筹地区统一确定适合当地经济发展水平的基本医疗保险单位缴费率</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6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基本医疗保险个人账户的资金来源：个人缴费部分，用人单位强制性缴费的划入部分，个人账户存储额的利息</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600" dirty="0"/>
          </a:p>
        </p:txBody>
      </p:sp>
      <p:sp>
        <p:nvSpPr>
          <p:cNvPr id="17" name="标题 1"/>
          <p:cNvSpPr txBox="1"/>
          <p:nvPr/>
        </p:nvSpPr>
        <p:spPr>
          <a:xfrm>
            <a:off x="4283155" y="4014142"/>
            <a:ext cx="722565" cy="149627"/>
          </a:xfrm>
          <a:prstGeom prst="rect">
            <a:avLst/>
          </a:prstGeom>
          <a:solidFill>
            <a:schemeClr val="accent1">
              <a:lumMod val="60000"/>
              <a:lumOff val="4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a:off x="4453872" y="3642925"/>
            <a:ext cx="644834" cy="369332"/>
          </a:xfrm>
          <a:prstGeom prst="rect">
            <a:avLst/>
          </a:prstGeom>
          <a:noFill/>
          <a:ln>
            <a:noFill/>
          </a:ln>
        </p:spPr>
        <p:txBody>
          <a:bodyPr vert="horz" wrap="square" lIns="91440" tIns="45720" rIns="91440" bIns="45720" rtlCol="0" anchor="t"/>
          <a:lstStyle/>
          <a:p>
            <a:pPr algn="ctr">
              <a:lnSpc>
                <a:spcPct val="110000"/>
              </a:lnSpc>
            </a:pPr>
            <a:r>
              <a:rPr kumimoji="1" lang="en-US" altLang="zh-CN" sz="20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03</a:t>
            </a:r>
            <a:endParaRPr kumimoji="1" lang="zh-CN" altLang="en-US" sz="2000" dirty="0"/>
          </a:p>
        </p:txBody>
      </p:sp>
      <p:sp>
        <p:nvSpPr>
          <p:cNvPr id="19" name="标题 1"/>
          <p:cNvSpPr txBox="1"/>
          <p:nvPr/>
        </p:nvSpPr>
        <p:spPr>
          <a:xfrm>
            <a:off x="6632387" y="4148162"/>
            <a:ext cx="4650709" cy="2278743"/>
          </a:xfrm>
          <a:prstGeom prst="rect">
            <a:avLst/>
          </a:prstGeom>
          <a:solidFill>
            <a:schemeClr val="tx2">
              <a:lumMod val="10000"/>
              <a:lumOff val="90000"/>
            </a:schemeClr>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a:off x="6706123" y="4131453"/>
            <a:ext cx="3433585" cy="476108"/>
          </a:xfrm>
          <a:prstGeom prst="rect">
            <a:avLst/>
          </a:prstGeom>
          <a:noFill/>
          <a:ln>
            <a:noFill/>
          </a:ln>
        </p:spPr>
        <p:txBody>
          <a:bodyPr vert="horz" wrap="square" lIns="91440" tIns="45720" rIns="91440" bIns="45720" rtlCol="0" anchor="ctr"/>
          <a:lstStyle/>
          <a:p>
            <a:pPr algn="l">
              <a:lnSpc>
                <a:spcPct val="130000"/>
              </a:lnSpc>
            </a:pPr>
            <a:r>
              <a:rPr kumimoji="1" lang="en-US" altLang="zh-CN" dirty="0" err="1">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职工基本医疗费用的结算</a:t>
            </a:r>
            <a:endParaRPr kumimoji="1" lang="zh-CN" altLang="en-US" dirty="0"/>
          </a:p>
        </p:txBody>
      </p:sp>
      <p:sp>
        <p:nvSpPr>
          <p:cNvPr id="21" name="标题 1"/>
          <p:cNvSpPr txBox="1"/>
          <p:nvPr/>
        </p:nvSpPr>
        <p:spPr>
          <a:xfrm>
            <a:off x="6657110" y="4692585"/>
            <a:ext cx="4650709" cy="1560316"/>
          </a:xfrm>
          <a:prstGeom prst="rect">
            <a:avLst/>
          </a:prstGeom>
          <a:noFill/>
          <a:ln>
            <a:noFill/>
          </a:ln>
        </p:spPr>
        <p:txBody>
          <a:bodyPr vert="horz" wrap="square" lIns="91440" tIns="45720" rIns="91440" bIns="45720" rtlCol="0" anchor="t"/>
          <a:lstStyle/>
          <a:p>
            <a:pPr algn="l">
              <a:lnSpc>
                <a:spcPct val="150000"/>
              </a:lnSpc>
            </a:pP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参保人员在协议医疗机构发生的医疗费用，符合基本医疗保险药品目录、诊疗项目、医疗服务设施标准的，按照国家规定从基本医疗保险基金中支付。</a:t>
            </a:r>
            <a:endParaRPr kumimoji="1" lang="zh-CN" altLang="en-US" sz="1600" dirty="0"/>
          </a:p>
        </p:txBody>
      </p:sp>
      <p:sp>
        <p:nvSpPr>
          <p:cNvPr id="22" name="标题 1"/>
          <p:cNvSpPr txBox="1"/>
          <p:nvPr/>
        </p:nvSpPr>
        <p:spPr>
          <a:xfrm>
            <a:off x="10634267" y="4034355"/>
            <a:ext cx="722565" cy="149627"/>
          </a:xfrm>
          <a:prstGeom prst="rect">
            <a:avLst/>
          </a:prstGeom>
          <a:solidFill>
            <a:schemeClr val="accent1">
              <a:lumMod val="60000"/>
              <a:lumOff val="4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10741847" y="3669431"/>
            <a:ext cx="644834" cy="369332"/>
          </a:xfrm>
          <a:prstGeom prst="rect">
            <a:avLst/>
          </a:prstGeom>
          <a:noFill/>
          <a:ln>
            <a:noFill/>
          </a:ln>
        </p:spPr>
        <p:txBody>
          <a:bodyPr vert="horz" wrap="square" lIns="91440" tIns="45720" rIns="91440" bIns="45720" rtlCol="0" anchor="t"/>
          <a:lstStyle/>
          <a:p>
            <a:pPr algn="ctr">
              <a:lnSpc>
                <a:spcPct val="110000"/>
              </a:lnSpc>
            </a:pPr>
            <a:r>
              <a:rPr kumimoji="1" lang="en-US" altLang="zh-CN" sz="20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04</a:t>
            </a:r>
            <a:endParaRPr kumimoji="1" lang="zh-CN" altLang="en-US" sz="2000" dirty="0"/>
          </a:p>
        </p:txBody>
      </p:sp>
      <p:sp>
        <p:nvSpPr>
          <p:cNvPr id="34" name="标题 1"/>
          <p:cNvSpPr txBox="1"/>
          <p:nvPr/>
        </p:nvSpPr>
        <p:spPr>
          <a:xfrm>
            <a:off x="810593" y="236733"/>
            <a:ext cx="7780158" cy="432000"/>
          </a:xfrm>
          <a:prstGeom prst="rect">
            <a:avLst/>
          </a:prstGeom>
          <a:noFill/>
          <a:ln cap="sq">
            <a:noFill/>
          </a:ln>
        </p:spPr>
        <p:txBody>
          <a:bodyPr vert="horz" wrap="square" lIns="0" tIns="0" rIns="0" bIns="0" rtlCol="0" anchor="ctr"/>
          <a:lstStyle/>
          <a:p>
            <a:pPr algn="l">
              <a:lnSpc>
                <a:spcPct val="150000"/>
              </a:lnSpc>
            </a:pP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三、</a:t>
            </a:r>
            <a:r>
              <a:rPr kumimoji="1" lang="en-US" altLang="zh-CN" sz="32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基本医疗保险</a:t>
            </a:r>
            <a:endParaRPr kumimoji="1" lang="zh-CN" altLang="en-US" dirty="0"/>
          </a:p>
        </p:txBody>
      </p:sp>
      <p:sp>
        <p:nvSpPr>
          <p:cNvPr id="35" name="标题 1"/>
          <p:cNvSpPr txBox="1"/>
          <p:nvPr/>
        </p:nvSpPr>
        <p:spPr>
          <a:xfrm>
            <a:off x="-254644" y="189343"/>
            <a:ext cx="915043" cy="563880"/>
          </a:xfrm>
          <a:prstGeom prst="rect">
            <a:avLst/>
          </a:prstGeom>
          <a:solidFill>
            <a:schemeClr val="accent1">
              <a:lumMod val="40000"/>
              <a:lumOff val="60000"/>
              <a:alpha val="7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a:off x="319024" y="390511"/>
            <a:ext cx="167640" cy="16764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10800000">
            <a:off x="-1" y="3191527"/>
            <a:ext cx="12192000" cy="3666473"/>
          </a:xfrm>
          <a:custGeom>
            <a:avLst/>
            <a:gdLst>
              <a:gd name="connsiteX0" fmla="*/ 0 w 12192000"/>
              <a:gd name="connsiteY0" fmla="*/ 3666470 h 3666473"/>
              <a:gd name="connsiteX1" fmla="*/ 0 w 12192000"/>
              <a:gd name="connsiteY1" fmla="*/ 1091228 h 3666473"/>
              <a:gd name="connsiteX2" fmla="*/ 1175317 w 12192000"/>
              <a:gd name="connsiteY2" fmla="*/ 0 h 3666473"/>
              <a:gd name="connsiteX3" fmla="*/ 3949008 w 12192000"/>
              <a:gd name="connsiteY3" fmla="*/ 0 h 3666473"/>
              <a:gd name="connsiteX4" fmla="*/ 12192000 w 12192000"/>
              <a:gd name="connsiteY4" fmla="*/ 3666473 h 3666473"/>
              <a:gd name="connsiteX5" fmla="*/ 8242987 w 12192000"/>
              <a:gd name="connsiteY5" fmla="*/ 0 h 3666473"/>
              <a:gd name="connsiteX6" fmla="*/ 11016680 w 12192000"/>
              <a:gd name="connsiteY6" fmla="*/ 0 h 3666473"/>
              <a:gd name="connsiteX7" fmla="*/ 12192000 w 12192000"/>
              <a:gd name="connsiteY7" fmla="*/ 1091230 h 3666473"/>
            </a:gdLst>
            <a:ahLst/>
            <a:cxnLst/>
            <a:rect l="l" t="t" r="r" b="b"/>
            <a:pathLst>
              <a:path w="12192000" h="3666473">
                <a:moveTo>
                  <a:pt x="0" y="3666470"/>
                </a:moveTo>
                <a:lnTo>
                  <a:pt x="0" y="1091228"/>
                </a:lnTo>
                <a:lnTo>
                  <a:pt x="1175317" y="0"/>
                </a:lnTo>
                <a:lnTo>
                  <a:pt x="3949008" y="0"/>
                </a:lnTo>
                <a:close/>
                <a:moveTo>
                  <a:pt x="12192000" y="3666473"/>
                </a:moveTo>
                <a:lnTo>
                  <a:pt x="8242987" y="0"/>
                </a:lnTo>
                <a:lnTo>
                  <a:pt x="11016680" y="0"/>
                </a:lnTo>
                <a:lnTo>
                  <a:pt x="12192000" y="1091230"/>
                </a:lnTo>
                <a:close/>
              </a:path>
            </a:pathLst>
          </a:custGeom>
          <a:solidFill>
            <a:schemeClr val="accent1">
              <a:lumMod val="40000"/>
              <a:lumOff val="60000"/>
              <a:alpha val="13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319024" y="1327336"/>
            <a:ext cx="4536994" cy="3348574"/>
          </a:xfrm>
          <a:prstGeom prst="rect">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545856" y="1347430"/>
            <a:ext cx="3898419" cy="527262"/>
          </a:xfrm>
          <a:prstGeom prst="rect">
            <a:avLst/>
          </a:prstGeom>
          <a:noFill/>
          <a:ln>
            <a:noFill/>
          </a:ln>
        </p:spPr>
        <p:txBody>
          <a:bodyPr vert="horz" wrap="square" lIns="91440" tIns="45720" rIns="91440" bIns="45720" rtlCol="0" anchor="ctr"/>
          <a:lstStyle/>
          <a:p>
            <a:pPr>
              <a:lnSpc>
                <a:spcPct val="130000"/>
              </a:lnSpc>
            </a:pPr>
            <a:endParaRPr kumimoji="1" lang="en-US" altLang="zh-CN" dirty="0">
              <a:ln w="12700">
                <a:noFill/>
              </a:ln>
              <a:solidFill>
                <a:srgbClr val="0170E1">
                  <a:alpha val="100000"/>
                </a:srgbClr>
              </a:solidFill>
              <a:latin typeface="Source Han Sans CN Bold Bold" panose="020B0800000000000000" charset="-122"/>
              <a:ea typeface="Source Han Sans CN Bold Bold" panose="020B0800000000000000" charset="-122"/>
            </a:endParaRPr>
          </a:p>
          <a:p>
            <a:pPr>
              <a:lnSpc>
                <a:spcPct val="130000"/>
              </a:lnSpc>
            </a:pPr>
            <a:r>
              <a:rPr kumimoji="1" lang="en-US" altLang="zh-CN" dirty="0">
                <a:ln w="12700">
                  <a:noFill/>
                </a:ln>
                <a:solidFill>
                  <a:srgbClr val="0170E1">
                    <a:alpha val="100000"/>
                  </a:srgbClr>
                </a:solidFill>
                <a:latin typeface="Source Han Sans CN Bold Bold" panose="020B0800000000000000" charset="-122"/>
                <a:ea typeface="Source Han Sans CN Bold Bold" panose="020B0800000000000000" charset="-122"/>
              </a:rPr>
              <a:t>基本医疗保险基金不支付的医疗费用</a:t>
            </a:r>
            <a:endParaRPr kumimoji="1" lang="zh-CN" altLang="en-US" dirty="0">
              <a:ln w="12700">
                <a:noFill/>
              </a:ln>
              <a:solidFill>
                <a:srgbClr val="0170E1">
                  <a:alpha val="100000"/>
                </a:srgbClr>
              </a:solidFill>
              <a:latin typeface="Source Han Sans CN Bold Bold" panose="020B0800000000000000" charset="-122"/>
              <a:ea typeface="Source Han Sans CN Bold Bold" panose="020B0800000000000000" charset="-122"/>
            </a:endParaRPr>
          </a:p>
          <a:p>
            <a:pPr algn="l">
              <a:lnSpc>
                <a:spcPct val="130000"/>
              </a:lnSpc>
            </a:pPr>
            <a:endParaRPr kumimoji="1" lang="zh-CN" altLang="en-US" dirty="0"/>
          </a:p>
        </p:txBody>
      </p:sp>
      <p:sp>
        <p:nvSpPr>
          <p:cNvPr id="6" name="标题 1"/>
          <p:cNvSpPr txBox="1"/>
          <p:nvPr/>
        </p:nvSpPr>
        <p:spPr>
          <a:xfrm>
            <a:off x="606590" y="1900863"/>
            <a:ext cx="3898420" cy="1560316"/>
          </a:xfrm>
          <a:prstGeom prst="rect">
            <a:avLst/>
          </a:prstGeom>
          <a:noFill/>
          <a:ln>
            <a:noFill/>
          </a:ln>
        </p:spPr>
        <p:txBody>
          <a:bodyPr vert="horz" wrap="square" lIns="91440" tIns="45720" rIns="91440" bIns="45720" rtlCol="0" anchor="t"/>
          <a:lstStyle/>
          <a:p>
            <a:pPr algn="l">
              <a:lnSpc>
                <a:spcPct val="150000"/>
              </a:lnSpc>
            </a:pP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下列医疗费用不纳入基本医疗保险基金支付范围：</a:t>
            </a:r>
            <a:endPar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1</a:t>
            </a: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）应当从工伤保险基金中支付的，</a:t>
            </a:r>
            <a:endPar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2</a:t>
            </a: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）应当由第三人负担的，</a:t>
            </a:r>
            <a:endPar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3</a:t>
            </a: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）应当由公共卫生负担的，</a:t>
            </a:r>
            <a:endPar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4</a:t>
            </a: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）在境外就医的。</a:t>
            </a:r>
            <a:endPar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7" name="标题 1"/>
          <p:cNvSpPr txBox="1"/>
          <p:nvPr/>
        </p:nvSpPr>
        <p:spPr>
          <a:xfrm>
            <a:off x="4193865" y="1252079"/>
            <a:ext cx="722565" cy="149627"/>
          </a:xfrm>
          <a:prstGeom prst="rect">
            <a:avLst/>
          </a:prstGeom>
          <a:solidFill>
            <a:schemeClr val="accent1">
              <a:lumMod val="60000"/>
              <a:lumOff val="4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a:off x="4323848" y="913186"/>
            <a:ext cx="589901" cy="369332"/>
          </a:xfrm>
          <a:prstGeom prst="rect">
            <a:avLst/>
          </a:prstGeom>
          <a:noFill/>
          <a:ln>
            <a:noFill/>
          </a:ln>
        </p:spPr>
        <p:txBody>
          <a:bodyPr vert="horz" wrap="square" lIns="91440" tIns="45720" rIns="91440" bIns="45720" rtlCol="0" anchor="t"/>
          <a:lstStyle/>
          <a:p>
            <a:pPr algn="ctr">
              <a:lnSpc>
                <a:spcPct val="110000"/>
              </a:lnSpc>
            </a:pPr>
            <a:r>
              <a:rPr kumimoji="1" lang="en-US" altLang="zh-CN" sz="20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05</a:t>
            </a:r>
            <a:endParaRPr kumimoji="1" lang="zh-CN" altLang="en-US" sz="2000" dirty="0"/>
          </a:p>
        </p:txBody>
      </p:sp>
      <p:sp>
        <p:nvSpPr>
          <p:cNvPr id="9" name="标题 1"/>
          <p:cNvSpPr txBox="1"/>
          <p:nvPr/>
        </p:nvSpPr>
        <p:spPr>
          <a:xfrm>
            <a:off x="6733309" y="1327335"/>
            <a:ext cx="4814456" cy="3271742"/>
          </a:xfrm>
          <a:prstGeom prst="rect">
            <a:avLst/>
          </a:prstGeom>
          <a:solidFill>
            <a:schemeClr val="accent1">
              <a:lumMod val="20000"/>
              <a:lumOff val="80000"/>
              <a:alpha val="50000"/>
            </a:schemeClr>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a:off x="7090113" y="1300023"/>
            <a:ext cx="3433586" cy="527262"/>
          </a:xfrm>
          <a:prstGeom prst="rect">
            <a:avLst/>
          </a:prstGeom>
          <a:noFill/>
          <a:ln>
            <a:noFill/>
          </a:ln>
        </p:spPr>
        <p:txBody>
          <a:bodyPr vert="horz" wrap="square" lIns="91440" tIns="45720" rIns="91440" bIns="45720" rtlCol="0" anchor="ctr"/>
          <a:lstStyle/>
          <a:p>
            <a:pPr algn="l">
              <a:lnSpc>
                <a:spcPct val="130000"/>
              </a:lnSpc>
            </a:pPr>
            <a:r>
              <a:rPr kumimoji="1" lang="zh-CN" altLang="en-US" dirty="0">
                <a:ln w="12700">
                  <a:noFill/>
                </a:ln>
                <a:solidFill>
                  <a:srgbClr val="262626">
                    <a:alpha val="100000"/>
                  </a:srgbClr>
                </a:solidFill>
                <a:latin typeface="Source Han Sans CN Bold Bold" panose="020B0800000000000000" charset="-122"/>
                <a:ea typeface="Source Han Sans CN Bold Bold" panose="020B0800000000000000" charset="-122"/>
              </a:rPr>
              <a:t>医疗期</a:t>
            </a:r>
            <a:endParaRPr kumimoji="1" lang="zh-CN" altLang="en-US" dirty="0"/>
          </a:p>
        </p:txBody>
      </p:sp>
      <p:sp>
        <p:nvSpPr>
          <p:cNvPr id="11" name="标题 1"/>
          <p:cNvSpPr txBox="1"/>
          <p:nvPr/>
        </p:nvSpPr>
        <p:spPr>
          <a:xfrm>
            <a:off x="6851073" y="1715343"/>
            <a:ext cx="4551218" cy="2783210"/>
          </a:xfrm>
          <a:prstGeom prst="rect">
            <a:avLst/>
          </a:prstGeom>
          <a:noFill/>
          <a:ln>
            <a:noFill/>
          </a:ln>
        </p:spPr>
        <p:txBody>
          <a:bodyPr vert="horz" wrap="square" lIns="91440" tIns="45720" rIns="91440" bIns="45720" rtlCol="0" anchor="t"/>
          <a:lstStyle/>
          <a:p>
            <a:pPr algn="l">
              <a:lnSpc>
                <a:spcPct val="150000"/>
              </a:lnSpc>
            </a:pP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1.</a:t>
            </a: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医疗期期间</a:t>
            </a:r>
            <a:endPar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rPr>
              <a:t>2.</a:t>
            </a: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rPr>
              <a:t>医疗期的计算办法</a:t>
            </a:r>
            <a:endPar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endParaRPr>
          </a:p>
          <a:p>
            <a:pPr algn="l">
              <a:lnSpc>
                <a:spcPct val="150000"/>
              </a:lnSpc>
            </a:pP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rPr>
              <a:t>3.</a:t>
            </a:r>
            <a:r>
              <a:rPr kumimoji="1" lang="zh-CN" altLang="en-US" sz="1600" dirty="0">
                <a:ln w="12700">
                  <a:noFill/>
                </a:ln>
                <a:solidFill>
                  <a:srgbClr val="262626">
                    <a:alpha val="100000"/>
                  </a:srgbClr>
                </a:solidFill>
                <a:latin typeface="Source Han Sans CN Normal" panose="020B0400000000000000" charset="-122"/>
                <a:ea typeface="Source Han Sans CN Normal" panose="020B0400000000000000" charset="-122"/>
              </a:rPr>
              <a:t>医疗期的待遇</a:t>
            </a:r>
            <a:endPar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endParaRPr>
          </a:p>
          <a:p>
            <a:pPr algn="l">
              <a:lnSpc>
                <a:spcPct val="150000"/>
              </a:lnSpc>
            </a:pPr>
            <a:r>
              <a:rPr kumimoji="1" lang="zh-CN" altLang="en-US" sz="1600" dirty="0"/>
              <a:t>职工患病或非因工负伤治疗期间，在规定的医疗期内由企业按有关规定支付 其病假工资或疾病救济费，病假工资或疾病救济费可以低于当地最低工资标准支付，但不能低于最低工资标准的</a:t>
            </a:r>
            <a:r>
              <a:rPr kumimoji="1" lang="en-US" altLang="zh-CN" sz="1600" dirty="0"/>
              <a:t>80%</a:t>
            </a:r>
            <a:r>
              <a:rPr kumimoji="1" lang="zh-CN" altLang="en-US" sz="1600" dirty="0"/>
              <a:t>。</a:t>
            </a:r>
            <a:endParaRPr kumimoji="1" lang="zh-CN" altLang="en-US" sz="1600" dirty="0"/>
          </a:p>
        </p:txBody>
      </p:sp>
      <p:sp>
        <p:nvSpPr>
          <p:cNvPr id="12" name="标题 1"/>
          <p:cNvSpPr txBox="1"/>
          <p:nvPr/>
        </p:nvSpPr>
        <p:spPr>
          <a:xfrm>
            <a:off x="10884897" y="1257923"/>
            <a:ext cx="722565" cy="149627"/>
          </a:xfrm>
          <a:prstGeom prst="rect">
            <a:avLst/>
          </a:prstGeom>
          <a:solidFill>
            <a:schemeClr val="accent1">
              <a:lumMod val="60000"/>
              <a:lumOff val="4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11100655" y="937694"/>
            <a:ext cx="644834" cy="369332"/>
          </a:xfrm>
          <a:prstGeom prst="rect">
            <a:avLst/>
          </a:prstGeom>
          <a:noFill/>
          <a:ln>
            <a:noFill/>
          </a:ln>
        </p:spPr>
        <p:txBody>
          <a:bodyPr vert="horz" wrap="square" lIns="91440" tIns="45720" rIns="91440" bIns="45720" rtlCol="0" anchor="t"/>
          <a:lstStyle/>
          <a:p>
            <a:pPr algn="ctr">
              <a:lnSpc>
                <a:spcPct val="110000"/>
              </a:lnSpc>
            </a:pPr>
            <a:r>
              <a:rPr kumimoji="1" lang="en-US" altLang="zh-CN" sz="20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06</a:t>
            </a:r>
            <a:endParaRPr kumimoji="1" lang="zh-CN" altLang="en-US" sz="2000" dirty="0"/>
          </a:p>
        </p:txBody>
      </p:sp>
      <p:sp>
        <p:nvSpPr>
          <p:cNvPr id="34" name="标题 1"/>
          <p:cNvSpPr txBox="1"/>
          <p:nvPr/>
        </p:nvSpPr>
        <p:spPr>
          <a:xfrm>
            <a:off x="810593" y="236733"/>
            <a:ext cx="7780158" cy="432000"/>
          </a:xfrm>
          <a:prstGeom prst="rect">
            <a:avLst/>
          </a:prstGeom>
          <a:noFill/>
          <a:ln cap="sq">
            <a:noFill/>
          </a:ln>
        </p:spPr>
        <p:txBody>
          <a:bodyPr vert="horz" wrap="square" lIns="0" tIns="0" rIns="0" bIns="0" rtlCol="0" anchor="ctr"/>
          <a:lstStyle/>
          <a:p>
            <a:pPr algn="l">
              <a:lnSpc>
                <a:spcPct val="150000"/>
              </a:lnSpc>
            </a:pP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三、</a:t>
            </a:r>
            <a:r>
              <a:rPr kumimoji="1" lang="en-US" altLang="zh-CN" sz="32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基本医疗保险</a:t>
            </a:r>
            <a:endParaRPr kumimoji="1" lang="zh-CN" altLang="en-US" dirty="0"/>
          </a:p>
        </p:txBody>
      </p:sp>
      <p:sp>
        <p:nvSpPr>
          <p:cNvPr id="35" name="标题 1"/>
          <p:cNvSpPr txBox="1"/>
          <p:nvPr/>
        </p:nvSpPr>
        <p:spPr>
          <a:xfrm>
            <a:off x="-254644" y="189343"/>
            <a:ext cx="915043" cy="563880"/>
          </a:xfrm>
          <a:prstGeom prst="rect">
            <a:avLst/>
          </a:prstGeom>
          <a:solidFill>
            <a:schemeClr val="accent1">
              <a:lumMod val="40000"/>
              <a:lumOff val="60000"/>
              <a:alpha val="7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a:off x="319024" y="390511"/>
            <a:ext cx="167640" cy="16764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660398" y="2406600"/>
            <a:ext cx="10901220" cy="1180731"/>
          </a:xfrm>
          <a:prstGeom prst="roundRect">
            <a:avLst>
              <a:gd name="adj" fmla="val 50000"/>
            </a:avLst>
          </a:prstGeom>
          <a:solidFill>
            <a:schemeClr val="bg1"/>
          </a:solidFill>
          <a:ln w="3175" cap="sq">
            <a:gradFill>
              <a:gsLst>
                <a:gs pos="0">
                  <a:schemeClr val="accent1">
                    <a:alpha val="0"/>
                  </a:schemeClr>
                </a:gs>
                <a:gs pos="100000">
                  <a:schemeClr val="accent1">
                    <a:alpha val="45000"/>
                  </a:schemeClr>
                </a:gs>
              </a:gsLst>
              <a:lin ang="13500000" scaled="0"/>
            </a:gradFill>
            <a:miter/>
          </a:ln>
          <a:effectLst>
            <a:outerShdw blurRad="152400" dist="38100" dir="2700000" algn="tl" rotWithShape="0">
              <a:schemeClr val="accent1">
                <a:lumMod val="50000"/>
                <a:alpha val="19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1812292" y="2523240"/>
            <a:ext cx="3922336" cy="263018"/>
          </a:xfrm>
          <a:prstGeom prst="rect">
            <a:avLst/>
          </a:prstGeom>
          <a:noFill/>
          <a:ln>
            <a:noFill/>
          </a:ln>
        </p:spPr>
        <p:txBody>
          <a:bodyPr vert="horz" wrap="square" lIns="0" tIns="0" rIns="0" bIns="0" rtlCol="0" anchor="ctr"/>
          <a:lstStyle/>
          <a:p>
            <a:pPr algn="l">
              <a:lnSpc>
                <a:spcPct val="110000"/>
              </a:lnSpc>
            </a:pPr>
            <a:r>
              <a:rPr kumimoji="1" lang="en-US" altLang="zh-CN" dirty="0">
                <a:ln w="12700">
                  <a:noFill/>
                </a:ln>
                <a:gradFill>
                  <a:gsLst>
                    <a:gs pos="0">
                      <a:schemeClr val="accent1"/>
                    </a:gs>
                    <a:gs pos="93000">
                      <a:schemeClr val="accent1">
                        <a:lumMod val="75000"/>
                      </a:schemeClr>
                    </a:gs>
                  </a:gsLst>
                  <a:lin ang="2700000" scaled="0"/>
                </a:gradFill>
                <a:latin typeface="Source Han Sans CN Bold Bold" panose="020B0800000000000000" charset="-122"/>
                <a:ea typeface="Source Han Sans CN Bold Bold" panose="020B0800000000000000" charset="-122"/>
                <a:cs typeface="Source Han Sans CN Bold Bold" panose="020B0800000000000000" charset="-122"/>
              </a:rPr>
              <a:t>工伤保险费的缴纳</a:t>
            </a:r>
            <a:endParaRPr kumimoji="1" lang="zh-CN" altLang="en-US" dirty="0"/>
          </a:p>
        </p:txBody>
      </p:sp>
      <p:sp>
        <p:nvSpPr>
          <p:cNvPr id="5" name="标题 1"/>
          <p:cNvSpPr txBox="1"/>
          <p:nvPr/>
        </p:nvSpPr>
        <p:spPr>
          <a:xfrm>
            <a:off x="781488" y="2523240"/>
            <a:ext cx="961379" cy="961379"/>
          </a:xfrm>
          <a:prstGeom prst="ellipse">
            <a:avLst/>
          </a:prstGeom>
          <a:solidFill>
            <a:schemeClr val="accent1">
              <a:alpha val="13000"/>
            </a:schemeClr>
          </a:solidFill>
          <a:ln w="12700" cap="sq">
            <a:solidFill>
              <a:schemeClr val="bg1"/>
            </a:solidFill>
            <a:miter/>
          </a:ln>
          <a:effectLst/>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a:off x="906028" y="2647781"/>
            <a:ext cx="712299" cy="712299"/>
          </a:xfrm>
          <a:prstGeom prst="ellipse">
            <a:avLst/>
          </a:prstGeom>
          <a:gradFill>
            <a:gsLst>
              <a:gs pos="28000">
                <a:schemeClr val="accent2">
                  <a:lumMod val="40000"/>
                  <a:lumOff val="60000"/>
                </a:schemeClr>
              </a:gs>
              <a:gs pos="78000">
                <a:schemeClr val="accent2">
                  <a:lumMod val="60000"/>
                  <a:lumOff val="40000"/>
                </a:schemeClr>
              </a:gs>
            </a:gsLst>
            <a:path path="circle">
              <a:fillToRect r="100000" b="100000"/>
            </a:path>
            <a:tileRect l="-100000" t="-10000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a:off x="906028" y="2647781"/>
            <a:ext cx="712299" cy="712299"/>
          </a:xfrm>
          <a:prstGeom prst="ellipse">
            <a:avLst/>
          </a:prstGeom>
          <a:gradFill>
            <a:gsLst>
              <a:gs pos="57000">
                <a:schemeClr val="accent2">
                  <a:lumMod val="75000"/>
                  <a:alpha val="0"/>
                </a:schemeClr>
              </a:gs>
              <a:gs pos="100000">
                <a:schemeClr val="accent2">
                  <a:lumMod val="75000"/>
                  <a:alpha val="49000"/>
                </a:schemeClr>
              </a:gs>
            </a:gsLst>
            <a:path path="circle">
              <a:fillToRect t="100000" r="100000"/>
            </a:path>
            <a:tileRect l="-100000" b="-10000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a:off x="906028" y="2647781"/>
            <a:ext cx="712299" cy="712299"/>
          </a:xfrm>
          <a:prstGeom prst="ellipse">
            <a:avLst/>
          </a:prstGeom>
          <a:gradFill>
            <a:gsLst>
              <a:gs pos="57000">
                <a:schemeClr val="accent2">
                  <a:lumMod val="75000"/>
                  <a:alpha val="0"/>
                </a:schemeClr>
              </a:gs>
              <a:gs pos="100000">
                <a:schemeClr val="accent2">
                  <a:lumMod val="75000"/>
                  <a:alpha val="49000"/>
                </a:schemeClr>
              </a:gs>
            </a:gsLst>
            <a:path path="circle">
              <a:fillToRect r="100000" b="100000"/>
            </a:path>
            <a:tileRect l="-100000" t="-10000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a:off x="906028" y="2647781"/>
            <a:ext cx="712299" cy="712299"/>
          </a:xfrm>
          <a:prstGeom prst="ellipse">
            <a:avLst/>
          </a:prstGeom>
          <a:gradFill>
            <a:gsLst>
              <a:gs pos="71000">
                <a:schemeClr val="accent2">
                  <a:lumMod val="20000"/>
                  <a:lumOff val="80000"/>
                  <a:alpha val="0"/>
                </a:schemeClr>
              </a:gs>
              <a:gs pos="86000">
                <a:schemeClr val="accent2">
                  <a:lumMod val="20000"/>
                  <a:lumOff val="80000"/>
                </a:schemeClr>
              </a:gs>
            </a:gsLst>
            <a:path path="circle">
              <a:fillToRect r="100000" b="100000"/>
            </a:path>
            <a:tileRect l="-100000" t="-10000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a:off x="906028" y="2647781"/>
            <a:ext cx="712299" cy="712299"/>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a:off x="1812291" y="2786258"/>
            <a:ext cx="8003653" cy="698362"/>
          </a:xfrm>
          <a:prstGeom prst="rect">
            <a:avLst/>
          </a:prstGeom>
          <a:noFill/>
          <a:ln>
            <a:noFill/>
          </a:ln>
        </p:spPr>
        <p:txBody>
          <a:bodyPr vert="horz" wrap="square" lIns="0" tIns="0" rIns="0" bIns="0" rtlCol="0" anchor="t"/>
          <a:lstStyle/>
          <a:p>
            <a:pPr algn="l">
              <a:lnSpc>
                <a:spcPct val="150000"/>
              </a:lnSpc>
            </a:pPr>
            <a:r>
              <a:rPr kumimoji="1" lang="en-US" altLang="zh-CN" sz="14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职工应当参加工伤保险，由用人单位缴纳工伤保险费，职工不缴纳工伤保险费</a:t>
            </a:r>
            <a:r>
              <a:rPr kumimoji="1" lang="en-US" altLang="zh-CN"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400" dirty="0"/>
          </a:p>
        </p:txBody>
      </p:sp>
      <p:sp>
        <p:nvSpPr>
          <p:cNvPr id="12" name="标题 1"/>
          <p:cNvSpPr txBox="1"/>
          <p:nvPr/>
        </p:nvSpPr>
        <p:spPr>
          <a:xfrm>
            <a:off x="1071584" y="2813338"/>
            <a:ext cx="381187" cy="381186"/>
          </a:xfrm>
          <a:custGeom>
            <a:avLst/>
            <a:gdLst>
              <a:gd name="connsiteX0" fmla="*/ 457070 w 720001"/>
              <a:gd name="connsiteY0" fmla="*/ 57166 h 720001"/>
              <a:gd name="connsiteX1" fmla="*/ 457070 w 720001"/>
              <a:gd name="connsiteY1" fmla="*/ 263017 h 720001"/>
              <a:gd name="connsiteX2" fmla="*/ 662921 w 720001"/>
              <a:gd name="connsiteY2" fmla="*/ 263017 h 720001"/>
              <a:gd name="connsiteX3" fmla="*/ 647393 w 720001"/>
              <a:gd name="connsiteY3" fmla="*/ 212704 h 720001"/>
              <a:gd name="connsiteX4" fmla="*/ 591008 w 720001"/>
              <a:gd name="connsiteY4" fmla="*/ 129079 h 720001"/>
              <a:gd name="connsiteX5" fmla="*/ 507383 w 720001"/>
              <a:gd name="connsiteY5" fmla="*/ 72694 h 720001"/>
              <a:gd name="connsiteX6" fmla="*/ 457070 w 720001"/>
              <a:gd name="connsiteY6" fmla="*/ 57166 h 720001"/>
              <a:gd name="connsiteX7" fmla="*/ 307952 w 720001"/>
              <a:gd name="connsiteY7" fmla="*/ 56386 h 720001"/>
              <a:gd name="connsiteX8" fmla="*/ 240115 w 720001"/>
              <a:gd name="connsiteY8" fmla="*/ 76251 h 720001"/>
              <a:gd name="connsiteX9" fmla="*/ 142092 w 720001"/>
              <a:gd name="connsiteY9" fmla="*/ 142179 h 720001"/>
              <a:gd name="connsiteX10" fmla="*/ 76077 w 720001"/>
              <a:gd name="connsiteY10" fmla="*/ 240116 h 720001"/>
              <a:gd name="connsiteX11" fmla="*/ 51874 w 720001"/>
              <a:gd name="connsiteY11" fmla="*/ 360000 h 720001"/>
              <a:gd name="connsiteX12" fmla="*/ 76077 w 720001"/>
              <a:gd name="connsiteY12" fmla="*/ 479885 h 720001"/>
              <a:gd name="connsiteX13" fmla="*/ 142092 w 720001"/>
              <a:gd name="connsiteY13" fmla="*/ 577822 h 720001"/>
              <a:gd name="connsiteX14" fmla="*/ 240029 w 720001"/>
              <a:gd name="connsiteY14" fmla="*/ 643837 h 720001"/>
              <a:gd name="connsiteX15" fmla="*/ 359913 w 720001"/>
              <a:gd name="connsiteY15" fmla="*/ 668039 h 720001"/>
              <a:gd name="connsiteX16" fmla="*/ 479798 w 720001"/>
              <a:gd name="connsiteY16" fmla="*/ 643837 h 720001"/>
              <a:gd name="connsiteX17" fmla="*/ 577735 w 720001"/>
              <a:gd name="connsiteY17" fmla="*/ 577822 h 720001"/>
              <a:gd name="connsiteX18" fmla="*/ 643750 w 720001"/>
              <a:gd name="connsiteY18" fmla="*/ 479885 h 720001"/>
              <a:gd name="connsiteX19" fmla="*/ 663615 w 720001"/>
              <a:gd name="connsiteY19" fmla="*/ 412049 h 720001"/>
              <a:gd name="connsiteX20" fmla="*/ 360000 w 720001"/>
              <a:gd name="connsiteY20" fmla="*/ 412049 h 720001"/>
              <a:gd name="connsiteX21" fmla="*/ 307952 w 720001"/>
              <a:gd name="connsiteY21" fmla="*/ 360000 h 720001"/>
              <a:gd name="connsiteX22" fmla="*/ 405022 w 720001"/>
              <a:gd name="connsiteY22" fmla="*/ 0 h 720001"/>
              <a:gd name="connsiteX23" fmla="*/ 720001 w 720001"/>
              <a:gd name="connsiteY23" fmla="*/ 314979 h 720001"/>
              <a:gd name="connsiteX24" fmla="*/ 405022 w 720001"/>
              <a:gd name="connsiteY24" fmla="*/ 314979 h 720001"/>
              <a:gd name="connsiteX25" fmla="*/ 360000 w 720001"/>
              <a:gd name="connsiteY25" fmla="*/ 0 h 720001"/>
              <a:gd name="connsiteX26" fmla="*/ 360000 w 720001"/>
              <a:gd name="connsiteY26" fmla="*/ 360000 h 720001"/>
              <a:gd name="connsiteX27" fmla="*/ 720001 w 720001"/>
              <a:gd name="connsiteY27" fmla="*/ 360000 h 720001"/>
              <a:gd name="connsiteX28" fmla="*/ 360000 w 720001"/>
              <a:gd name="connsiteY28" fmla="*/ 720001 h 720001"/>
              <a:gd name="connsiteX29" fmla="*/ 0 w 720001"/>
              <a:gd name="connsiteY29" fmla="*/ 360000 h 720001"/>
              <a:gd name="connsiteX30" fmla="*/ 360000 w 720001"/>
              <a:gd name="connsiteY30" fmla="*/ 0 h 720001"/>
            </a:gdLst>
            <a:ahLst/>
            <a:cxnLst/>
            <a:rect l="l" t="t" r="r" b="b"/>
            <a:pathLst>
              <a:path w="720001" h="720001">
                <a:moveTo>
                  <a:pt x="457070" y="57166"/>
                </a:moveTo>
                <a:lnTo>
                  <a:pt x="457070" y="263017"/>
                </a:lnTo>
                <a:lnTo>
                  <a:pt x="662921" y="263017"/>
                </a:lnTo>
                <a:cubicBezTo>
                  <a:pt x="659451" y="245755"/>
                  <a:pt x="654246" y="229012"/>
                  <a:pt x="647393" y="212704"/>
                </a:cubicBezTo>
                <a:cubicBezTo>
                  <a:pt x="634121" y="181388"/>
                  <a:pt x="615210" y="153282"/>
                  <a:pt x="591008" y="129079"/>
                </a:cubicBezTo>
                <a:cubicBezTo>
                  <a:pt x="566806" y="104877"/>
                  <a:pt x="538699" y="85966"/>
                  <a:pt x="507383" y="72694"/>
                </a:cubicBezTo>
                <a:cubicBezTo>
                  <a:pt x="491075" y="65755"/>
                  <a:pt x="474246" y="60636"/>
                  <a:pt x="457070" y="57166"/>
                </a:cubicBezTo>
                <a:close/>
                <a:moveTo>
                  <a:pt x="307952" y="56386"/>
                </a:moveTo>
                <a:cubicBezTo>
                  <a:pt x="284703" y="60376"/>
                  <a:pt x="262062" y="66969"/>
                  <a:pt x="240115" y="76251"/>
                </a:cubicBezTo>
                <a:cubicBezTo>
                  <a:pt x="203508" y="91778"/>
                  <a:pt x="170544" y="113986"/>
                  <a:pt x="142092" y="142179"/>
                </a:cubicBezTo>
                <a:cubicBezTo>
                  <a:pt x="113812" y="170545"/>
                  <a:pt x="91605" y="203422"/>
                  <a:pt x="76077" y="240116"/>
                </a:cubicBezTo>
                <a:cubicBezTo>
                  <a:pt x="60029" y="278111"/>
                  <a:pt x="51874" y="318362"/>
                  <a:pt x="51874" y="360000"/>
                </a:cubicBezTo>
                <a:cubicBezTo>
                  <a:pt x="51874" y="401639"/>
                  <a:pt x="60029" y="441976"/>
                  <a:pt x="76077" y="479885"/>
                </a:cubicBezTo>
                <a:cubicBezTo>
                  <a:pt x="91605" y="516579"/>
                  <a:pt x="113812" y="549543"/>
                  <a:pt x="142092" y="577822"/>
                </a:cubicBezTo>
                <a:cubicBezTo>
                  <a:pt x="170458" y="606102"/>
                  <a:pt x="203335" y="628309"/>
                  <a:pt x="240029" y="643837"/>
                </a:cubicBezTo>
                <a:cubicBezTo>
                  <a:pt x="278024" y="659885"/>
                  <a:pt x="318275" y="668039"/>
                  <a:pt x="359913" y="668039"/>
                </a:cubicBezTo>
                <a:cubicBezTo>
                  <a:pt x="401552" y="668039"/>
                  <a:pt x="441890" y="659885"/>
                  <a:pt x="479798" y="643837"/>
                </a:cubicBezTo>
                <a:cubicBezTo>
                  <a:pt x="516492" y="628309"/>
                  <a:pt x="549456" y="606102"/>
                  <a:pt x="577735" y="577822"/>
                </a:cubicBezTo>
                <a:cubicBezTo>
                  <a:pt x="606015" y="549456"/>
                  <a:pt x="628222" y="516579"/>
                  <a:pt x="643750" y="479885"/>
                </a:cubicBezTo>
                <a:cubicBezTo>
                  <a:pt x="653032" y="457938"/>
                  <a:pt x="659625" y="435297"/>
                  <a:pt x="663615" y="412049"/>
                </a:cubicBezTo>
                <a:lnTo>
                  <a:pt x="360000" y="412049"/>
                </a:lnTo>
                <a:cubicBezTo>
                  <a:pt x="331287" y="412049"/>
                  <a:pt x="307952" y="388714"/>
                  <a:pt x="307952" y="360000"/>
                </a:cubicBezTo>
                <a:close/>
                <a:moveTo>
                  <a:pt x="405022" y="0"/>
                </a:moveTo>
                <a:cubicBezTo>
                  <a:pt x="578950" y="0"/>
                  <a:pt x="720001" y="141051"/>
                  <a:pt x="720001" y="314979"/>
                </a:cubicBezTo>
                <a:lnTo>
                  <a:pt x="405022" y="314979"/>
                </a:lnTo>
                <a:close/>
                <a:moveTo>
                  <a:pt x="360000" y="0"/>
                </a:moveTo>
                <a:lnTo>
                  <a:pt x="360000" y="360000"/>
                </a:lnTo>
                <a:lnTo>
                  <a:pt x="720001" y="360000"/>
                </a:lnTo>
                <a:cubicBezTo>
                  <a:pt x="720001" y="558825"/>
                  <a:pt x="558824" y="720001"/>
                  <a:pt x="360000" y="720001"/>
                </a:cubicBezTo>
                <a:cubicBezTo>
                  <a:pt x="161176" y="720001"/>
                  <a:pt x="0" y="558825"/>
                  <a:pt x="0" y="360000"/>
                </a:cubicBezTo>
                <a:cubicBezTo>
                  <a:pt x="0" y="161176"/>
                  <a:pt x="161176" y="0"/>
                  <a:pt x="360000" y="0"/>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3" name="标题 1"/>
          <p:cNvSpPr txBox="1"/>
          <p:nvPr/>
        </p:nvSpPr>
        <p:spPr>
          <a:xfrm>
            <a:off x="660398" y="905466"/>
            <a:ext cx="11032838" cy="1460066"/>
          </a:xfrm>
          <a:prstGeom prst="roundRect">
            <a:avLst>
              <a:gd name="adj" fmla="val 50000"/>
            </a:avLst>
          </a:prstGeom>
          <a:solidFill>
            <a:schemeClr val="bg1"/>
          </a:solidFill>
          <a:ln w="3175" cap="sq">
            <a:gradFill>
              <a:gsLst>
                <a:gs pos="0">
                  <a:schemeClr val="accent1">
                    <a:alpha val="0"/>
                  </a:schemeClr>
                </a:gs>
                <a:gs pos="100000">
                  <a:schemeClr val="accent1">
                    <a:alpha val="45000"/>
                  </a:schemeClr>
                </a:gs>
              </a:gsLst>
              <a:lin ang="13500000" scaled="0"/>
            </a:gradFill>
            <a:miter/>
          </a:ln>
          <a:effectLst>
            <a:outerShdw blurRad="152400" dist="38100" dir="2700000" algn="tl" rotWithShape="0">
              <a:schemeClr val="accent1">
                <a:lumMod val="50000"/>
                <a:alpha val="19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a:off x="1875271" y="997064"/>
            <a:ext cx="3922336" cy="263018"/>
          </a:xfrm>
          <a:prstGeom prst="rect">
            <a:avLst/>
          </a:prstGeom>
          <a:noFill/>
          <a:ln>
            <a:noFill/>
          </a:ln>
        </p:spPr>
        <p:txBody>
          <a:bodyPr vert="horz" wrap="square" lIns="0" tIns="0" rIns="0" bIns="0" rtlCol="0" anchor="ctr"/>
          <a:lstStyle/>
          <a:p>
            <a:pPr algn="l">
              <a:lnSpc>
                <a:spcPct val="110000"/>
              </a:lnSpc>
            </a:pPr>
            <a:r>
              <a:rPr kumimoji="1" lang="en-US" altLang="zh-CN" dirty="0">
                <a:ln w="12700">
                  <a:noFill/>
                </a:ln>
                <a:gradFill>
                  <a:gsLst>
                    <a:gs pos="0">
                      <a:schemeClr val="accent1"/>
                    </a:gs>
                    <a:gs pos="93000">
                      <a:schemeClr val="accent1">
                        <a:lumMod val="75000"/>
                      </a:schemeClr>
                    </a:gs>
                  </a:gsLst>
                  <a:lin ang="2700000" scaled="0"/>
                </a:gradFill>
                <a:latin typeface="Source Han Sans CN Bold Bold" panose="020B0800000000000000" charset="-122"/>
                <a:ea typeface="Source Han Sans CN Bold Bold" panose="020B0800000000000000" charset="-122"/>
                <a:cs typeface="Source Han Sans CN Bold Bold" panose="020B0800000000000000" charset="-122"/>
              </a:rPr>
              <a:t>工伤保险的含义和特点</a:t>
            </a:r>
            <a:endParaRPr kumimoji="1" lang="zh-CN" altLang="en-US" dirty="0"/>
          </a:p>
        </p:txBody>
      </p:sp>
      <p:sp>
        <p:nvSpPr>
          <p:cNvPr id="15" name="标题 1"/>
          <p:cNvSpPr txBox="1"/>
          <p:nvPr/>
        </p:nvSpPr>
        <p:spPr>
          <a:xfrm>
            <a:off x="781488" y="1246940"/>
            <a:ext cx="961379" cy="961379"/>
          </a:xfrm>
          <a:prstGeom prst="ellipse">
            <a:avLst/>
          </a:prstGeom>
          <a:solidFill>
            <a:schemeClr val="accent1">
              <a:alpha val="13000"/>
            </a:schemeClr>
          </a:solidFill>
          <a:ln w="12700" cap="sq">
            <a:solidFill>
              <a:schemeClr val="bg1"/>
            </a:solidFill>
            <a:miter/>
          </a:ln>
          <a:effectLst/>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a:off x="906028" y="1371481"/>
            <a:ext cx="712299" cy="712299"/>
          </a:xfrm>
          <a:prstGeom prst="ellipse">
            <a:avLst/>
          </a:prstGeom>
          <a:gradFill>
            <a:gsLst>
              <a:gs pos="28000">
                <a:schemeClr val="accent2">
                  <a:lumMod val="40000"/>
                  <a:lumOff val="60000"/>
                </a:schemeClr>
              </a:gs>
              <a:gs pos="78000">
                <a:schemeClr val="accent2">
                  <a:lumMod val="60000"/>
                  <a:lumOff val="40000"/>
                </a:schemeClr>
              </a:gs>
            </a:gsLst>
            <a:path path="circle">
              <a:fillToRect r="100000" b="100000"/>
            </a:path>
            <a:tileRect l="-100000" t="-10000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7" name="标题 1"/>
          <p:cNvSpPr txBox="1"/>
          <p:nvPr/>
        </p:nvSpPr>
        <p:spPr>
          <a:xfrm>
            <a:off x="906028" y="1371481"/>
            <a:ext cx="712299" cy="712299"/>
          </a:xfrm>
          <a:prstGeom prst="ellipse">
            <a:avLst/>
          </a:prstGeom>
          <a:gradFill>
            <a:gsLst>
              <a:gs pos="57000">
                <a:schemeClr val="accent2">
                  <a:lumMod val="75000"/>
                  <a:alpha val="0"/>
                </a:schemeClr>
              </a:gs>
              <a:gs pos="100000">
                <a:schemeClr val="accent2">
                  <a:lumMod val="75000"/>
                  <a:alpha val="49000"/>
                </a:schemeClr>
              </a:gs>
            </a:gsLst>
            <a:path path="circle">
              <a:fillToRect t="100000" r="100000"/>
            </a:path>
            <a:tileRect l="-100000" b="-10000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a:off x="906028" y="1371481"/>
            <a:ext cx="712299" cy="712299"/>
          </a:xfrm>
          <a:prstGeom prst="ellipse">
            <a:avLst/>
          </a:prstGeom>
          <a:gradFill>
            <a:gsLst>
              <a:gs pos="57000">
                <a:schemeClr val="accent2">
                  <a:lumMod val="75000"/>
                  <a:alpha val="0"/>
                </a:schemeClr>
              </a:gs>
              <a:gs pos="100000">
                <a:schemeClr val="accent2">
                  <a:lumMod val="75000"/>
                  <a:alpha val="49000"/>
                </a:schemeClr>
              </a:gs>
            </a:gsLst>
            <a:path path="circle">
              <a:fillToRect r="100000" b="100000"/>
            </a:path>
            <a:tileRect l="-100000" t="-10000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9" name="标题 1"/>
          <p:cNvSpPr txBox="1"/>
          <p:nvPr/>
        </p:nvSpPr>
        <p:spPr>
          <a:xfrm>
            <a:off x="906028" y="1371481"/>
            <a:ext cx="712299" cy="712299"/>
          </a:xfrm>
          <a:prstGeom prst="ellipse">
            <a:avLst/>
          </a:prstGeom>
          <a:gradFill>
            <a:gsLst>
              <a:gs pos="71000">
                <a:schemeClr val="accent2">
                  <a:lumMod val="20000"/>
                  <a:lumOff val="80000"/>
                  <a:alpha val="0"/>
                </a:schemeClr>
              </a:gs>
              <a:gs pos="86000">
                <a:schemeClr val="accent2">
                  <a:lumMod val="20000"/>
                  <a:lumOff val="80000"/>
                </a:schemeClr>
              </a:gs>
            </a:gsLst>
            <a:path path="circle">
              <a:fillToRect r="100000" b="100000"/>
            </a:path>
            <a:tileRect l="-100000" t="-10000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a:off x="906028" y="1371481"/>
            <a:ext cx="712299" cy="712299"/>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1" name="标题 1"/>
          <p:cNvSpPr txBox="1"/>
          <p:nvPr/>
        </p:nvSpPr>
        <p:spPr>
          <a:xfrm>
            <a:off x="1824550" y="1287648"/>
            <a:ext cx="9461422" cy="858499"/>
          </a:xfrm>
          <a:prstGeom prst="rect">
            <a:avLst/>
          </a:prstGeom>
          <a:noFill/>
          <a:ln>
            <a:noFill/>
          </a:ln>
        </p:spPr>
        <p:txBody>
          <a:bodyPr vert="horz" wrap="square" lIns="0" tIns="0" rIns="0" bIns="0" rtlCol="0" anchor="t"/>
          <a:lstStyle/>
          <a:p>
            <a:pPr algn="l">
              <a:lnSpc>
                <a:spcPct val="150000"/>
              </a:lnSpc>
            </a:pPr>
            <a:r>
              <a:rPr kumimoji="1" lang="en-US" altLang="zh-CN"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工伤保险是指劳动者在工作中或在规定的特殊情况下，遭受意外伤害或患职业病导致暂时或永久丧失劳动能力以及死亡时，劳动者或其遗属从国家和社会获得物质帮助的一种社会保险制度。</a:t>
            </a:r>
            <a:endParaRPr kumimoji="1" lang="en-US" altLang="zh-CN"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400" dirty="0">
                <a:ln w="12700">
                  <a:noFill/>
                </a:ln>
                <a:solidFill>
                  <a:srgbClr val="000000">
                    <a:alpha val="100000"/>
                  </a:srgbClr>
                </a:solidFill>
                <a:latin typeface="Source Han Sans CN Normal" panose="020B0400000000000000" charset="-122"/>
                <a:ea typeface="Source Han Sans CN Normal" panose="020B0400000000000000" charset="-122"/>
              </a:rPr>
              <a:t>四个特点。</a:t>
            </a:r>
            <a:endParaRPr kumimoji="1" lang="zh-CN" altLang="en-US" sz="1400" dirty="0"/>
          </a:p>
        </p:txBody>
      </p:sp>
      <p:sp>
        <p:nvSpPr>
          <p:cNvPr id="22" name="标题 1"/>
          <p:cNvSpPr txBox="1"/>
          <p:nvPr/>
        </p:nvSpPr>
        <p:spPr>
          <a:xfrm>
            <a:off x="1112250" y="1530072"/>
            <a:ext cx="333779" cy="381186"/>
          </a:xfrm>
          <a:custGeom>
            <a:avLst/>
            <a:gdLst>
              <a:gd name="connsiteX0" fmla="*/ 1449958 w 1449958"/>
              <a:gd name="connsiteY0" fmla="*/ 669913 h 1655898"/>
              <a:gd name="connsiteX1" fmla="*/ 1449586 w 1449958"/>
              <a:gd name="connsiteY1" fmla="*/ 666192 h 1655898"/>
              <a:gd name="connsiteX2" fmla="*/ 1449586 w 1449958"/>
              <a:gd name="connsiteY2" fmla="*/ 665634 h 1655898"/>
              <a:gd name="connsiteX3" fmla="*/ 1448098 w 1449958"/>
              <a:gd name="connsiteY3" fmla="*/ 658006 h 1655898"/>
              <a:gd name="connsiteX4" fmla="*/ 1445307 w 1449958"/>
              <a:gd name="connsiteY4" fmla="*/ 650379 h 1655898"/>
              <a:gd name="connsiteX5" fmla="*/ 1443633 w 1449958"/>
              <a:gd name="connsiteY5" fmla="*/ 646844 h 1655898"/>
              <a:gd name="connsiteX6" fmla="*/ 1441772 w 1449958"/>
              <a:gd name="connsiteY6" fmla="*/ 643496 h 1655898"/>
              <a:gd name="connsiteX7" fmla="*/ 1441400 w 1449958"/>
              <a:gd name="connsiteY7" fmla="*/ 643124 h 1655898"/>
              <a:gd name="connsiteX8" fmla="*/ 1439354 w 1449958"/>
              <a:gd name="connsiteY8" fmla="*/ 640147 h 1655898"/>
              <a:gd name="connsiteX9" fmla="*/ 1439168 w 1449958"/>
              <a:gd name="connsiteY9" fmla="*/ 639775 h 1655898"/>
              <a:gd name="connsiteX10" fmla="*/ 1436936 w 1449958"/>
              <a:gd name="connsiteY10" fmla="*/ 636798 h 1655898"/>
              <a:gd name="connsiteX11" fmla="*/ 1436378 w 1449958"/>
              <a:gd name="connsiteY11" fmla="*/ 636240 h 1655898"/>
              <a:gd name="connsiteX12" fmla="*/ 1433773 w 1449958"/>
              <a:gd name="connsiteY12" fmla="*/ 633450 h 1655898"/>
              <a:gd name="connsiteX13" fmla="*/ 816136 w 1449958"/>
              <a:gd name="connsiteY13" fmla="*/ 15813 h 1655898"/>
              <a:gd name="connsiteX14" fmla="*/ 813346 w 1449958"/>
              <a:gd name="connsiteY14" fmla="*/ 13208 h 1655898"/>
              <a:gd name="connsiteX15" fmla="*/ 812788 w 1449958"/>
              <a:gd name="connsiteY15" fmla="*/ 12650 h 1655898"/>
              <a:gd name="connsiteX16" fmla="*/ 809997 w 1449958"/>
              <a:gd name="connsiteY16" fmla="*/ 10418 h 1655898"/>
              <a:gd name="connsiteX17" fmla="*/ 809625 w 1449958"/>
              <a:gd name="connsiteY17" fmla="*/ 10232 h 1655898"/>
              <a:gd name="connsiteX18" fmla="*/ 806834 w 1449958"/>
              <a:gd name="connsiteY18" fmla="*/ 8372 h 1655898"/>
              <a:gd name="connsiteX19" fmla="*/ 806276 w 1449958"/>
              <a:gd name="connsiteY19" fmla="*/ 8000 h 1655898"/>
              <a:gd name="connsiteX20" fmla="*/ 802928 w 1449958"/>
              <a:gd name="connsiteY20" fmla="*/ 6139 h 1655898"/>
              <a:gd name="connsiteX21" fmla="*/ 802742 w 1449958"/>
              <a:gd name="connsiteY21" fmla="*/ 6139 h 1655898"/>
              <a:gd name="connsiteX22" fmla="*/ 799207 w 1449958"/>
              <a:gd name="connsiteY22" fmla="*/ 4465 h 1655898"/>
              <a:gd name="connsiteX23" fmla="*/ 799021 w 1449958"/>
              <a:gd name="connsiteY23" fmla="*/ 4465 h 1655898"/>
              <a:gd name="connsiteX24" fmla="*/ 791580 w 1449958"/>
              <a:gd name="connsiteY24" fmla="*/ 1860 h 1655898"/>
              <a:gd name="connsiteX25" fmla="*/ 791394 w 1449958"/>
              <a:gd name="connsiteY25" fmla="*/ 1860 h 1655898"/>
              <a:gd name="connsiteX26" fmla="*/ 783766 w 1449958"/>
              <a:gd name="connsiteY26" fmla="*/ 372 h 1655898"/>
              <a:gd name="connsiteX27" fmla="*/ 783022 w 1449958"/>
              <a:gd name="connsiteY27" fmla="*/ 372 h 1655898"/>
              <a:gd name="connsiteX28" fmla="*/ 779301 w 1449958"/>
              <a:gd name="connsiteY28" fmla="*/ 0 h 1655898"/>
              <a:gd name="connsiteX29" fmla="*/ 261751 w 1449958"/>
              <a:gd name="connsiteY29" fmla="*/ 0 h 1655898"/>
              <a:gd name="connsiteX30" fmla="*/ 0 w 1449958"/>
              <a:gd name="connsiteY30" fmla="*/ 261751 h 1655898"/>
              <a:gd name="connsiteX31" fmla="*/ 0 w 1449958"/>
              <a:gd name="connsiteY31" fmla="*/ 1394148 h 1655898"/>
              <a:gd name="connsiteX32" fmla="*/ 261751 w 1449958"/>
              <a:gd name="connsiteY32" fmla="*/ 1655899 h 1655898"/>
              <a:gd name="connsiteX33" fmla="*/ 1188207 w 1449958"/>
              <a:gd name="connsiteY33" fmla="*/ 1655899 h 1655898"/>
              <a:gd name="connsiteX34" fmla="*/ 1449958 w 1449958"/>
              <a:gd name="connsiteY34" fmla="*/ 1394148 h 1655898"/>
              <a:gd name="connsiteX35" fmla="*/ 1449958 w 1449958"/>
              <a:gd name="connsiteY35" fmla="*/ 672889 h 1655898"/>
              <a:gd name="connsiteX36" fmla="*/ 1449958 w 1449958"/>
              <a:gd name="connsiteY36" fmla="*/ 669913 h 1655898"/>
              <a:gd name="connsiteX37" fmla="*/ 832321 w 1449958"/>
              <a:gd name="connsiteY37" fmla="*/ 466948 h 1655898"/>
              <a:gd name="connsiteX38" fmla="*/ 832321 w 1449958"/>
              <a:gd name="connsiteY38" fmla="*/ 189942 h 1655898"/>
              <a:gd name="connsiteX39" fmla="*/ 1259458 w 1449958"/>
              <a:gd name="connsiteY39" fmla="*/ 617079 h 1655898"/>
              <a:gd name="connsiteX40" fmla="*/ 982452 w 1449958"/>
              <a:gd name="connsiteY40" fmla="*/ 617079 h 1655898"/>
              <a:gd name="connsiteX41" fmla="*/ 832321 w 1449958"/>
              <a:gd name="connsiteY41" fmla="*/ 466948 h 1655898"/>
              <a:gd name="connsiteX42" fmla="*/ 1338337 w 1449958"/>
              <a:gd name="connsiteY42" fmla="*/ 1393403 h 1655898"/>
              <a:gd name="connsiteX43" fmla="*/ 1188207 w 1449958"/>
              <a:gd name="connsiteY43" fmla="*/ 1543534 h 1655898"/>
              <a:gd name="connsiteX44" fmla="*/ 261751 w 1449958"/>
              <a:gd name="connsiteY44" fmla="*/ 1543534 h 1655898"/>
              <a:gd name="connsiteX45" fmla="*/ 111621 w 1449958"/>
              <a:gd name="connsiteY45" fmla="*/ 1393403 h 1655898"/>
              <a:gd name="connsiteX46" fmla="*/ 111621 w 1449958"/>
              <a:gd name="connsiteY46" fmla="*/ 261007 h 1655898"/>
              <a:gd name="connsiteX47" fmla="*/ 261751 w 1449958"/>
              <a:gd name="connsiteY47" fmla="*/ 110877 h 1655898"/>
              <a:gd name="connsiteX48" fmla="*/ 720700 w 1449958"/>
              <a:gd name="connsiteY48" fmla="*/ 110877 h 1655898"/>
              <a:gd name="connsiteX49" fmla="*/ 720700 w 1449958"/>
              <a:gd name="connsiteY49" fmla="*/ 466948 h 1655898"/>
              <a:gd name="connsiteX50" fmla="*/ 982452 w 1449958"/>
              <a:gd name="connsiteY50" fmla="*/ 728700 h 1655898"/>
              <a:gd name="connsiteX51" fmla="*/ 1338523 w 1449958"/>
              <a:gd name="connsiteY51" fmla="*/ 728700 h 1655898"/>
              <a:gd name="connsiteX52" fmla="*/ 1338523 w 1449958"/>
              <a:gd name="connsiteY52" fmla="*/ 1393403 h 1655898"/>
            </a:gdLst>
            <a:ahLst/>
            <a:cxnLst/>
            <a:rect l="l" t="t" r="r" b="b"/>
            <a:pathLst>
              <a:path w="1449958" h="1655898">
                <a:moveTo>
                  <a:pt x="1449958" y="669913"/>
                </a:moveTo>
                <a:cubicBezTo>
                  <a:pt x="1449958" y="668610"/>
                  <a:pt x="1449772" y="667308"/>
                  <a:pt x="1449586" y="666192"/>
                </a:cubicBezTo>
                <a:lnTo>
                  <a:pt x="1449586" y="665634"/>
                </a:lnTo>
                <a:cubicBezTo>
                  <a:pt x="1449214" y="663029"/>
                  <a:pt x="1448656" y="660425"/>
                  <a:pt x="1448098" y="658006"/>
                </a:cubicBezTo>
                <a:cubicBezTo>
                  <a:pt x="1447354" y="655402"/>
                  <a:pt x="1446423" y="652797"/>
                  <a:pt x="1445307" y="650379"/>
                </a:cubicBezTo>
                <a:cubicBezTo>
                  <a:pt x="1444749" y="649077"/>
                  <a:pt x="1444191" y="647960"/>
                  <a:pt x="1443633" y="646844"/>
                </a:cubicBezTo>
                <a:cubicBezTo>
                  <a:pt x="1443075" y="645728"/>
                  <a:pt x="1442331" y="644612"/>
                  <a:pt x="1441772" y="643496"/>
                </a:cubicBezTo>
                <a:cubicBezTo>
                  <a:pt x="1441587" y="643310"/>
                  <a:pt x="1441587" y="643124"/>
                  <a:pt x="1441400" y="643124"/>
                </a:cubicBezTo>
                <a:cubicBezTo>
                  <a:pt x="1440842" y="642193"/>
                  <a:pt x="1440098" y="641077"/>
                  <a:pt x="1439354" y="640147"/>
                </a:cubicBezTo>
                <a:cubicBezTo>
                  <a:pt x="1439354" y="640147"/>
                  <a:pt x="1439168" y="639961"/>
                  <a:pt x="1439168" y="639775"/>
                </a:cubicBezTo>
                <a:cubicBezTo>
                  <a:pt x="1438424" y="638845"/>
                  <a:pt x="1437680" y="637729"/>
                  <a:pt x="1436936" y="636798"/>
                </a:cubicBezTo>
                <a:lnTo>
                  <a:pt x="1436378" y="636240"/>
                </a:lnTo>
                <a:cubicBezTo>
                  <a:pt x="1435633" y="635310"/>
                  <a:pt x="1434703" y="634380"/>
                  <a:pt x="1433773" y="633450"/>
                </a:cubicBezTo>
                <a:lnTo>
                  <a:pt x="816136" y="15813"/>
                </a:lnTo>
                <a:cubicBezTo>
                  <a:pt x="815206" y="14883"/>
                  <a:pt x="814276" y="14139"/>
                  <a:pt x="813346" y="13208"/>
                </a:cubicBezTo>
                <a:lnTo>
                  <a:pt x="812788" y="12650"/>
                </a:lnTo>
                <a:lnTo>
                  <a:pt x="809997" y="10418"/>
                </a:lnTo>
                <a:cubicBezTo>
                  <a:pt x="809811" y="10418"/>
                  <a:pt x="809811" y="10232"/>
                  <a:pt x="809625" y="10232"/>
                </a:cubicBezTo>
                <a:cubicBezTo>
                  <a:pt x="808695" y="9488"/>
                  <a:pt x="807765" y="8930"/>
                  <a:pt x="806834" y="8372"/>
                </a:cubicBezTo>
                <a:cubicBezTo>
                  <a:pt x="806649" y="8186"/>
                  <a:pt x="806462" y="8186"/>
                  <a:pt x="806276" y="8000"/>
                </a:cubicBezTo>
                <a:cubicBezTo>
                  <a:pt x="805160" y="7255"/>
                  <a:pt x="804044" y="6697"/>
                  <a:pt x="802928" y="6139"/>
                </a:cubicBezTo>
                <a:lnTo>
                  <a:pt x="802742" y="6139"/>
                </a:lnTo>
                <a:cubicBezTo>
                  <a:pt x="801626" y="5581"/>
                  <a:pt x="800509" y="5023"/>
                  <a:pt x="799207" y="4465"/>
                </a:cubicBezTo>
                <a:lnTo>
                  <a:pt x="799021" y="4465"/>
                </a:lnTo>
                <a:cubicBezTo>
                  <a:pt x="796603" y="3349"/>
                  <a:pt x="793998" y="2418"/>
                  <a:pt x="791580" y="1860"/>
                </a:cubicBezTo>
                <a:lnTo>
                  <a:pt x="791394" y="1860"/>
                </a:lnTo>
                <a:cubicBezTo>
                  <a:pt x="788975" y="1116"/>
                  <a:pt x="786371" y="744"/>
                  <a:pt x="783766" y="372"/>
                </a:cubicBezTo>
                <a:lnTo>
                  <a:pt x="783022" y="372"/>
                </a:lnTo>
                <a:cubicBezTo>
                  <a:pt x="781720" y="186"/>
                  <a:pt x="780604" y="186"/>
                  <a:pt x="779301" y="0"/>
                </a:cubicBezTo>
                <a:lnTo>
                  <a:pt x="261751" y="0"/>
                </a:lnTo>
                <a:cubicBezTo>
                  <a:pt x="117388" y="0"/>
                  <a:pt x="0" y="117388"/>
                  <a:pt x="0" y="261751"/>
                </a:cubicBezTo>
                <a:lnTo>
                  <a:pt x="0" y="1394148"/>
                </a:lnTo>
                <a:cubicBezTo>
                  <a:pt x="0" y="1538511"/>
                  <a:pt x="117388" y="1655899"/>
                  <a:pt x="261751" y="1655899"/>
                </a:cubicBezTo>
                <a:lnTo>
                  <a:pt x="1188207" y="1655899"/>
                </a:lnTo>
                <a:cubicBezTo>
                  <a:pt x="1332570" y="1655899"/>
                  <a:pt x="1449958" y="1538511"/>
                  <a:pt x="1449958" y="1394148"/>
                </a:cubicBezTo>
                <a:lnTo>
                  <a:pt x="1449958" y="672889"/>
                </a:lnTo>
                <a:lnTo>
                  <a:pt x="1449958" y="669913"/>
                </a:lnTo>
                <a:close/>
                <a:moveTo>
                  <a:pt x="832321" y="466948"/>
                </a:moveTo>
                <a:lnTo>
                  <a:pt x="832321" y="189942"/>
                </a:lnTo>
                <a:lnTo>
                  <a:pt x="1259458" y="617079"/>
                </a:lnTo>
                <a:lnTo>
                  <a:pt x="982452" y="617079"/>
                </a:lnTo>
                <a:cubicBezTo>
                  <a:pt x="899666" y="617079"/>
                  <a:pt x="832321" y="549734"/>
                  <a:pt x="832321" y="466948"/>
                </a:cubicBezTo>
                <a:close/>
                <a:moveTo>
                  <a:pt x="1338337" y="1393403"/>
                </a:moveTo>
                <a:cubicBezTo>
                  <a:pt x="1338337" y="1476189"/>
                  <a:pt x="1270992" y="1543534"/>
                  <a:pt x="1188207" y="1543534"/>
                </a:cubicBezTo>
                <a:lnTo>
                  <a:pt x="261751" y="1543534"/>
                </a:lnTo>
                <a:cubicBezTo>
                  <a:pt x="178966" y="1543534"/>
                  <a:pt x="111621" y="1476189"/>
                  <a:pt x="111621" y="1393403"/>
                </a:cubicBezTo>
                <a:lnTo>
                  <a:pt x="111621" y="261007"/>
                </a:lnTo>
                <a:cubicBezTo>
                  <a:pt x="111621" y="178222"/>
                  <a:pt x="178966" y="110877"/>
                  <a:pt x="261751" y="110877"/>
                </a:cubicBezTo>
                <a:lnTo>
                  <a:pt x="720700" y="110877"/>
                </a:lnTo>
                <a:lnTo>
                  <a:pt x="720700" y="466948"/>
                </a:lnTo>
                <a:cubicBezTo>
                  <a:pt x="720700" y="611312"/>
                  <a:pt x="838088" y="728700"/>
                  <a:pt x="982452" y="728700"/>
                </a:cubicBezTo>
                <a:lnTo>
                  <a:pt x="1338523" y="728700"/>
                </a:lnTo>
                <a:lnTo>
                  <a:pt x="1338523" y="1393403"/>
                </a:ln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41" name="标题 1"/>
          <p:cNvSpPr txBox="1"/>
          <p:nvPr/>
        </p:nvSpPr>
        <p:spPr>
          <a:xfrm>
            <a:off x="660398" y="4953369"/>
            <a:ext cx="10901219" cy="1180731"/>
          </a:xfrm>
          <a:prstGeom prst="roundRect">
            <a:avLst>
              <a:gd name="adj" fmla="val 50000"/>
            </a:avLst>
          </a:prstGeom>
          <a:solidFill>
            <a:schemeClr val="bg1"/>
          </a:solidFill>
          <a:ln w="3175" cap="sq">
            <a:gradFill>
              <a:gsLst>
                <a:gs pos="0">
                  <a:schemeClr val="accent1">
                    <a:alpha val="0"/>
                  </a:schemeClr>
                </a:gs>
                <a:gs pos="100000">
                  <a:schemeClr val="accent1">
                    <a:alpha val="45000"/>
                  </a:schemeClr>
                </a:gs>
              </a:gsLst>
              <a:lin ang="13500000" scaled="0"/>
            </a:gradFill>
            <a:miter/>
          </a:ln>
          <a:effectLst>
            <a:outerShdw blurRad="152400" dist="38100" dir="2700000" algn="tl" rotWithShape="0">
              <a:schemeClr val="accent1">
                <a:lumMod val="50000"/>
                <a:alpha val="19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2" name="标题 1"/>
          <p:cNvSpPr txBox="1"/>
          <p:nvPr/>
        </p:nvSpPr>
        <p:spPr>
          <a:xfrm>
            <a:off x="1812292" y="5070009"/>
            <a:ext cx="3922336" cy="263018"/>
          </a:xfrm>
          <a:prstGeom prst="rect">
            <a:avLst/>
          </a:prstGeom>
          <a:noFill/>
          <a:ln>
            <a:noFill/>
          </a:ln>
        </p:spPr>
        <p:txBody>
          <a:bodyPr vert="horz" wrap="square" lIns="0" tIns="0" rIns="0" bIns="0" rtlCol="0" anchor="ctr"/>
          <a:lstStyle/>
          <a:p>
            <a:pPr algn="l">
              <a:lnSpc>
                <a:spcPct val="110000"/>
              </a:lnSpc>
            </a:pPr>
            <a:r>
              <a:rPr kumimoji="1" lang="en-US" altLang="zh-CN" dirty="0" err="1">
                <a:ln w="12700">
                  <a:noFill/>
                </a:ln>
                <a:gradFill>
                  <a:gsLst>
                    <a:gs pos="0">
                      <a:schemeClr val="accent1"/>
                    </a:gs>
                    <a:gs pos="93000">
                      <a:schemeClr val="accent1">
                        <a:lumMod val="75000"/>
                      </a:schemeClr>
                    </a:gs>
                  </a:gsLst>
                  <a:lin ang="2700000" scaled="0"/>
                </a:gradFill>
                <a:latin typeface="Source Han Sans CN Bold Bold" panose="020B0800000000000000" charset="-122"/>
                <a:ea typeface="Source Han Sans CN Bold Bold" panose="020B0800000000000000" charset="-122"/>
                <a:cs typeface="Source Han Sans CN Bold Bold" panose="020B0800000000000000" charset="-122"/>
              </a:rPr>
              <a:t>工伤认定与劳动能力鉴定</a:t>
            </a:r>
            <a:endParaRPr kumimoji="1" lang="zh-CN" altLang="en-US" dirty="0"/>
          </a:p>
        </p:txBody>
      </p:sp>
      <p:sp>
        <p:nvSpPr>
          <p:cNvPr id="43" name="标题 1"/>
          <p:cNvSpPr txBox="1"/>
          <p:nvPr/>
        </p:nvSpPr>
        <p:spPr>
          <a:xfrm>
            <a:off x="781488" y="5070010"/>
            <a:ext cx="961379" cy="961379"/>
          </a:xfrm>
          <a:prstGeom prst="ellipse">
            <a:avLst/>
          </a:prstGeom>
          <a:solidFill>
            <a:schemeClr val="accent1">
              <a:alpha val="13000"/>
            </a:schemeClr>
          </a:solidFill>
          <a:ln w="12700" cap="sq">
            <a:solidFill>
              <a:schemeClr val="bg1"/>
            </a:solidFill>
            <a:miter/>
          </a:ln>
          <a:effectLst/>
        </p:spPr>
        <p:txBody>
          <a:bodyPr vert="horz" wrap="square" lIns="91440" tIns="45720" rIns="91440" bIns="45720" rtlCol="0" anchor="ctr"/>
          <a:lstStyle/>
          <a:p>
            <a:pPr algn="ctr">
              <a:lnSpc>
                <a:spcPct val="110000"/>
              </a:lnSpc>
            </a:pPr>
            <a:endParaRPr kumimoji="1" lang="zh-CN" altLang="en-US"/>
          </a:p>
        </p:txBody>
      </p:sp>
      <p:sp>
        <p:nvSpPr>
          <p:cNvPr id="44" name="标题 1"/>
          <p:cNvSpPr txBox="1"/>
          <p:nvPr/>
        </p:nvSpPr>
        <p:spPr>
          <a:xfrm>
            <a:off x="906028" y="5194550"/>
            <a:ext cx="712299" cy="712299"/>
          </a:xfrm>
          <a:prstGeom prst="ellipse">
            <a:avLst/>
          </a:prstGeom>
          <a:gradFill>
            <a:gsLst>
              <a:gs pos="28000">
                <a:schemeClr val="accent2">
                  <a:lumMod val="40000"/>
                  <a:lumOff val="60000"/>
                </a:schemeClr>
              </a:gs>
              <a:gs pos="78000">
                <a:schemeClr val="accent2">
                  <a:lumMod val="60000"/>
                  <a:lumOff val="40000"/>
                </a:schemeClr>
              </a:gs>
            </a:gsLst>
            <a:path path="circle">
              <a:fillToRect r="100000" b="100000"/>
            </a:path>
            <a:tileRect l="-100000" t="-10000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5" name="标题 1"/>
          <p:cNvSpPr txBox="1"/>
          <p:nvPr/>
        </p:nvSpPr>
        <p:spPr>
          <a:xfrm>
            <a:off x="906028" y="5194550"/>
            <a:ext cx="712299" cy="712299"/>
          </a:xfrm>
          <a:prstGeom prst="ellipse">
            <a:avLst/>
          </a:prstGeom>
          <a:gradFill>
            <a:gsLst>
              <a:gs pos="57000">
                <a:schemeClr val="accent2">
                  <a:lumMod val="75000"/>
                  <a:alpha val="0"/>
                </a:schemeClr>
              </a:gs>
              <a:gs pos="100000">
                <a:schemeClr val="accent2">
                  <a:lumMod val="75000"/>
                  <a:alpha val="49000"/>
                </a:schemeClr>
              </a:gs>
            </a:gsLst>
            <a:path path="circle">
              <a:fillToRect t="100000" r="100000"/>
            </a:path>
            <a:tileRect l="-100000" b="-10000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6" name="标题 1"/>
          <p:cNvSpPr txBox="1"/>
          <p:nvPr/>
        </p:nvSpPr>
        <p:spPr>
          <a:xfrm>
            <a:off x="906028" y="5194550"/>
            <a:ext cx="712299" cy="712299"/>
          </a:xfrm>
          <a:prstGeom prst="ellipse">
            <a:avLst/>
          </a:prstGeom>
          <a:gradFill>
            <a:gsLst>
              <a:gs pos="57000">
                <a:schemeClr val="accent2">
                  <a:lumMod val="75000"/>
                  <a:alpha val="0"/>
                </a:schemeClr>
              </a:gs>
              <a:gs pos="100000">
                <a:schemeClr val="accent2">
                  <a:lumMod val="75000"/>
                  <a:alpha val="49000"/>
                </a:schemeClr>
              </a:gs>
            </a:gsLst>
            <a:path path="circle">
              <a:fillToRect r="100000" b="100000"/>
            </a:path>
            <a:tileRect l="-100000" t="-10000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7" name="标题 1"/>
          <p:cNvSpPr txBox="1"/>
          <p:nvPr/>
        </p:nvSpPr>
        <p:spPr>
          <a:xfrm>
            <a:off x="906028" y="5194550"/>
            <a:ext cx="712299" cy="712299"/>
          </a:xfrm>
          <a:prstGeom prst="ellipse">
            <a:avLst/>
          </a:prstGeom>
          <a:gradFill>
            <a:gsLst>
              <a:gs pos="71000">
                <a:schemeClr val="accent2">
                  <a:lumMod val="20000"/>
                  <a:lumOff val="80000"/>
                  <a:alpha val="0"/>
                </a:schemeClr>
              </a:gs>
              <a:gs pos="86000">
                <a:schemeClr val="accent2">
                  <a:lumMod val="20000"/>
                  <a:lumOff val="80000"/>
                </a:schemeClr>
              </a:gs>
            </a:gsLst>
            <a:path path="circle">
              <a:fillToRect r="100000" b="100000"/>
            </a:path>
            <a:tileRect l="-100000" t="-10000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8" name="标题 1"/>
          <p:cNvSpPr txBox="1"/>
          <p:nvPr/>
        </p:nvSpPr>
        <p:spPr>
          <a:xfrm>
            <a:off x="906028" y="5194550"/>
            <a:ext cx="712299" cy="712299"/>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9" name="标题 1"/>
          <p:cNvSpPr txBox="1"/>
          <p:nvPr/>
        </p:nvSpPr>
        <p:spPr>
          <a:xfrm>
            <a:off x="1812292" y="5333027"/>
            <a:ext cx="9271344" cy="698362"/>
          </a:xfrm>
          <a:prstGeom prst="rect">
            <a:avLst/>
          </a:prstGeom>
          <a:noFill/>
          <a:ln>
            <a:noFill/>
          </a:ln>
        </p:spPr>
        <p:txBody>
          <a:bodyPr vert="horz" wrap="square" lIns="0" tIns="0" rIns="0" bIns="0" rtlCol="0" anchor="t"/>
          <a:lstStyle/>
          <a:p>
            <a:pPr algn="l">
              <a:lnSpc>
                <a:spcPct val="150000"/>
              </a:lnSpc>
            </a:pPr>
            <a:r>
              <a:rPr kumimoji="1" lang="en-US" altLang="zh-CN" sz="14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工伤认定：认定为工伤</a:t>
            </a:r>
            <a:r>
              <a:rPr kumimoji="1" lang="zh-CN" altLang="en-US"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的情形</a:t>
            </a:r>
            <a:r>
              <a:rPr kumimoji="1" lang="en-US" altLang="zh-CN"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4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视同工伤</a:t>
            </a:r>
            <a:r>
              <a:rPr kumimoji="1" lang="zh-CN" altLang="en-US"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的情形</a:t>
            </a:r>
            <a:r>
              <a:rPr kumimoji="1" lang="en-US" altLang="zh-CN"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4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不认定为工伤</a:t>
            </a:r>
            <a:r>
              <a:rPr kumimoji="1" lang="zh-CN" altLang="en-US"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的情形</a:t>
            </a:r>
            <a:r>
              <a:rPr kumimoji="1" lang="en-US" altLang="zh-CN"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4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劳动能力鉴定：职工发生工伤，经治疗伤情相对稳定后存在残疾、影响劳动能力的，应当进行劳动能力鉴定</a:t>
            </a:r>
            <a:r>
              <a:rPr kumimoji="1" lang="en-US" altLang="zh-CN"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400" dirty="0"/>
          </a:p>
        </p:txBody>
      </p:sp>
      <p:sp>
        <p:nvSpPr>
          <p:cNvPr id="50" name="标题 1"/>
          <p:cNvSpPr txBox="1"/>
          <p:nvPr/>
        </p:nvSpPr>
        <p:spPr>
          <a:xfrm>
            <a:off x="660398" y="3677069"/>
            <a:ext cx="10901219" cy="1180731"/>
          </a:xfrm>
          <a:prstGeom prst="roundRect">
            <a:avLst>
              <a:gd name="adj" fmla="val 50000"/>
            </a:avLst>
          </a:prstGeom>
          <a:solidFill>
            <a:schemeClr val="bg1"/>
          </a:solidFill>
          <a:ln w="3175" cap="sq">
            <a:gradFill>
              <a:gsLst>
                <a:gs pos="0">
                  <a:schemeClr val="accent1">
                    <a:alpha val="0"/>
                  </a:schemeClr>
                </a:gs>
                <a:gs pos="100000">
                  <a:schemeClr val="accent1">
                    <a:alpha val="45000"/>
                  </a:schemeClr>
                </a:gs>
              </a:gsLst>
              <a:lin ang="13500000" scaled="0"/>
            </a:gradFill>
            <a:miter/>
          </a:ln>
          <a:effectLst>
            <a:outerShdw blurRad="152400" dist="38100" dir="2700000" algn="tl" rotWithShape="0">
              <a:schemeClr val="accent1">
                <a:lumMod val="50000"/>
                <a:alpha val="19000"/>
              </a:schemeClr>
            </a:outerShdw>
          </a:effectLst>
        </p:spPr>
        <p:txBody>
          <a:bodyPr vert="horz" wrap="square" lIns="91440" tIns="45720" rIns="91440" bIns="45720" rtlCol="0" anchor="ctr"/>
          <a:lstStyle/>
          <a:p>
            <a:pPr algn="ctr">
              <a:lnSpc>
                <a:spcPct val="110000"/>
              </a:lnSpc>
            </a:pPr>
            <a:endParaRPr kumimoji="1" lang="zh-CN" altLang="en-US"/>
          </a:p>
        </p:txBody>
      </p:sp>
      <p:sp>
        <p:nvSpPr>
          <p:cNvPr id="51" name="标题 1"/>
          <p:cNvSpPr txBox="1"/>
          <p:nvPr/>
        </p:nvSpPr>
        <p:spPr>
          <a:xfrm>
            <a:off x="1812292" y="3793709"/>
            <a:ext cx="3922336" cy="263018"/>
          </a:xfrm>
          <a:prstGeom prst="rect">
            <a:avLst/>
          </a:prstGeom>
          <a:noFill/>
          <a:ln>
            <a:noFill/>
          </a:ln>
        </p:spPr>
        <p:txBody>
          <a:bodyPr vert="horz" wrap="square" lIns="0" tIns="0" rIns="0" bIns="0" rtlCol="0" anchor="ctr"/>
          <a:lstStyle/>
          <a:p>
            <a:pPr algn="l">
              <a:lnSpc>
                <a:spcPct val="110000"/>
              </a:lnSpc>
            </a:pPr>
            <a:r>
              <a:rPr kumimoji="1" lang="en-US" altLang="zh-CN" dirty="0" err="1">
                <a:ln w="12700">
                  <a:noFill/>
                </a:ln>
                <a:gradFill>
                  <a:gsLst>
                    <a:gs pos="0">
                      <a:schemeClr val="accent1"/>
                    </a:gs>
                    <a:gs pos="93000">
                      <a:schemeClr val="accent1">
                        <a:lumMod val="75000"/>
                      </a:schemeClr>
                    </a:gs>
                  </a:gsLst>
                  <a:lin ang="2700000" scaled="0"/>
                </a:gradFill>
                <a:latin typeface="Source Han Sans CN Bold Bold" panose="020B0800000000000000" charset="-122"/>
                <a:ea typeface="Source Han Sans CN Bold Bold" panose="020B0800000000000000" charset="-122"/>
                <a:cs typeface="Source Han Sans CN Bold Bold" panose="020B0800000000000000" charset="-122"/>
              </a:rPr>
              <a:t>工伤保险基金</a:t>
            </a:r>
            <a:endParaRPr kumimoji="1" lang="zh-CN" altLang="en-US" dirty="0"/>
          </a:p>
        </p:txBody>
      </p:sp>
      <p:sp>
        <p:nvSpPr>
          <p:cNvPr id="52" name="标题 1"/>
          <p:cNvSpPr txBox="1"/>
          <p:nvPr/>
        </p:nvSpPr>
        <p:spPr>
          <a:xfrm>
            <a:off x="781488" y="3793709"/>
            <a:ext cx="961379" cy="961379"/>
          </a:xfrm>
          <a:prstGeom prst="ellipse">
            <a:avLst/>
          </a:prstGeom>
          <a:solidFill>
            <a:schemeClr val="accent1">
              <a:alpha val="13000"/>
            </a:schemeClr>
          </a:solidFill>
          <a:ln w="12700" cap="sq">
            <a:solidFill>
              <a:schemeClr val="bg1"/>
            </a:solidFill>
            <a:miter/>
          </a:ln>
          <a:effectLst/>
        </p:spPr>
        <p:txBody>
          <a:bodyPr vert="horz" wrap="square" lIns="91440" tIns="45720" rIns="91440" bIns="45720" rtlCol="0" anchor="ctr"/>
          <a:lstStyle/>
          <a:p>
            <a:pPr algn="ctr">
              <a:lnSpc>
                <a:spcPct val="110000"/>
              </a:lnSpc>
            </a:pPr>
            <a:endParaRPr kumimoji="1" lang="zh-CN" altLang="en-US"/>
          </a:p>
        </p:txBody>
      </p:sp>
      <p:sp>
        <p:nvSpPr>
          <p:cNvPr id="53" name="标题 1"/>
          <p:cNvSpPr txBox="1"/>
          <p:nvPr/>
        </p:nvSpPr>
        <p:spPr>
          <a:xfrm>
            <a:off x="906028" y="3918250"/>
            <a:ext cx="712299" cy="712299"/>
          </a:xfrm>
          <a:prstGeom prst="ellipse">
            <a:avLst/>
          </a:prstGeom>
          <a:gradFill>
            <a:gsLst>
              <a:gs pos="28000">
                <a:schemeClr val="accent2">
                  <a:lumMod val="40000"/>
                  <a:lumOff val="60000"/>
                </a:schemeClr>
              </a:gs>
              <a:gs pos="78000">
                <a:schemeClr val="accent2">
                  <a:lumMod val="60000"/>
                  <a:lumOff val="40000"/>
                </a:schemeClr>
              </a:gs>
            </a:gsLst>
            <a:path path="circle">
              <a:fillToRect r="100000" b="100000"/>
            </a:path>
            <a:tileRect l="-100000" t="-10000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54" name="标题 1"/>
          <p:cNvSpPr txBox="1"/>
          <p:nvPr/>
        </p:nvSpPr>
        <p:spPr>
          <a:xfrm>
            <a:off x="906028" y="3918250"/>
            <a:ext cx="712299" cy="712299"/>
          </a:xfrm>
          <a:prstGeom prst="ellipse">
            <a:avLst/>
          </a:prstGeom>
          <a:gradFill>
            <a:gsLst>
              <a:gs pos="57000">
                <a:schemeClr val="accent2">
                  <a:lumMod val="75000"/>
                  <a:alpha val="0"/>
                </a:schemeClr>
              </a:gs>
              <a:gs pos="100000">
                <a:schemeClr val="accent2">
                  <a:lumMod val="75000"/>
                  <a:alpha val="49000"/>
                </a:schemeClr>
              </a:gs>
            </a:gsLst>
            <a:path path="circle">
              <a:fillToRect t="100000" r="100000"/>
            </a:path>
            <a:tileRect l="-100000" b="-10000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55" name="标题 1"/>
          <p:cNvSpPr txBox="1"/>
          <p:nvPr/>
        </p:nvSpPr>
        <p:spPr>
          <a:xfrm>
            <a:off x="906028" y="3918250"/>
            <a:ext cx="712299" cy="712299"/>
          </a:xfrm>
          <a:prstGeom prst="ellipse">
            <a:avLst/>
          </a:prstGeom>
          <a:gradFill>
            <a:gsLst>
              <a:gs pos="57000">
                <a:schemeClr val="accent2">
                  <a:lumMod val="75000"/>
                  <a:alpha val="0"/>
                </a:schemeClr>
              </a:gs>
              <a:gs pos="100000">
                <a:schemeClr val="accent2">
                  <a:lumMod val="75000"/>
                  <a:alpha val="49000"/>
                </a:schemeClr>
              </a:gs>
            </a:gsLst>
            <a:path path="circle">
              <a:fillToRect r="100000" b="100000"/>
            </a:path>
            <a:tileRect l="-100000" t="-10000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56" name="标题 1"/>
          <p:cNvSpPr txBox="1"/>
          <p:nvPr/>
        </p:nvSpPr>
        <p:spPr>
          <a:xfrm>
            <a:off x="906028" y="3918250"/>
            <a:ext cx="712299" cy="712299"/>
          </a:xfrm>
          <a:prstGeom prst="ellipse">
            <a:avLst/>
          </a:prstGeom>
          <a:gradFill>
            <a:gsLst>
              <a:gs pos="71000">
                <a:schemeClr val="accent2">
                  <a:lumMod val="20000"/>
                  <a:lumOff val="80000"/>
                  <a:alpha val="0"/>
                </a:schemeClr>
              </a:gs>
              <a:gs pos="86000">
                <a:schemeClr val="accent2">
                  <a:lumMod val="20000"/>
                  <a:lumOff val="80000"/>
                </a:schemeClr>
              </a:gs>
            </a:gsLst>
            <a:path path="circle">
              <a:fillToRect r="100000" b="100000"/>
            </a:path>
            <a:tileRect l="-100000" t="-10000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57" name="标题 1"/>
          <p:cNvSpPr txBox="1"/>
          <p:nvPr/>
        </p:nvSpPr>
        <p:spPr>
          <a:xfrm>
            <a:off x="906028" y="3918250"/>
            <a:ext cx="712299" cy="712299"/>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58" name="标题 1"/>
          <p:cNvSpPr txBox="1"/>
          <p:nvPr/>
        </p:nvSpPr>
        <p:spPr>
          <a:xfrm>
            <a:off x="1812292" y="4056726"/>
            <a:ext cx="9125872" cy="698362"/>
          </a:xfrm>
          <a:prstGeom prst="rect">
            <a:avLst/>
          </a:prstGeom>
          <a:noFill/>
          <a:ln>
            <a:noFill/>
          </a:ln>
        </p:spPr>
        <p:txBody>
          <a:bodyPr vert="horz" wrap="square" lIns="0" tIns="0" rIns="0" bIns="0" rtlCol="0" anchor="t"/>
          <a:lstStyle/>
          <a:p>
            <a:pPr algn="l">
              <a:lnSpc>
                <a:spcPct val="150000"/>
              </a:lnSpc>
            </a:pPr>
            <a:r>
              <a:rPr kumimoji="1" lang="en-US" altLang="zh-CN" sz="14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工伤保险基金由用人单位缴纳的工伤保险费、工伤保险基金的利息和依法纳入工伤保险基金的其他资金构成</a:t>
            </a:r>
            <a:r>
              <a:rPr kumimoji="1" lang="en-US" altLang="zh-CN"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400" dirty="0"/>
          </a:p>
        </p:txBody>
      </p:sp>
      <p:sp>
        <p:nvSpPr>
          <p:cNvPr id="68" name="标题 1"/>
          <p:cNvSpPr txBox="1"/>
          <p:nvPr/>
        </p:nvSpPr>
        <p:spPr>
          <a:xfrm>
            <a:off x="1030281" y="4075955"/>
            <a:ext cx="479828" cy="396886"/>
          </a:xfrm>
          <a:custGeom>
            <a:avLst/>
            <a:gdLst>
              <a:gd name="connsiteX0" fmla="*/ 153878 w 870468"/>
              <a:gd name="connsiteY0" fmla="*/ 353026 h 720000"/>
              <a:gd name="connsiteX1" fmla="*/ 449972 w 870468"/>
              <a:gd name="connsiteY1" fmla="*/ 353026 h 720000"/>
              <a:gd name="connsiteX2" fmla="*/ 489985 w 870468"/>
              <a:gd name="connsiteY2" fmla="*/ 393039 h 720000"/>
              <a:gd name="connsiteX3" fmla="*/ 449972 w 870468"/>
              <a:gd name="connsiteY3" fmla="*/ 433051 h 720000"/>
              <a:gd name="connsiteX4" fmla="*/ 153878 w 870468"/>
              <a:gd name="connsiteY4" fmla="*/ 433051 h 720000"/>
              <a:gd name="connsiteX5" fmla="*/ 113865 w 870468"/>
              <a:gd name="connsiteY5" fmla="*/ 393039 h 720000"/>
              <a:gd name="connsiteX6" fmla="*/ 153878 w 870468"/>
              <a:gd name="connsiteY6" fmla="*/ 353026 h 720000"/>
              <a:gd name="connsiteX7" fmla="*/ 68708 w 870468"/>
              <a:gd name="connsiteY7" fmla="*/ 275858 h 720000"/>
              <a:gd name="connsiteX8" fmla="*/ 68708 w 870468"/>
              <a:gd name="connsiteY8" fmla="*/ 603735 h 720000"/>
              <a:gd name="connsiteX9" fmla="*/ 116266 w 870468"/>
              <a:gd name="connsiteY9" fmla="*/ 651293 h 720000"/>
              <a:gd name="connsiteX10" fmla="*/ 598821 w 870468"/>
              <a:gd name="connsiteY10" fmla="*/ 651293 h 720000"/>
              <a:gd name="connsiteX11" fmla="*/ 754317 w 870468"/>
              <a:gd name="connsiteY11" fmla="*/ 651293 h 720000"/>
              <a:gd name="connsiteX12" fmla="*/ 801875 w 870468"/>
              <a:gd name="connsiteY12" fmla="*/ 603735 h 720000"/>
              <a:gd name="connsiteX13" fmla="*/ 801875 w 870468"/>
              <a:gd name="connsiteY13" fmla="*/ 275858 h 720000"/>
              <a:gd name="connsiteX14" fmla="*/ 598821 w 870468"/>
              <a:gd name="connsiteY14" fmla="*/ 275858 h 720000"/>
              <a:gd name="connsiteX15" fmla="*/ 116266 w 870468"/>
              <a:gd name="connsiteY15" fmla="*/ 68593 h 720000"/>
              <a:gd name="connsiteX16" fmla="*/ 68708 w 870468"/>
              <a:gd name="connsiteY16" fmla="*/ 116151 h 720000"/>
              <a:gd name="connsiteX17" fmla="*/ 68708 w 870468"/>
              <a:gd name="connsiteY17" fmla="*/ 207265 h 720000"/>
              <a:gd name="connsiteX18" fmla="*/ 598821 w 870468"/>
              <a:gd name="connsiteY18" fmla="*/ 207265 h 720000"/>
              <a:gd name="connsiteX19" fmla="*/ 801875 w 870468"/>
              <a:gd name="connsiteY19" fmla="*/ 207265 h 720000"/>
              <a:gd name="connsiteX20" fmla="*/ 801875 w 870468"/>
              <a:gd name="connsiteY20" fmla="*/ 116151 h 720000"/>
              <a:gd name="connsiteX21" fmla="*/ 754317 w 870468"/>
              <a:gd name="connsiteY21" fmla="*/ 68593 h 720000"/>
              <a:gd name="connsiteX22" fmla="*/ 598821 w 870468"/>
              <a:gd name="connsiteY22" fmla="*/ 68593 h 720000"/>
              <a:gd name="connsiteX23" fmla="*/ 116266 w 870468"/>
              <a:gd name="connsiteY23" fmla="*/ 0 h 720000"/>
              <a:gd name="connsiteX24" fmla="*/ 598821 w 870468"/>
              <a:gd name="connsiteY24" fmla="*/ 0 h 720000"/>
              <a:gd name="connsiteX25" fmla="*/ 754317 w 870468"/>
              <a:gd name="connsiteY25" fmla="*/ 0 h 720000"/>
              <a:gd name="connsiteX26" fmla="*/ 870468 w 870468"/>
              <a:gd name="connsiteY26" fmla="*/ 116151 h 720000"/>
              <a:gd name="connsiteX27" fmla="*/ 870468 w 870468"/>
              <a:gd name="connsiteY27" fmla="*/ 241562 h 720000"/>
              <a:gd name="connsiteX28" fmla="*/ 870468 w 870468"/>
              <a:gd name="connsiteY28" fmla="*/ 603735 h 720000"/>
              <a:gd name="connsiteX29" fmla="*/ 754317 w 870468"/>
              <a:gd name="connsiteY29" fmla="*/ 720000 h 720000"/>
              <a:gd name="connsiteX30" fmla="*/ 598821 w 870468"/>
              <a:gd name="connsiteY30" fmla="*/ 720000 h 720000"/>
              <a:gd name="connsiteX31" fmla="*/ 116266 w 870468"/>
              <a:gd name="connsiteY31" fmla="*/ 720000 h 720000"/>
              <a:gd name="connsiteX32" fmla="*/ 115 w 870468"/>
              <a:gd name="connsiteY32" fmla="*/ 603849 h 720000"/>
              <a:gd name="connsiteX33" fmla="*/ 115 w 870468"/>
              <a:gd name="connsiteY33" fmla="*/ 241841 h 720000"/>
              <a:gd name="connsiteX34" fmla="*/ 0 w 870468"/>
              <a:gd name="connsiteY34" fmla="*/ 241562 h 720000"/>
              <a:gd name="connsiteX35" fmla="*/ 115 w 870468"/>
              <a:gd name="connsiteY35" fmla="*/ 241284 h 720000"/>
              <a:gd name="connsiteX36" fmla="*/ 115 w 870468"/>
              <a:gd name="connsiteY36" fmla="*/ 116151 h 720000"/>
              <a:gd name="connsiteX37" fmla="*/ 116266 w 870468"/>
              <a:gd name="connsiteY37" fmla="*/ 0 h 720000"/>
            </a:gdLst>
            <a:ahLst/>
            <a:cxnLst/>
            <a:rect l="l" t="t" r="r" b="b"/>
            <a:pathLst>
              <a:path w="870468" h="720000">
                <a:moveTo>
                  <a:pt x="153878" y="353026"/>
                </a:moveTo>
                <a:lnTo>
                  <a:pt x="449972" y="353026"/>
                </a:lnTo>
                <a:cubicBezTo>
                  <a:pt x="472036" y="353026"/>
                  <a:pt x="489985" y="370975"/>
                  <a:pt x="489985" y="393039"/>
                </a:cubicBezTo>
                <a:cubicBezTo>
                  <a:pt x="489985" y="415103"/>
                  <a:pt x="472150" y="433051"/>
                  <a:pt x="449972" y="433051"/>
                </a:cubicBezTo>
                <a:lnTo>
                  <a:pt x="153878" y="433051"/>
                </a:lnTo>
                <a:cubicBezTo>
                  <a:pt x="131814" y="433051"/>
                  <a:pt x="113865" y="415103"/>
                  <a:pt x="113865" y="393039"/>
                </a:cubicBezTo>
                <a:cubicBezTo>
                  <a:pt x="113865" y="370975"/>
                  <a:pt x="131814" y="353026"/>
                  <a:pt x="153878" y="353026"/>
                </a:cubicBezTo>
                <a:close/>
                <a:moveTo>
                  <a:pt x="68708" y="275858"/>
                </a:moveTo>
                <a:lnTo>
                  <a:pt x="68708" y="603735"/>
                </a:lnTo>
                <a:cubicBezTo>
                  <a:pt x="68708" y="630029"/>
                  <a:pt x="90087" y="651293"/>
                  <a:pt x="116266" y="651293"/>
                </a:cubicBezTo>
                <a:lnTo>
                  <a:pt x="598821" y="651293"/>
                </a:lnTo>
                <a:lnTo>
                  <a:pt x="754317" y="651293"/>
                </a:lnTo>
                <a:cubicBezTo>
                  <a:pt x="780611" y="651293"/>
                  <a:pt x="801875" y="629915"/>
                  <a:pt x="801875" y="603735"/>
                </a:cubicBezTo>
                <a:lnTo>
                  <a:pt x="801875" y="275858"/>
                </a:lnTo>
                <a:lnTo>
                  <a:pt x="598821" y="275858"/>
                </a:lnTo>
                <a:close/>
                <a:moveTo>
                  <a:pt x="116266" y="68593"/>
                </a:moveTo>
                <a:cubicBezTo>
                  <a:pt x="89972" y="68593"/>
                  <a:pt x="68708" y="89972"/>
                  <a:pt x="68708" y="116151"/>
                </a:cubicBezTo>
                <a:lnTo>
                  <a:pt x="68708" y="207265"/>
                </a:lnTo>
                <a:lnTo>
                  <a:pt x="598821" y="207265"/>
                </a:lnTo>
                <a:lnTo>
                  <a:pt x="801875" y="207265"/>
                </a:lnTo>
                <a:lnTo>
                  <a:pt x="801875" y="116151"/>
                </a:lnTo>
                <a:cubicBezTo>
                  <a:pt x="801875" y="89857"/>
                  <a:pt x="780497" y="68593"/>
                  <a:pt x="754317" y="68593"/>
                </a:cubicBezTo>
                <a:lnTo>
                  <a:pt x="598821" y="68593"/>
                </a:lnTo>
                <a:close/>
                <a:moveTo>
                  <a:pt x="116266" y="0"/>
                </a:moveTo>
                <a:lnTo>
                  <a:pt x="598821" y="0"/>
                </a:lnTo>
                <a:lnTo>
                  <a:pt x="754317" y="0"/>
                </a:lnTo>
                <a:cubicBezTo>
                  <a:pt x="818338" y="0"/>
                  <a:pt x="870468" y="52131"/>
                  <a:pt x="870468" y="116151"/>
                </a:cubicBezTo>
                <a:lnTo>
                  <a:pt x="870468" y="241562"/>
                </a:lnTo>
                <a:lnTo>
                  <a:pt x="870468" y="603735"/>
                </a:lnTo>
                <a:cubicBezTo>
                  <a:pt x="870468" y="667869"/>
                  <a:pt x="818338" y="720000"/>
                  <a:pt x="754317" y="720000"/>
                </a:cubicBezTo>
                <a:lnTo>
                  <a:pt x="598821" y="720000"/>
                </a:lnTo>
                <a:lnTo>
                  <a:pt x="116266" y="720000"/>
                </a:lnTo>
                <a:cubicBezTo>
                  <a:pt x="52246" y="720000"/>
                  <a:pt x="115" y="667869"/>
                  <a:pt x="115" y="603849"/>
                </a:cubicBezTo>
                <a:lnTo>
                  <a:pt x="115" y="241841"/>
                </a:lnTo>
                <a:lnTo>
                  <a:pt x="0" y="241562"/>
                </a:lnTo>
                <a:lnTo>
                  <a:pt x="115" y="241284"/>
                </a:lnTo>
                <a:lnTo>
                  <a:pt x="115" y="116151"/>
                </a:lnTo>
                <a:cubicBezTo>
                  <a:pt x="115" y="52131"/>
                  <a:pt x="52246" y="0"/>
                  <a:pt x="116266" y="0"/>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69" name="标题 1"/>
          <p:cNvSpPr txBox="1"/>
          <p:nvPr/>
        </p:nvSpPr>
        <p:spPr>
          <a:xfrm>
            <a:off x="1047660" y="5345290"/>
            <a:ext cx="429034" cy="396887"/>
          </a:xfrm>
          <a:custGeom>
            <a:avLst/>
            <a:gdLst>
              <a:gd name="connsiteX0" fmla="*/ 56258 w 778320"/>
              <a:gd name="connsiteY0" fmla="*/ 333700 h 720001"/>
              <a:gd name="connsiteX1" fmla="*/ 56258 w 778320"/>
              <a:gd name="connsiteY1" fmla="*/ 627457 h 720001"/>
              <a:gd name="connsiteX2" fmla="*/ 66946 w 778320"/>
              <a:gd name="connsiteY2" fmla="*/ 653054 h 720001"/>
              <a:gd name="connsiteX3" fmla="*/ 92544 w 778320"/>
              <a:gd name="connsiteY3" fmla="*/ 663743 h 720001"/>
              <a:gd name="connsiteX4" fmla="*/ 685683 w 778320"/>
              <a:gd name="connsiteY4" fmla="*/ 663743 h 720001"/>
              <a:gd name="connsiteX5" fmla="*/ 711281 w 778320"/>
              <a:gd name="connsiteY5" fmla="*/ 653054 h 720001"/>
              <a:gd name="connsiteX6" fmla="*/ 721969 w 778320"/>
              <a:gd name="connsiteY6" fmla="*/ 627457 h 720001"/>
              <a:gd name="connsiteX7" fmla="*/ 721969 w 778320"/>
              <a:gd name="connsiteY7" fmla="*/ 333700 h 720001"/>
              <a:gd name="connsiteX8" fmla="*/ 92544 w 778320"/>
              <a:gd name="connsiteY8" fmla="*/ 142049 h 720001"/>
              <a:gd name="connsiteX9" fmla="*/ 56258 w 778320"/>
              <a:gd name="connsiteY9" fmla="*/ 178336 h 720001"/>
              <a:gd name="connsiteX10" fmla="*/ 56258 w 778320"/>
              <a:gd name="connsiteY10" fmla="*/ 277443 h 720001"/>
              <a:gd name="connsiteX11" fmla="*/ 721969 w 778320"/>
              <a:gd name="connsiteY11" fmla="*/ 277443 h 720001"/>
              <a:gd name="connsiteX12" fmla="*/ 721969 w 778320"/>
              <a:gd name="connsiteY12" fmla="*/ 178336 h 720001"/>
              <a:gd name="connsiteX13" fmla="*/ 685683 w 778320"/>
              <a:gd name="connsiteY13" fmla="*/ 142049 h 720001"/>
              <a:gd name="connsiteX14" fmla="*/ 561355 w 778320"/>
              <a:gd name="connsiteY14" fmla="*/ 142049 h 720001"/>
              <a:gd name="connsiteX15" fmla="*/ 561355 w 778320"/>
              <a:gd name="connsiteY15" fmla="*/ 201026 h 720001"/>
              <a:gd name="connsiteX16" fmla="*/ 533226 w 778320"/>
              <a:gd name="connsiteY16" fmla="*/ 229249 h 720001"/>
              <a:gd name="connsiteX17" fmla="*/ 505097 w 778320"/>
              <a:gd name="connsiteY17" fmla="*/ 201120 h 720001"/>
              <a:gd name="connsiteX18" fmla="*/ 505097 w 778320"/>
              <a:gd name="connsiteY18" fmla="*/ 142049 h 720001"/>
              <a:gd name="connsiteX19" fmla="*/ 273129 w 778320"/>
              <a:gd name="connsiteY19" fmla="*/ 142049 h 720001"/>
              <a:gd name="connsiteX20" fmla="*/ 273129 w 778320"/>
              <a:gd name="connsiteY20" fmla="*/ 201026 h 720001"/>
              <a:gd name="connsiteX21" fmla="*/ 245001 w 778320"/>
              <a:gd name="connsiteY21" fmla="*/ 229249 h 720001"/>
              <a:gd name="connsiteX22" fmla="*/ 216872 w 778320"/>
              <a:gd name="connsiteY22" fmla="*/ 201120 h 720001"/>
              <a:gd name="connsiteX23" fmla="*/ 216872 w 778320"/>
              <a:gd name="connsiteY23" fmla="*/ 142049 h 720001"/>
              <a:gd name="connsiteX24" fmla="*/ 245001 w 778320"/>
              <a:gd name="connsiteY24" fmla="*/ 0 h 720001"/>
              <a:gd name="connsiteX25" fmla="*/ 273129 w 778320"/>
              <a:gd name="connsiteY25" fmla="*/ 28129 h 720001"/>
              <a:gd name="connsiteX26" fmla="*/ 273129 w 778320"/>
              <a:gd name="connsiteY26" fmla="*/ 85792 h 720001"/>
              <a:gd name="connsiteX27" fmla="*/ 505097 w 778320"/>
              <a:gd name="connsiteY27" fmla="*/ 85792 h 720001"/>
              <a:gd name="connsiteX28" fmla="*/ 505097 w 778320"/>
              <a:gd name="connsiteY28" fmla="*/ 28129 h 720001"/>
              <a:gd name="connsiteX29" fmla="*/ 533226 w 778320"/>
              <a:gd name="connsiteY29" fmla="*/ 0 h 720001"/>
              <a:gd name="connsiteX30" fmla="*/ 561355 w 778320"/>
              <a:gd name="connsiteY30" fmla="*/ 28129 h 720001"/>
              <a:gd name="connsiteX31" fmla="*/ 561355 w 778320"/>
              <a:gd name="connsiteY31" fmla="*/ 85792 h 720001"/>
              <a:gd name="connsiteX32" fmla="*/ 685683 w 778320"/>
              <a:gd name="connsiteY32" fmla="*/ 85792 h 720001"/>
              <a:gd name="connsiteX33" fmla="*/ 778320 w 778320"/>
              <a:gd name="connsiteY33" fmla="*/ 178336 h 720001"/>
              <a:gd name="connsiteX34" fmla="*/ 778320 w 778320"/>
              <a:gd name="connsiteY34" fmla="*/ 627457 h 720001"/>
              <a:gd name="connsiteX35" fmla="*/ 685777 w 778320"/>
              <a:gd name="connsiteY35" fmla="*/ 720001 h 720001"/>
              <a:gd name="connsiteX36" fmla="*/ 92544 w 778320"/>
              <a:gd name="connsiteY36" fmla="*/ 720001 h 720001"/>
              <a:gd name="connsiteX37" fmla="*/ 0 w 778320"/>
              <a:gd name="connsiteY37" fmla="*/ 627457 h 720001"/>
              <a:gd name="connsiteX38" fmla="*/ 0 w 778320"/>
              <a:gd name="connsiteY38" fmla="*/ 333700 h 720001"/>
              <a:gd name="connsiteX39" fmla="*/ 0 w 778320"/>
              <a:gd name="connsiteY39" fmla="*/ 277443 h 720001"/>
              <a:gd name="connsiteX40" fmla="*/ 0 w 778320"/>
              <a:gd name="connsiteY40" fmla="*/ 178336 h 720001"/>
              <a:gd name="connsiteX41" fmla="*/ 92544 w 778320"/>
              <a:gd name="connsiteY41" fmla="*/ 85792 h 720001"/>
              <a:gd name="connsiteX42" fmla="*/ 216872 w 778320"/>
              <a:gd name="connsiteY42" fmla="*/ 85792 h 720001"/>
              <a:gd name="connsiteX43" fmla="*/ 216872 w 778320"/>
              <a:gd name="connsiteY43" fmla="*/ 28129 h 720001"/>
              <a:gd name="connsiteX44" fmla="*/ 245001 w 778320"/>
              <a:gd name="connsiteY44" fmla="*/ 0 h 720001"/>
            </a:gdLst>
            <a:ahLst/>
            <a:cxnLst/>
            <a:rect l="l" t="t" r="r" b="b"/>
            <a:pathLst>
              <a:path w="778320" h="720001">
                <a:moveTo>
                  <a:pt x="56258" y="333700"/>
                </a:moveTo>
                <a:lnTo>
                  <a:pt x="56258" y="627457"/>
                </a:lnTo>
                <a:cubicBezTo>
                  <a:pt x="56258" y="637115"/>
                  <a:pt x="60008" y="646116"/>
                  <a:pt x="66946" y="653054"/>
                </a:cubicBezTo>
                <a:cubicBezTo>
                  <a:pt x="73885" y="659899"/>
                  <a:pt x="82980" y="663743"/>
                  <a:pt x="92544" y="663743"/>
                </a:cubicBezTo>
                <a:lnTo>
                  <a:pt x="685683" y="663743"/>
                </a:lnTo>
                <a:cubicBezTo>
                  <a:pt x="695341" y="663743"/>
                  <a:pt x="704342" y="659993"/>
                  <a:pt x="711281" y="653054"/>
                </a:cubicBezTo>
                <a:cubicBezTo>
                  <a:pt x="718125" y="646116"/>
                  <a:pt x="721969" y="637021"/>
                  <a:pt x="721969" y="627457"/>
                </a:cubicBezTo>
                <a:lnTo>
                  <a:pt x="721969" y="333700"/>
                </a:lnTo>
                <a:close/>
                <a:moveTo>
                  <a:pt x="92544" y="142049"/>
                </a:moveTo>
                <a:cubicBezTo>
                  <a:pt x="72478" y="142049"/>
                  <a:pt x="56258" y="158364"/>
                  <a:pt x="56258" y="178336"/>
                </a:cubicBezTo>
                <a:lnTo>
                  <a:pt x="56258" y="277443"/>
                </a:lnTo>
                <a:lnTo>
                  <a:pt x="721969" y="277443"/>
                </a:lnTo>
                <a:lnTo>
                  <a:pt x="721969" y="178336"/>
                </a:lnTo>
                <a:cubicBezTo>
                  <a:pt x="721969" y="158270"/>
                  <a:pt x="705655" y="142049"/>
                  <a:pt x="685683" y="142049"/>
                </a:cubicBezTo>
                <a:lnTo>
                  <a:pt x="561355" y="142049"/>
                </a:lnTo>
                <a:lnTo>
                  <a:pt x="561355" y="201026"/>
                </a:lnTo>
                <a:cubicBezTo>
                  <a:pt x="561355" y="216591"/>
                  <a:pt x="548790" y="229249"/>
                  <a:pt x="533226" y="229249"/>
                </a:cubicBezTo>
                <a:cubicBezTo>
                  <a:pt x="517661" y="229249"/>
                  <a:pt x="505097" y="216685"/>
                  <a:pt x="505097" y="201120"/>
                </a:cubicBezTo>
                <a:lnTo>
                  <a:pt x="505097" y="142049"/>
                </a:lnTo>
                <a:lnTo>
                  <a:pt x="273129" y="142049"/>
                </a:lnTo>
                <a:lnTo>
                  <a:pt x="273129" y="201026"/>
                </a:lnTo>
                <a:cubicBezTo>
                  <a:pt x="273129" y="216591"/>
                  <a:pt x="260565" y="229249"/>
                  <a:pt x="245001" y="229249"/>
                </a:cubicBezTo>
                <a:cubicBezTo>
                  <a:pt x="229436" y="229249"/>
                  <a:pt x="216872" y="216685"/>
                  <a:pt x="216872" y="201120"/>
                </a:cubicBezTo>
                <a:lnTo>
                  <a:pt x="216872" y="142049"/>
                </a:lnTo>
                <a:close/>
                <a:moveTo>
                  <a:pt x="245001" y="0"/>
                </a:moveTo>
                <a:cubicBezTo>
                  <a:pt x="260565" y="0"/>
                  <a:pt x="273129" y="12564"/>
                  <a:pt x="273129" y="28129"/>
                </a:cubicBezTo>
                <a:lnTo>
                  <a:pt x="273129" y="85792"/>
                </a:lnTo>
                <a:lnTo>
                  <a:pt x="505097" y="85792"/>
                </a:lnTo>
                <a:lnTo>
                  <a:pt x="505097" y="28129"/>
                </a:lnTo>
                <a:cubicBezTo>
                  <a:pt x="505097" y="12564"/>
                  <a:pt x="517661" y="0"/>
                  <a:pt x="533226" y="0"/>
                </a:cubicBezTo>
                <a:cubicBezTo>
                  <a:pt x="548790" y="0"/>
                  <a:pt x="561355" y="12564"/>
                  <a:pt x="561355" y="28129"/>
                </a:cubicBezTo>
                <a:lnTo>
                  <a:pt x="561355" y="85792"/>
                </a:lnTo>
                <a:lnTo>
                  <a:pt x="685683" y="85792"/>
                </a:lnTo>
                <a:cubicBezTo>
                  <a:pt x="736784" y="85792"/>
                  <a:pt x="778227" y="127235"/>
                  <a:pt x="778320" y="178336"/>
                </a:cubicBezTo>
                <a:lnTo>
                  <a:pt x="778320" y="627457"/>
                </a:lnTo>
                <a:cubicBezTo>
                  <a:pt x="778320" y="678370"/>
                  <a:pt x="736690" y="720001"/>
                  <a:pt x="685777" y="720001"/>
                </a:cubicBezTo>
                <a:lnTo>
                  <a:pt x="92544" y="720001"/>
                </a:lnTo>
                <a:cubicBezTo>
                  <a:pt x="41631" y="720001"/>
                  <a:pt x="0" y="678370"/>
                  <a:pt x="0" y="627457"/>
                </a:cubicBezTo>
                <a:lnTo>
                  <a:pt x="0" y="333700"/>
                </a:lnTo>
                <a:lnTo>
                  <a:pt x="0" y="277443"/>
                </a:lnTo>
                <a:lnTo>
                  <a:pt x="0" y="178336"/>
                </a:lnTo>
                <a:cubicBezTo>
                  <a:pt x="0" y="127235"/>
                  <a:pt x="41443" y="85792"/>
                  <a:pt x="92544" y="85792"/>
                </a:cubicBezTo>
                <a:lnTo>
                  <a:pt x="216872" y="85792"/>
                </a:lnTo>
                <a:lnTo>
                  <a:pt x="216872" y="28129"/>
                </a:lnTo>
                <a:cubicBezTo>
                  <a:pt x="216872" y="12564"/>
                  <a:pt x="229436" y="0"/>
                  <a:pt x="245001" y="0"/>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73" name="标题 1"/>
          <p:cNvSpPr txBox="1"/>
          <p:nvPr/>
        </p:nvSpPr>
        <p:spPr>
          <a:xfrm>
            <a:off x="810593" y="236733"/>
            <a:ext cx="7780158" cy="432000"/>
          </a:xfrm>
          <a:prstGeom prst="rect">
            <a:avLst/>
          </a:prstGeom>
          <a:noFill/>
          <a:ln cap="sq">
            <a:noFill/>
          </a:ln>
        </p:spPr>
        <p:txBody>
          <a:bodyPr vert="horz" wrap="square" lIns="0" tIns="0" rIns="0" bIns="0" rtlCol="0" anchor="ctr"/>
          <a:lstStyle/>
          <a:p>
            <a:pPr algn="l">
              <a:lnSpc>
                <a:spcPct val="150000"/>
              </a:lnSpc>
            </a:pP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四、</a:t>
            </a:r>
            <a:r>
              <a:rPr kumimoji="1" lang="en-US" altLang="zh-CN" sz="32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工伤保险</a:t>
            </a:r>
            <a:endParaRPr kumimoji="1" lang="zh-CN" altLang="en-US" dirty="0"/>
          </a:p>
        </p:txBody>
      </p:sp>
      <p:sp>
        <p:nvSpPr>
          <p:cNvPr id="74" name="标题 1"/>
          <p:cNvSpPr txBox="1"/>
          <p:nvPr/>
        </p:nvSpPr>
        <p:spPr>
          <a:xfrm>
            <a:off x="-254644" y="189343"/>
            <a:ext cx="915043" cy="563880"/>
          </a:xfrm>
          <a:prstGeom prst="rect">
            <a:avLst/>
          </a:prstGeom>
          <a:solidFill>
            <a:schemeClr val="accent1">
              <a:lumMod val="40000"/>
              <a:lumOff val="60000"/>
              <a:alpha val="7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75" name="标题 1"/>
          <p:cNvSpPr txBox="1"/>
          <p:nvPr/>
        </p:nvSpPr>
        <p:spPr>
          <a:xfrm>
            <a:off x="319024" y="390511"/>
            <a:ext cx="167640" cy="16764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630383" y="2549793"/>
            <a:ext cx="11187544" cy="1892962"/>
          </a:xfrm>
          <a:prstGeom prst="roundRect">
            <a:avLst>
              <a:gd name="adj" fmla="val 50000"/>
            </a:avLst>
          </a:prstGeom>
          <a:solidFill>
            <a:schemeClr val="bg1"/>
          </a:solidFill>
          <a:ln w="3175" cap="sq">
            <a:gradFill>
              <a:gsLst>
                <a:gs pos="0">
                  <a:schemeClr val="accent1">
                    <a:alpha val="0"/>
                  </a:schemeClr>
                </a:gs>
                <a:gs pos="100000">
                  <a:schemeClr val="accent1">
                    <a:alpha val="45000"/>
                  </a:schemeClr>
                </a:gs>
              </a:gsLst>
              <a:lin ang="13500000" scaled="0"/>
            </a:gradFill>
            <a:miter/>
          </a:ln>
          <a:effectLst>
            <a:outerShdw blurRad="152400" dist="38100" dir="2700000" algn="tl" rotWithShape="0">
              <a:schemeClr val="accent1">
                <a:lumMod val="50000"/>
                <a:alpha val="19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1824550" y="2636440"/>
            <a:ext cx="3922336" cy="263018"/>
          </a:xfrm>
          <a:prstGeom prst="rect">
            <a:avLst/>
          </a:prstGeom>
          <a:noFill/>
          <a:ln>
            <a:noFill/>
          </a:ln>
        </p:spPr>
        <p:txBody>
          <a:bodyPr vert="horz" wrap="square" lIns="0" tIns="0" rIns="0" bIns="0" rtlCol="0" anchor="ctr"/>
          <a:lstStyle/>
          <a:p>
            <a:pPr algn="l">
              <a:lnSpc>
                <a:spcPct val="110000"/>
              </a:lnSpc>
            </a:pPr>
            <a:r>
              <a:rPr kumimoji="1" lang="zh-CN" altLang="en-US" dirty="0">
                <a:ln w="12700">
                  <a:noFill/>
                </a:ln>
                <a:gradFill>
                  <a:gsLst>
                    <a:gs pos="0">
                      <a:schemeClr val="accent1"/>
                    </a:gs>
                    <a:gs pos="93000">
                      <a:schemeClr val="accent1">
                        <a:lumMod val="75000"/>
                      </a:schemeClr>
                    </a:gs>
                  </a:gsLst>
                  <a:lin ang="2700000" scaled="0"/>
                </a:gradFill>
                <a:latin typeface="Source Han Sans CN Bold Bold" panose="020B0800000000000000" charset="-122"/>
                <a:ea typeface="Source Han Sans CN Bold Bold" panose="020B0800000000000000" charset="-122"/>
                <a:cs typeface="Source Han Sans CN Bold Bold" panose="020B0800000000000000" charset="-122"/>
              </a:rPr>
              <a:t>工伤保险费用支付途径</a:t>
            </a:r>
            <a:endParaRPr kumimoji="1" lang="zh-CN" altLang="en-US" dirty="0">
              <a:ln w="12700">
                <a:noFill/>
              </a:ln>
              <a:gradFill>
                <a:gsLst>
                  <a:gs pos="0">
                    <a:schemeClr val="accent1"/>
                  </a:gs>
                  <a:gs pos="93000">
                    <a:schemeClr val="accent1">
                      <a:lumMod val="75000"/>
                    </a:schemeClr>
                  </a:gs>
                </a:gsLst>
                <a:lin ang="2700000" scaled="0"/>
              </a:gra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5" name="标题 1"/>
          <p:cNvSpPr txBox="1"/>
          <p:nvPr/>
        </p:nvSpPr>
        <p:spPr>
          <a:xfrm>
            <a:off x="803912" y="2860171"/>
            <a:ext cx="961379" cy="961379"/>
          </a:xfrm>
          <a:prstGeom prst="ellipse">
            <a:avLst/>
          </a:prstGeom>
          <a:solidFill>
            <a:schemeClr val="accent1">
              <a:alpha val="13000"/>
            </a:schemeClr>
          </a:solidFill>
          <a:ln w="12700" cap="sq">
            <a:solidFill>
              <a:schemeClr val="bg1"/>
            </a:solidFill>
            <a:miter/>
          </a:ln>
          <a:effectLst/>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a:off x="913620" y="2941251"/>
            <a:ext cx="712299" cy="712299"/>
          </a:xfrm>
          <a:prstGeom prst="ellipse">
            <a:avLst/>
          </a:prstGeom>
          <a:gradFill>
            <a:gsLst>
              <a:gs pos="28000">
                <a:schemeClr val="accent2">
                  <a:lumMod val="40000"/>
                  <a:lumOff val="60000"/>
                </a:schemeClr>
              </a:gs>
              <a:gs pos="78000">
                <a:schemeClr val="accent2">
                  <a:lumMod val="60000"/>
                  <a:lumOff val="40000"/>
                </a:schemeClr>
              </a:gs>
            </a:gsLst>
            <a:path path="circle">
              <a:fillToRect r="100000" b="100000"/>
            </a:path>
            <a:tileRect l="-100000" t="-10000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a:off x="928451" y="2979565"/>
            <a:ext cx="712299" cy="712299"/>
          </a:xfrm>
          <a:prstGeom prst="ellipse">
            <a:avLst/>
          </a:prstGeom>
          <a:gradFill>
            <a:gsLst>
              <a:gs pos="57000">
                <a:schemeClr val="accent2">
                  <a:lumMod val="75000"/>
                  <a:alpha val="0"/>
                </a:schemeClr>
              </a:gs>
              <a:gs pos="100000">
                <a:schemeClr val="accent2">
                  <a:lumMod val="75000"/>
                  <a:alpha val="49000"/>
                </a:schemeClr>
              </a:gs>
            </a:gsLst>
            <a:path path="circle">
              <a:fillToRect t="100000" r="100000"/>
            </a:path>
            <a:tileRect l="-100000" b="-10000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a:off x="876000" y="2805489"/>
            <a:ext cx="712299" cy="712299"/>
          </a:xfrm>
          <a:prstGeom prst="ellipse">
            <a:avLst/>
          </a:prstGeom>
          <a:gradFill>
            <a:gsLst>
              <a:gs pos="57000">
                <a:schemeClr val="accent2">
                  <a:lumMod val="75000"/>
                  <a:alpha val="0"/>
                </a:schemeClr>
              </a:gs>
              <a:gs pos="100000">
                <a:schemeClr val="accent2">
                  <a:lumMod val="75000"/>
                  <a:alpha val="49000"/>
                </a:schemeClr>
              </a:gs>
            </a:gsLst>
            <a:path path="circle">
              <a:fillToRect r="100000" b="100000"/>
            </a:path>
            <a:tileRect l="-100000" t="-10000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a:off x="921035" y="2821857"/>
            <a:ext cx="712299" cy="712299"/>
          </a:xfrm>
          <a:prstGeom prst="ellipse">
            <a:avLst/>
          </a:prstGeom>
          <a:gradFill>
            <a:gsLst>
              <a:gs pos="71000">
                <a:schemeClr val="accent2">
                  <a:lumMod val="20000"/>
                  <a:lumOff val="80000"/>
                  <a:alpha val="0"/>
                </a:schemeClr>
              </a:gs>
              <a:gs pos="86000">
                <a:schemeClr val="accent2">
                  <a:lumMod val="20000"/>
                  <a:lumOff val="80000"/>
                </a:schemeClr>
              </a:gs>
            </a:gsLst>
            <a:path path="circle">
              <a:fillToRect r="100000" b="100000"/>
            </a:path>
            <a:tileRect l="-100000" t="-10000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a:off x="921036" y="2957284"/>
            <a:ext cx="712299" cy="712299"/>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a:off x="1812291" y="2945292"/>
            <a:ext cx="9749326" cy="698362"/>
          </a:xfrm>
          <a:prstGeom prst="rect">
            <a:avLst/>
          </a:prstGeom>
          <a:noFill/>
          <a:ln>
            <a:noFill/>
          </a:ln>
        </p:spPr>
        <p:txBody>
          <a:bodyPr vert="horz" wrap="square" lIns="0" tIns="0" rIns="0" bIns="0" rtlCol="0" anchor="t"/>
          <a:lstStyle/>
          <a:p>
            <a:pPr algn="l">
              <a:lnSpc>
                <a:spcPct val="150000"/>
              </a:lnSpc>
            </a:pPr>
            <a:r>
              <a:rPr kumimoji="1" lang="zh-CN" altLang="en-US"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由工伤保险基金支付的费用：治疗工伤的医疗费用和康复费用，住院伙食补助费，到统筹地区以外就医的交通食宿费，安装配置伤残辅助器具所需费用，生活不能自理的，经劳动能力鉴定委员会确认的生活护理费，一次性伤残补助金和一至四级伤残职工按月领取的伤残津贴，终止或者解决劳动合同时，应当享受的一次性医疗补助金，因工死亡的，其遗属领取的丧葬补助金、供养亲属抚恤金和因工死亡补助金，劳动能力鉴定费。</a:t>
            </a:r>
            <a:endParaRPr kumimoji="1" lang="zh-CN" altLang="en-US" sz="1400" dirty="0"/>
          </a:p>
        </p:txBody>
      </p:sp>
      <p:sp>
        <p:nvSpPr>
          <p:cNvPr id="12" name="标题 1"/>
          <p:cNvSpPr txBox="1"/>
          <p:nvPr/>
        </p:nvSpPr>
        <p:spPr>
          <a:xfrm>
            <a:off x="1100905" y="3120673"/>
            <a:ext cx="381187" cy="381186"/>
          </a:xfrm>
          <a:custGeom>
            <a:avLst/>
            <a:gdLst>
              <a:gd name="connsiteX0" fmla="*/ 457070 w 720001"/>
              <a:gd name="connsiteY0" fmla="*/ 57166 h 720001"/>
              <a:gd name="connsiteX1" fmla="*/ 457070 w 720001"/>
              <a:gd name="connsiteY1" fmla="*/ 263017 h 720001"/>
              <a:gd name="connsiteX2" fmla="*/ 662921 w 720001"/>
              <a:gd name="connsiteY2" fmla="*/ 263017 h 720001"/>
              <a:gd name="connsiteX3" fmla="*/ 647393 w 720001"/>
              <a:gd name="connsiteY3" fmla="*/ 212704 h 720001"/>
              <a:gd name="connsiteX4" fmla="*/ 591008 w 720001"/>
              <a:gd name="connsiteY4" fmla="*/ 129079 h 720001"/>
              <a:gd name="connsiteX5" fmla="*/ 507383 w 720001"/>
              <a:gd name="connsiteY5" fmla="*/ 72694 h 720001"/>
              <a:gd name="connsiteX6" fmla="*/ 457070 w 720001"/>
              <a:gd name="connsiteY6" fmla="*/ 57166 h 720001"/>
              <a:gd name="connsiteX7" fmla="*/ 307952 w 720001"/>
              <a:gd name="connsiteY7" fmla="*/ 56386 h 720001"/>
              <a:gd name="connsiteX8" fmla="*/ 240115 w 720001"/>
              <a:gd name="connsiteY8" fmla="*/ 76251 h 720001"/>
              <a:gd name="connsiteX9" fmla="*/ 142092 w 720001"/>
              <a:gd name="connsiteY9" fmla="*/ 142179 h 720001"/>
              <a:gd name="connsiteX10" fmla="*/ 76077 w 720001"/>
              <a:gd name="connsiteY10" fmla="*/ 240116 h 720001"/>
              <a:gd name="connsiteX11" fmla="*/ 51874 w 720001"/>
              <a:gd name="connsiteY11" fmla="*/ 360000 h 720001"/>
              <a:gd name="connsiteX12" fmla="*/ 76077 w 720001"/>
              <a:gd name="connsiteY12" fmla="*/ 479885 h 720001"/>
              <a:gd name="connsiteX13" fmla="*/ 142092 w 720001"/>
              <a:gd name="connsiteY13" fmla="*/ 577822 h 720001"/>
              <a:gd name="connsiteX14" fmla="*/ 240029 w 720001"/>
              <a:gd name="connsiteY14" fmla="*/ 643837 h 720001"/>
              <a:gd name="connsiteX15" fmla="*/ 359913 w 720001"/>
              <a:gd name="connsiteY15" fmla="*/ 668039 h 720001"/>
              <a:gd name="connsiteX16" fmla="*/ 479798 w 720001"/>
              <a:gd name="connsiteY16" fmla="*/ 643837 h 720001"/>
              <a:gd name="connsiteX17" fmla="*/ 577735 w 720001"/>
              <a:gd name="connsiteY17" fmla="*/ 577822 h 720001"/>
              <a:gd name="connsiteX18" fmla="*/ 643750 w 720001"/>
              <a:gd name="connsiteY18" fmla="*/ 479885 h 720001"/>
              <a:gd name="connsiteX19" fmla="*/ 663615 w 720001"/>
              <a:gd name="connsiteY19" fmla="*/ 412049 h 720001"/>
              <a:gd name="connsiteX20" fmla="*/ 360000 w 720001"/>
              <a:gd name="connsiteY20" fmla="*/ 412049 h 720001"/>
              <a:gd name="connsiteX21" fmla="*/ 307952 w 720001"/>
              <a:gd name="connsiteY21" fmla="*/ 360000 h 720001"/>
              <a:gd name="connsiteX22" fmla="*/ 405022 w 720001"/>
              <a:gd name="connsiteY22" fmla="*/ 0 h 720001"/>
              <a:gd name="connsiteX23" fmla="*/ 720001 w 720001"/>
              <a:gd name="connsiteY23" fmla="*/ 314979 h 720001"/>
              <a:gd name="connsiteX24" fmla="*/ 405022 w 720001"/>
              <a:gd name="connsiteY24" fmla="*/ 314979 h 720001"/>
              <a:gd name="connsiteX25" fmla="*/ 360000 w 720001"/>
              <a:gd name="connsiteY25" fmla="*/ 0 h 720001"/>
              <a:gd name="connsiteX26" fmla="*/ 360000 w 720001"/>
              <a:gd name="connsiteY26" fmla="*/ 360000 h 720001"/>
              <a:gd name="connsiteX27" fmla="*/ 720001 w 720001"/>
              <a:gd name="connsiteY27" fmla="*/ 360000 h 720001"/>
              <a:gd name="connsiteX28" fmla="*/ 360000 w 720001"/>
              <a:gd name="connsiteY28" fmla="*/ 720001 h 720001"/>
              <a:gd name="connsiteX29" fmla="*/ 0 w 720001"/>
              <a:gd name="connsiteY29" fmla="*/ 360000 h 720001"/>
              <a:gd name="connsiteX30" fmla="*/ 360000 w 720001"/>
              <a:gd name="connsiteY30" fmla="*/ 0 h 720001"/>
            </a:gdLst>
            <a:ahLst/>
            <a:cxnLst/>
            <a:rect l="l" t="t" r="r" b="b"/>
            <a:pathLst>
              <a:path w="720001" h="720001">
                <a:moveTo>
                  <a:pt x="457070" y="57166"/>
                </a:moveTo>
                <a:lnTo>
                  <a:pt x="457070" y="263017"/>
                </a:lnTo>
                <a:lnTo>
                  <a:pt x="662921" y="263017"/>
                </a:lnTo>
                <a:cubicBezTo>
                  <a:pt x="659451" y="245755"/>
                  <a:pt x="654246" y="229012"/>
                  <a:pt x="647393" y="212704"/>
                </a:cubicBezTo>
                <a:cubicBezTo>
                  <a:pt x="634121" y="181388"/>
                  <a:pt x="615210" y="153282"/>
                  <a:pt x="591008" y="129079"/>
                </a:cubicBezTo>
                <a:cubicBezTo>
                  <a:pt x="566806" y="104877"/>
                  <a:pt x="538699" y="85966"/>
                  <a:pt x="507383" y="72694"/>
                </a:cubicBezTo>
                <a:cubicBezTo>
                  <a:pt x="491075" y="65755"/>
                  <a:pt x="474246" y="60636"/>
                  <a:pt x="457070" y="57166"/>
                </a:cubicBezTo>
                <a:close/>
                <a:moveTo>
                  <a:pt x="307952" y="56386"/>
                </a:moveTo>
                <a:cubicBezTo>
                  <a:pt x="284703" y="60376"/>
                  <a:pt x="262062" y="66969"/>
                  <a:pt x="240115" y="76251"/>
                </a:cubicBezTo>
                <a:cubicBezTo>
                  <a:pt x="203508" y="91778"/>
                  <a:pt x="170544" y="113986"/>
                  <a:pt x="142092" y="142179"/>
                </a:cubicBezTo>
                <a:cubicBezTo>
                  <a:pt x="113812" y="170545"/>
                  <a:pt x="91605" y="203422"/>
                  <a:pt x="76077" y="240116"/>
                </a:cubicBezTo>
                <a:cubicBezTo>
                  <a:pt x="60029" y="278111"/>
                  <a:pt x="51874" y="318362"/>
                  <a:pt x="51874" y="360000"/>
                </a:cubicBezTo>
                <a:cubicBezTo>
                  <a:pt x="51874" y="401639"/>
                  <a:pt x="60029" y="441976"/>
                  <a:pt x="76077" y="479885"/>
                </a:cubicBezTo>
                <a:cubicBezTo>
                  <a:pt x="91605" y="516579"/>
                  <a:pt x="113812" y="549543"/>
                  <a:pt x="142092" y="577822"/>
                </a:cubicBezTo>
                <a:cubicBezTo>
                  <a:pt x="170458" y="606102"/>
                  <a:pt x="203335" y="628309"/>
                  <a:pt x="240029" y="643837"/>
                </a:cubicBezTo>
                <a:cubicBezTo>
                  <a:pt x="278024" y="659885"/>
                  <a:pt x="318275" y="668039"/>
                  <a:pt x="359913" y="668039"/>
                </a:cubicBezTo>
                <a:cubicBezTo>
                  <a:pt x="401552" y="668039"/>
                  <a:pt x="441890" y="659885"/>
                  <a:pt x="479798" y="643837"/>
                </a:cubicBezTo>
                <a:cubicBezTo>
                  <a:pt x="516492" y="628309"/>
                  <a:pt x="549456" y="606102"/>
                  <a:pt x="577735" y="577822"/>
                </a:cubicBezTo>
                <a:cubicBezTo>
                  <a:pt x="606015" y="549456"/>
                  <a:pt x="628222" y="516579"/>
                  <a:pt x="643750" y="479885"/>
                </a:cubicBezTo>
                <a:cubicBezTo>
                  <a:pt x="653032" y="457938"/>
                  <a:pt x="659625" y="435297"/>
                  <a:pt x="663615" y="412049"/>
                </a:cubicBezTo>
                <a:lnTo>
                  <a:pt x="360000" y="412049"/>
                </a:lnTo>
                <a:cubicBezTo>
                  <a:pt x="331287" y="412049"/>
                  <a:pt x="307952" y="388714"/>
                  <a:pt x="307952" y="360000"/>
                </a:cubicBezTo>
                <a:close/>
                <a:moveTo>
                  <a:pt x="405022" y="0"/>
                </a:moveTo>
                <a:cubicBezTo>
                  <a:pt x="578950" y="0"/>
                  <a:pt x="720001" y="141051"/>
                  <a:pt x="720001" y="314979"/>
                </a:cubicBezTo>
                <a:lnTo>
                  <a:pt x="405022" y="314979"/>
                </a:lnTo>
                <a:close/>
                <a:moveTo>
                  <a:pt x="360000" y="0"/>
                </a:moveTo>
                <a:lnTo>
                  <a:pt x="360000" y="360000"/>
                </a:lnTo>
                <a:lnTo>
                  <a:pt x="720001" y="360000"/>
                </a:lnTo>
                <a:cubicBezTo>
                  <a:pt x="720001" y="558825"/>
                  <a:pt x="558824" y="720001"/>
                  <a:pt x="360000" y="720001"/>
                </a:cubicBezTo>
                <a:cubicBezTo>
                  <a:pt x="161176" y="720001"/>
                  <a:pt x="0" y="558825"/>
                  <a:pt x="0" y="360000"/>
                </a:cubicBezTo>
                <a:cubicBezTo>
                  <a:pt x="0" y="161176"/>
                  <a:pt x="161176" y="0"/>
                  <a:pt x="360000" y="0"/>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3" name="标题 1"/>
          <p:cNvSpPr txBox="1"/>
          <p:nvPr/>
        </p:nvSpPr>
        <p:spPr>
          <a:xfrm>
            <a:off x="660398" y="905466"/>
            <a:ext cx="11032838" cy="1460066"/>
          </a:xfrm>
          <a:prstGeom prst="roundRect">
            <a:avLst>
              <a:gd name="adj" fmla="val 50000"/>
            </a:avLst>
          </a:prstGeom>
          <a:solidFill>
            <a:schemeClr val="bg1"/>
          </a:solidFill>
          <a:ln w="3175" cap="sq">
            <a:gradFill>
              <a:gsLst>
                <a:gs pos="0">
                  <a:schemeClr val="accent1">
                    <a:alpha val="0"/>
                  </a:schemeClr>
                </a:gs>
                <a:gs pos="100000">
                  <a:schemeClr val="accent1">
                    <a:alpha val="45000"/>
                  </a:schemeClr>
                </a:gs>
              </a:gsLst>
              <a:lin ang="13500000" scaled="0"/>
            </a:gradFill>
            <a:miter/>
          </a:ln>
          <a:effectLst>
            <a:outerShdw blurRad="152400" dist="38100" dir="2700000" algn="tl" rotWithShape="0">
              <a:schemeClr val="accent1">
                <a:lumMod val="50000"/>
                <a:alpha val="19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a:off x="1875271" y="997064"/>
            <a:ext cx="3922336" cy="263018"/>
          </a:xfrm>
          <a:prstGeom prst="rect">
            <a:avLst/>
          </a:prstGeom>
          <a:noFill/>
          <a:ln>
            <a:noFill/>
          </a:ln>
        </p:spPr>
        <p:txBody>
          <a:bodyPr vert="horz" wrap="square" lIns="0" tIns="0" rIns="0" bIns="0" rtlCol="0" anchor="ctr"/>
          <a:lstStyle/>
          <a:p>
            <a:pPr algn="l">
              <a:lnSpc>
                <a:spcPct val="110000"/>
              </a:lnSpc>
            </a:pPr>
            <a:r>
              <a:rPr kumimoji="1" lang="zh-CN" altLang="en-US" dirty="0">
                <a:ln w="12700">
                  <a:noFill/>
                </a:ln>
                <a:gradFill>
                  <a:gsLst>
                    <a:gs pos="0">
                      <a:schemeClr val="accent1"/>
                    </a:gs>
                    <a:gs pos="93000">
                      <a:schemeClr val="accent1">
                        <a:lumMod val="75000"/>
                      </a:schemeClr>
                    </a:gs>
                  </a:gsLst>
                  <a:lin ang="2700000" scaled="0"/>
                </a:gradFill>
                <a:latin typeface="Source Han Sans CN Bold Bold" panose="020B0800000000000000" charset="-122"/>
                <a:ea typeface="Source Han Sans CN Bold Bold" panose="020B0800000000000000" charset="-122"/>
                <a:cs typeface="Source Han Sans CN Bold Bold" panose="020B0800000000000000" charset="-122"/>
              </a:rPr>
              <a:t>工伤保险待遇</a:t>
            </a:r>
            <a:endParaRPr kumimoji="1" lang="zh-CN" altLang="en-US" dirty="0">
              <a:ln w="12700">
                <a:noFill/>
              </a:ln>
              <a:gradFill>
                <a:gsLst>
                  <a:gs pos="0">
                    <a:schemeClr val="accent1"/>
                  </a:gs>
                  <a:gs pos="93000">
                    <a:schemeClr val="accent1">
                      <a:lumMod val="75000"/>
                    </a:schemeClr>
                  </a:gs>
                </a:gsLst>
                <a:lin ang="2700000" scaled="0"/>
              </a:gra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15" name="标题 1"/>
          <p:cNvSpPr txBox="1"/>
          <p:nvPr/>
        </p:nvSpPr>
        <p:spPr>
          <a:xfrm>
            <a:off x="781488" y="1246940"/>
            <a:ext cx="961379" cy="961379"/>
          </a:xfrm>
          <a:prstGeom prst="ellipse">
            <a:avLst/>
          </a:prstGeom>
          <a:solidFill>
            <a:schemeClr val="accent1">
              <a:alpha val="13000"/>
            </a:schemeClr>
          </a:solidFill>
          <a:ln w="12700" cap="sq">
            <a:solidFill>
              <a:schemeClr val="bg1"/>
            </a:solidFill>
            <a:miter/>
          </a:ln>
          <a:effectLst/>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a:off x="906028" y="1371481"/>
            <a:ext cx="712299" cy="712299"/>
          </a:xfrm>
          <a:prstGeom prst="ellipse">
            <a:avLst/>
          </a:prstGeom>
          <a:gradFill>
            <a:gsLst>
              <a:gs pos="28000">
                <a:schemeClr val="accent2">
                  <a:lumMod val="40000"/>
                  <a:lumOff val="60000"/>
                </a:schemeClr>
              </a:gs>
              <a:gs pos="78000">
                <a:schemeClr val="accent2">
                  <a:lumMod val="60000"/>
                  <a:lumOff val="40000"/>
                </a:schemeClr>
              </a:gs>
            </a:gsLst>
            <a:path path="circle">
              <a:fillToRect r="100000" b="100000"/>
            </a:path>
            <a:tileRect l="-100000" t="-10000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7" name="标题 1"/>
          <p:cNvSpPr txBox="1"/>
          <p:nvPr/>
        </p:nvSpPr>
        <p:spPr>
          <a:xfrm>
            <a:off x="906028" y="1371481"/>
            <a:ext cx="712299" cy="712299"/>
          </a:xfrm>
          <a:prstGeom prst="ellipse">
            <a:avLst/>
          </a:prstGeom>
          <a:gradFill>
            <a:gsLst>
              <a:gs pos="57000">
                <a:schemeClr val="accent2">
                  <a:lumMod val="75000"/>
                  <a:alpha val="0"/>
                </a:schemeClr>
              </a:gs>
              <a:gs pos="100000">
                <a:schemeClr val="accent2">
                  <a:lumMod val="75000"/>
                  <a:alpha val="49000"/>
                </a:schemeClr>
              </a:gs>
            </a:gsLst>
            <a:path path="circle">
              <a:fillToRect t="100000" r="100000"/>
            </a:path>
            <a:tileRect l="-100000" b="-10000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a:off x="906028" y="1371481"/>
            <a:ext cx="712299" cy="712299"/>
          </a:xfrm>
          <a:prstGeom prst="ellipse">
            <a:avLst/>
          </a:prstGeom>
          <a:gradFill>
            <a:gsLst>
              <a:gs pos="57000">
                <a:schemeClr val="accent2">
                  <a:lumMod val="75000"/>
                  <a:alpha val="0"/>
                </a:schemeClr>
              </a:gs>
              <a:gs pos="100000">
                <a:schemeClr val="accent2">
                  <a:lumMod val="75000"/>
                  <a:alpha val="49000"/>
                </a:schemeClr>
              </a:gs>
            </a:gsLst>
            <a:path path="circle">
              <a:fillToRect r="100000" b="100000"/>
            </a:path>
            <a:tileRect l="-100000" t="-10000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9" name="标题 1"/>
          <p:cNvSpPr txBox="1"/>
          <p:nvPr/>
        </p:nvSpPr>
        <p:spPr>
          <a:xfrm>
            <a:off x="906028" y="1371481"/>
            <a:ext cx="712299" cy="712299"/>
          </a:xfrm>
          <a:prstGeom prst="ellipse">
            <a:avLst/>
          </a:prstGeom>
          <a:gradFill>
            <a:gsLst>
              <a:gs pos="71000">
                <a:schemeClr val="accent2">
                  <a:lumMod val="20000"/>
                  <a:lumOff val="80000"/>
                  <a:alpha val="0"/>
                </a:schemeClr>
              </a:gs>
              <a:gs pos="86000">
                <a:schemeClr val="accent2">
                  <a:lumMod val="20000"/>
                  <a:lumOff val="80000"/>
                </a:schemeClr>
              </a:gs>
            </a:gsLst>
            <a:path path="circle">
              <a:fillToRect r="100000" b="100000"/>
            </a:path>
            <a:tileRect l="-100000" t="-10000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a:off x="906028" y="1371481"/>
            <a:ext cx="712299" cy="712299"/>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1" name="标题 1"/>
          <p:cNvSpPr txBox="1"/>
          <p:nvPr/>
        </p:nvSpPr>
        <p:spPr>
          <a:xfrm>
            <a:off x="1824550" y="1287648"/>
            <a:ext cx="9461422" cy="858499"/>
          </a:xfrm>
          <a:prstGeom prst="rect">
            <a:avLst/>
          </a:prstGeom>
          <a:noFill/>
          <a:ln>
            <a:noFill/>
          </a:ln>
        </p:spPr>
        <p:txBody>
          <a:bodyPr vert="horz" wrap="square" lIns="0" tIns="0" rIns="0" bIns="0" rtlCol="0" anchor="t"/>
          <a:lstStyle/>
          <a:p>
            <a:pPr algn="l">
              <a:lnSpc>
                <a:spcPct val="150000"/>
              </a:lnSpc>
            </a:pPr>
            <a:r>
              <a:rPr kumimoji="1" lang="zh-CN" altLang="en-US"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工伤医疗待遇：治疗工伤的医疗费用，伙食补助费、交通食宿费，康复性治疗费，辅助器具装配费，停工留薪期工资福利待遇。伤残待遇：生活护理费，一次性伤残补助金，伤残津贴，一次性工伤医疗补助金和一次性伤残就业补助金。遗属待遇：丧葬补助金，供养亲属抚恤金，一次性工亡补助金。</a:t>
            </a:r>
            <a:endParaRPr kumimoji="1" lang="zh-CN" altLang="en-US"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22" name="标题 1"/>
          <p:cNvSpPr txBox="1"/>
          <p:nvPr/>
        </p:nvSpPr>
        <p:spPr>
          <a:xfrm>
            <a:off x="1112250" y="1530072"/>
            <a:ext cx="333779" cy="381186"/>
          </a:xfrm>
          <a:custGeom>
            <a:avLst/>
            <a:gdLst>
              <a:gd name="connsiteX0" fmla="*/ 1449958 w 1449958"/>
              <a:gd name="connsiteY0" fmla="*/ 669913 h 1655898"/>
              <a:gd name="connsiteX1" fmla="*/ 1449586 w 1449958"/>
              <a:gd name="connsiteY1" fmla="*/ 666192 h 1655898"/>
              <a:gd name="connsiteX2" fmla="*/ 1449586 w 1449958"/>
              <a:gd name="connsiteY2" fmla="*/ 665634 h 1655898"/>
              <a:gd name="connsiteX3" fmla="*/ 1448098 w 1449958"/>
              <a:gd name="connsiteY3" fmla="*/ 658006 h 1655898"/>
              <a:gd name="connsiteX4" fmla="*/ 1445307 w 1449958"/>
              <a:gd name="connsiteY4" fmla="*/ 650379 h 1655898"/>
              <a:gd name="connsiteX5" fmla="*/ 1443633 w 1449958"/>
              <a:gd name="connsiteY5" fmla="*/ 646844 h 1655898"/>
              <a:gd name="connsiteX6" fmla="*/ 1441772 w 1449958"/>
              <a:gd name="connsiteY6" fmla="*/ 643496 h 1655898"/>
              <a:gd name="connsiteX7" fmla="*/ 1441400 w 1449958"/>
              <a:gd name="connsiteY7" fmla="*/ 643124 h 1655898"/>
              <a:gd name="connsiteX8" fmla="*/ 1439354 w 1449958"/>
              <a:gd name="connsiteY8" fmla="*/ 640147 h 1655898"/>
              <a:gd name="connsiteX9" fmla="*/ 1439168 w 1449958"/>
              <a:gd name="connsiteY9" fmla="*/ 639775 h 1655898"/>
              <a:gd name="connsiteX10" fmla="*/ 1436936 w 1449958"/>
              <a:gd name="connsiteY10" fmla="*/ 636798 h 1655898"/>
              <a:gd name="connsiteX11" fmla="*/ 1436378 w 1449958"/>
              <a:gd name="connsiteY11" fmla="*/ 636240 h 1655898"/>
              <a:gd name="connsiteX12" fmla="*/ 1433773 w 1449958"/>
              <a:gd name="connsiteY12" fmla="*/ 633450 h 1655898"/>
              <a:gd name="connsiteX13" fmla="*/ 816136 w 1449958"/>
              <a:gd name="connsiteY13" fmla="*/ 15813 h 1655898"/>
              <a:gd name="connsiteX14" fmla="*/ 813346 w 1449958"/>
              <a:gd name="connsiteY14" fmla="*/ 13208 h 1655898"/>
              <a:gd name="connsiteX15" fmla="*/ 812788 w 1449958"/>
              <a:gd name="connsiteY15" fmla="*/ 12650 h 1655898"/>
              <a:gd name="connsiteX16" fmla="*/ 809997 w 1449958"/>
              <a:gd name="connsiteY16" fmla="*/ 10418 h 1655898"/>
              <a:gd name="connsiteX17" fmla="*/ 809625 w 1449958"/>
              <a:gd name="connsiteY17" fmla="*/ 10232 h 1655898"/>
              <a:gd name="connsiteX18" fmla="*/ 806834 w 1449958"/>
              <a:gd name="connsiteY18" fmla="*/ 8372 h 1655898"/>
              <a:gd name="connsiteX19" fmla="*/ 806276 w 1449958"/>
              <a:gd name="connsiteY19" fmla="*/ 8000 h 1655898"/>
              <a:gd name="connsiteX20" fmla="*/ 802928 w 1449958"/>
              <a:gd name="connsiteY20" fmla="*/ 6139 h 1655898"/>
              <a:gd name="connsiteX21" fmla="*/ 802742 w 1449958"/>
              <a:gd name="connsiteY21" fmla="*/ 6139 h 1655898"/>
              <a:gd name="connsiteX22" fmla="*/ 799207 w 1449958"/>
              <a:gd name="connsiteY22" fmla="*/ 4465 h 1655898"/>
              <a:gd name="connsiteX23" fmla="*/ 799021 w 1449958"/>
              <a:gd name="connsiteY23" fmla="*/ 4465 h 1655898"/>
              <a:gd name="connsiteX24" fmla="*/ 791580 w 1449958"/>
              <a:gd name="connsiteY24" fmla="*/ 1860 h 1655898"/>
              <a:gd name="connsiteX25" fmla="*/ 791394 w 1449958"/>
              <a:gd name="connsiteY25" fmla="*/ 1860 h 1655898"/>
              <a:gd name="connsiteX26" fmla="*/ 783766 w 1449958"/>
              <a:gd name="connsiteY26" fmla="*/ 372 h 1655898"/>
              <a:gd name="connsiteX27" fmla="*/ 783022 w 1449958"/>
              <a:gd name="connsiteY27" fmla="*/ 372 h 1655898"/>
              <a:gd name="connsiteX28" fmla="*/ 779301 w 1449958"/>
              <a:gd name="connsiteY28" fmla="*/ 0 h 1655898"/>
              <a:gd name="connsiteX29" fmla="*/ 261751 w 1449958"/>
              <a:gd name="connsiteY29" fmla="*/ 0 h 1655898"/>
              <a:gd name="connsiteX30" fmla="*/ 0 w 1449958"/>
              <a:gd name="connsiteY30" fmla="*/ 261751 h 1655898"/>
              <a:gd name="connsiteX31" fmla="*/ 0 w 1449958"/>
              <a:gd name="connsiteY31" fmla="*/ 1394148 h 1655898"/>
              <a:gd name="connsiteX32" fmla="*/ 261751 w 1449958"/>
              <a:gd name="connsiteY32" fmla="*/ 1655899 h 1655898"/>
              <a:gd name="connsiteX33" fmla="*/ 1188207 w 1449958"/>
              <a:gd name="connsiteY33" fmla="*/ 1655899 h 1655898"/>
              <a:gd name="connsiteX34" fmla="*/ 1449958 w 1449958"/>
              <a:gd name="connsiteY34" fmla="*/ 1394148 h 1655898"/>
              <a:gd name="connsiteX35" fmla="*/ 1449958 w 1449958"/>
              <a:gd name="connsiteY35" fmla="*/ 672889 h 1655898"/>
              <a:gd name="connsiteX36" fmla="*/ 1449958 w 1449958"/>
              <a:gd name="connsiteY36" fmla="*/ 669913 h 1655898"/>
              <a:gd name="connsiteX37" fmla="*/ 832321 w 1449958"/>
              <a:gd name="connsiteY37" fmla="*/ 466948 h 1655898"/>
              <a:gd name="connsiteX38" fmla="*/ 832321 w 1449958"/>
              <a:gd name="connsiteY38" fmla="*/ 189942 h 1655898"/>
              <a:gd name="connsiteX39" fmla="*/ 1259458 w 1449958"/>
              <a:gd name="connsiteY39" fmla="*/ 617079 h 1655898"/>
              <a:gd name="connsiteX40" fmla="*/ 982452 w 1449958"/>
              <a:gd name="connsiteY40" fmla="*/ 617079 h 1655898"/>
              <a:gd name="connsiteX41" fmla="*/ 832321 w 1449958"/>
              <a:gd name="connsiteY41" fmla="*/ 466948 h 1655898"/>
              <a:gd name="connsiteX42" fmla="*/ 1338337 w 1449958"/>
              <a:gd name="connsiteY42" fmla="*/ 1393403 h 1655898"/>
              <a:gd name="connsiteX43" fmla="*/ 1188207 w 1449958"/>
              <a:gd name="connsiteY43" fmla="*/ 1543534 h 1655898"/>
              <a:gd name="connsiteX44" fmla="*/ 261751 w 1449958"/>
              <a:gd name="connsiteY44" fmla="*/ 1543534 h 1655898"/>
              <a:gd name="connsiteX45" fmla="*/ 111621 w 1449958"/>
              <a:gd name="connsiteY45" fmla="*/ 1393403 h 1655898"/>
              <a:gd name="connsiteX46" fmla="*/ 111621 w 1449958"/>
              <a:gd name="connsiteY46" fmla="*/ 261007 h 1655898"/>
              <a:gd name="connsiteX47" fmla="*/ 261751 w 1449958"/>
              <a:gd name="connsiteY47" fmla="*/ 110877 h 1655898"/>
              <a:gd name="connsiteX48" fmla="*/ 720700 w 1449958"/>
              <a:gd name="connsiteY48" fmla="*/ 110877 h 1655898"/>
              <a:gd name="connsiteX49" fmla="*/ 720700 w 1449958"/>
              <a:gd name="connsiteY49" fmla="*/ 466948 h 1655898"/>
              <a:gd name="connsiteX50" fmla="*/ 982452 w 1449958"/>
              <a:gd name="connsiteY50" fmla="*/ 728700 h 1655898"/>
              <a:gd name="connsiteX51" fmla="*/ 1338523 w 1449958"/>
              <a:gd name="connsiteY51" fmla="*/ 728700 h 1655898"/>
              <a:gd name="connsiteX52" fmla="*/ 1338523 w 1449958"/>
              <a:gd name="connsiteY52" fmla="*/ 1393403 h 1655898"/>
            </a:gdLst>
            <a:ahLst/>
            <a:cxnLst/>
            <a:rect l="l" t="t" r="r" b="b"/>
            <a:pathLst>
              <a:path w="1449958" h="1655898">
                <a:moveTo>
                  <a:pt x="1449958" y="669913"/>
                </a:moveTo>
                <a:cubicBezTo>
                  <a:pt x="1449958" y="668610"/>
                  <a:pt x="1449772" y="667308"/>
                  <a:pt x="1449586" y="666192"/>
                </a:cubicBezTo>
                <a:lnTo>
                  <a:pt x="1449586" y="665634"/>
                </a:lnTo>
                <a:cubicBezTo>
                  <a:pt x="1449214" y="663029"/>
                  <a:pt x="1448656" y="660425"/>
                  <a:pt x="1448098" y="658006"/>
                </a:cubicBezTo>
                <a:cubicBezTo>
                  <a:pt x="1447354" y="655402"/>
                  <a:pt x="1446423" y="652797"/>
                  <a:pt x="1445307" y="650379"/>
                </a:cubicBezTo>
                <a:cubicBezTo>
                  <a:pt x="1444749" y="649077"/>
                  <a:pt x="1444191" y="647960"/>
                  <a:pt x="1443633" y="646844"/>
                </a:cubicBezTo>
                <a:cubicBezTo>
                  <a:pt x="1443075" y="645728"/>
                  <a:pt x="1442331" y="644612"/>
                  <a:pt x="1441772" y="643496"/>
                </a:cubicBezTo>
                <a:cubicBezTo>
                  <a:pt x="1441587" y="643310"/>
                  <a:pt x="1441587" y="643124"/>
                  <a:pt x="1441400" y="643124"/>
                </a:cubicBezTo>
                <a:cubicBezTo>
                  <a:pt x="1440842" y="642193"/>
                  <a:pt x="1440098" y="641077"/>
                  <a:pt x="1439354" y="640147"/>
                </a:cubicBezTo>
                <a:cubicBezTo>
                  <a:pt x="1439354" y="640147"/>
                  <a:pt x="1439168" y="639961"/>
                  <a:pt x="1439168" y="639775"/>
                </a:cubicBezTo>
                <a:cubicBezTo>
                  <a:pt x="1438424" y="638845"/>
                  <a:pt x="1437680" y="637729"/>
                  <a:pt x="1436936" y="636798"/>
                </a:cubicBezTo>
                <a:lnTo>
                  <a:pt x="1436378" y="636240"/>
                </a:lnTo>
                <a:cubicBezTo>
                  <a:pt x="1435633" y="635310"/>
                  <a:pt x="1434703" y="634380"/>
                  <a:pt x="1433773" y="633450"/>
                </a:cubicBezTo>
                <a:lnTo>
                  <a:pt x="816136" y="15813"/>
                </a:lnTo>
                <a:cubicBezTo>
                  <a:pt x="815206" y="14883"/>
                  <a:pt x="814276" y="14139"/>
                  <a:pt x="813346" y="13208"/>
                </a:cubicBezTo>
                <a:lnTo>
                  <a:pt x="812788" y="12650"/>
                </a:lnTo>
                <a:lnTo>
                  <a:pt x="809997" y="10418"/>
                </a:lnTo>
                <a:cubicBezTo>
                  <a:pt x="809811" y="10418"/>
                  <a:pt x="809811" y="10232"/>
                  <a:pt x="809625" y="10232"/>
                </a:cubicBezTo>
                <a:cubicBezTo>
                  <a:pt x="808695" y="9488"/>
                  <a:pt x="807765" y="8930"/>
                  <a:pt x="806834" y="8372"/>
                </a:cubicBezTo>
                <a:cubicBezTo>
                  <a:pt x="806649" y="8186"/>
                  <a:pt x="806462" y="8186"/>
                  <a:pt x="806276" y="8000"/>
                </a:cubicBezTo>
                <a:cubicBezTo>
                  <a:pt x="805160" y="7255"/>
                  <a:pt x="804044" y="6697"/>
                  <a:pt x="802928" y="6139"/>
                </a:cubicBezTo>
                <a:lnTo>
                  <a:pt x="802742" y="6139"/>
                </a:lnTo>
                <a:cubicBezTo>
                  <a:pt x="801626" y="5581"/>
                  <a:pt x="800509" y="5023"/>
                  <a:pt x="799207" y="4465"/>
                </a:cubicBezTo>
                <a:lnTo>
                  <a:pt x="799021" y="4465"/>
                </a:lnTo>
                <a:cubicBezTo>
                  <a:pt x="796603" y="3349"/>
                  <a:pt x="793998" y="2418"/>
                  <a:pt x="791580" y="1860"/>
                </a:cubicBezTo>
                <a:lnTo>
                  <a:pt x="791394" y="1860"/>
                </a:lnTo>
                <a:cubicBezTo>
                  <a:pt x="788975" y="1116"/>
                  <a:pt x="786371" y="744"/>
                  <a:pt x="783766" y="372"/>
                </a:cubicBezTo>
                <a:lnTo>
                  <a:pt x="783022" y="372"/>
                </a:lnTo>
                <a:cubicBezTo>
                  <a:pt x="781720" y="186"/>
                  <a:pt x="780604" y="186"/>
                  <a:pt x="779301" y="0"/>
                </a:cubicBezTo>
                <a:lnTo>
                  <a:pt x="261751" y="0"/>
                </a:lnTo>
                <a:cubicBezTo>
                  <a:pt x="117388" y="0"/>
                  <a:pt x="0" y="117388"/>
                  <a:pt x="0" y="261751"/>
                </a:cubicBezTo>
                <a:lnTo>
                  <a:pt x="0" y="1394148"/>
                </a:lnTo>
                <a:cubicBezTo>
                  <a:pt x="0" y="1538511"/>
                  <a:pt x="117388" y="1655899"/>
                  <a:pt x="261751" y="1655899"/>
                </a:cubicBezTo>
                <a:lnTo>
                  <a:pt x="1188207" y="1655899"/>
                </a:lnTo>
                <a:cubicBezTo>
                  <a:pt x="1332570" y="1655899"/>
                  <a:pt x="1449958" y="1538511"/>
                  <a:pt x="1449958" y="1394148"/>
                </a:cubicBezTo>
                <a:lnTo>
                  <a:pt x="1449958" y="672889"/>
                </a:lnTo>
                <a:lnTo>
                  <a:pt x="1449958" y="669913"/>
                </a:lnTo>
                <a:close/>
                <a:moveTo>
                  <a:pt x="832321" y="466948"/>
                </a:moveTo>
                <a:lnTo>
                  <a:pt x="832321" y="189942"/>
                </a:lnTo>
                <a:lnTo>
                  <a:pt x="1259458" y="617079"/>
                </a:lnTo>
                <a:lnTo>
                  <a:pt x="982452" y="617079"/>
                </a:lnTo>
                <a:cubicBezTo>
                  <a:pt x="899666" y="617079"/>
                  <a:pt x="832321" y="549734"/>
                  <a:pt x="832321" y="466948"/>
                </a:cubicBezTo>
                <a:close/>
                <a:moveTo>
                  <a:pt x="1338337" y="1393403"/>
                </a:moveTo>
                <a:cubicBezTo>
                  <a:pt x="1338337" y="1476189"/>
                  <a:pt x="1270992" y="1543534"/>
                  <a:pt x="1188207" y="1543534"/>
                </a:cubicBezTo>
                <a:lnTo>
                  <a:pt x="261751" y="1543534"/>
                </a:lnTo>
                <a:cubicBezTo>
                  <a:pt x="178966" y="1543534"/>
                  <a:pt x="111621" y="1476189"/>
                  <a:pt x="111621" y="1393403"/>
                </a:cubicBezTo>
                <a:lnTo>
                  <a:pt x="111621" y="261007"/>
                </a:lnTo>
                <a:cubicBezTo>
                  <a:pt x="111621" y="178222"/>
                  <a:pt x="178966" y="110877"/>
                  <a:pt x="261751" y="110877"/>
                </a:cubicBezTo>
                <a:lnTo>
                  <a:pt x="720700" y="110877"/>
                </a:lnTo>
                <a:lnTo>
                  <a:pt x="720700" y="466948"/>
                </a:lnTo>
                <a:cubicBezTo>
                  <a:pt x="720700" y="611312"/>
                  <a:pt x="838088" y="728700"/>
                  <a:pt x="982452" y="728700"/>
                </a:cubicBezTo>
                <a:lnTo>
                  <a:pt x="1338523" y="728700"/>
                </a:lnTo>
                <a:lnTo>
                  <a:pt x="1338523" y="1393403"/>
                </a:ln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50" name="标题 1"/>
          <p:cNvSpPr txBox="1"/>
          <p:nvPr/>
        </p:nvSpPr>
        <p:spPr>
          <a:xfrm>
            <a:off x="726207" y="5020694"/>
            <a:ext cx="10901219" cy="1180731"/>
          </a:xfrm>
          <a:prstGeom prst="roundRect">
            <a:avLst>
              <a:gd name="adj" fmla="val 50000"/>
            </a:avLst>
          </a:prstGeom>
          <a:solidFill>
            <a:schemeClr val="bg1"/>
          </a:solidFill>
          <a:ln w="3175" cap="sq">
            <a:gradFill>
              <a:gsLst>
                <a:gs pos="0">
                  <a:schemeClr val="accent1">
                    <a:alpha val="0"/>
                  </a:schemeClr>
                </a:gs>
                <a:gs pos="100000">
                  <a:schemeClr val="accent1">
                    <a:alpha val="45000"/>
                  </a:schemeClr>
                </a:gs>
              </a:gsLst>
              <a:lin ang="13500000" scaled="0"/>
            </a:gradFill>
            <a:miter/>
          </a:ln>
          <a:effectLst>
            <a:outerShdw blurRad="152400" dist="38100" dir="2700000" algn="tl" rotWithShape="0">
              <a:schemeClr val="accent1">
                <a:lumMod val="50000"/>
                <a:alpha val="19000"/>
              </a:schemeClr>
            </a:outerShdw>
          </a:effectLst>
        </p:spPr>
        <p:txBody>
          <a:bodyPr vert="horz" wrap="square" lIns="91440" tIns="45720" rIns="91440" bIns="45720" rtlCol="0" anchor="ctr"/>
          <a:lstStyle/>
          <a:p>
            <a:pPr algn="ctr">
              <a:lnSpc>
                <a:spcPct val="110000"/>
              </a:lnSpc>
            </a:pPr>
            <a:endParaRPr kumimoji="1" lang="zh-CN" altLang="en-US"/>
          </a:p>
        </p:txBody>
      </p:sp>
      <p:sp>
        <p:nvSpPr>
          <p:cNvPr id="51" name="标题 1"/>
          <p:cNvSpPr txBox="1"/>
          <p:nvPr/>
        </p:nvSpPr>
        <p:spPr>
          <a:xfrm>
            <a:off x="1875271" y="5082272"/>
            <a:ext cx="3922336" cy="263018"/>
          </a:xfrm>
          <a:prstGeom prst="rect">
            <a:avLst/>
          </a:prstGeom>
          <a:noFill/>
          <a:ln>
            <a:noFill/>
          </a:ln>
        </p:spPr>
        <p:txBody>
          <a:bodyPr vert="horz" wrap="square" lIns="0" tIns="0" rIns="0" bIns="0" rtlCol="0" anchor="ctr"/>
          <a:lstStyle/>
          <a:p>
            <a:pPr algn="l">
              <a:lnSpc>
                <a:spcPct val="110000"/>
              </a:lnSpc>
            </a:pPr>
            <a:r>
              <a:rPr kumimoji="1" lang="zh-CN" altLang="en-US" dirty="0">
                <a:ln w="12700">
                  <a:noFill/>
                </a:ln>
                <a:gradFill>
                  <a:gsLst>
                    <a:gs pos="0">
                      <a:schemeClr val="accent1"/>
                    </a:gs>
                    <a:gs pos="93000">
                      <a:schemeClr val="accent1">
                        <a:lumMod val="75000"/>
                      </a:schemeClr>
                    </a:gs>
                  </a:gsLst>
                  <a:lin ang="2700000" scaled="0"/>
                </a:gradFill>
                <a:latin typeface="Source Han Sans CN Bold Bold" panose="020B0800000000000000" charset="-122"/>
                <a:ea typeface="Source Han Sans CN Bold Bold" panose="020B0800000000000000" charset="-122"/>
              </a:rPr>
              <a:t>特别规定</a:t>
            </a:r>
            <a:endParaRPr kumimoji="1" lang="zh-CN" altLang="en-US" dirty="0"/>
          </a:p>
        </p:txBody>
      </p:sp>
      <p:sp>
        <p:nvSpPr>
          <p:cNvPr id="52" name="标题 1"/>
          <p:cNvSpPr txBox="1"/>
          <p:nvPr/>
        </p:nvSpPr>
        <p:spPr>
          <a:xfrm>
            <a:off x="798449" y="5063043"/>
            <a:ext cx="961379" cy="961379"/>
          </a:xfrm>
          <a:prstGeom prst="ellipse">
            <a:avLst/>
          </a:prstGeom>
          <a:solidFill>
            <a:schemeClr val="accent1">
              <a:alpha val="13000"/>
            </a:schemeClr>
          </a:solidFill>
          <a:ln w="12700" cap="sq">
            <a:solidFill>
              <a:schemeClr val="bg1"/>
            </a:solidFill>
            <a:miter/>
          </a:ln>
          <a:effectLst/>
        </p:spPr>
        <p:txBody>
          <a:bodyPr vert="horz" wrap="square" lIns="91440" tIns="45720" rIns="91440" bIns="45720" rtlCol="0" anchor="ctr"/>
          <a:lstStyle/>
          <a:p>
            <a:pPr algn="ctr">
              <a:lnSpc>
                <a:spcPct val="110000"/>
              </a:lnSpc>
            </a:pPr>
            <a:endParaRPr kumimoji="1" lang="zh-CN" altLang="en-US"/>
          </a:p>
        </p:txBody>
      </p:sp>
      <p:sp>
        <p:nvSpPr>
          <p:cNvPr id="55" name="标题 1"/>
          <p:cNvSpPr txBox="1"/>
          <p:nvPr/>
        </p:nvSpPr>
        <p:spPr>
          <a:xfrm>
            <a:off x="903539" y="5187581"/>
            <a:ext cx="712299" cy="712299"/>
          </a:xfrm>
          <a:prstGeom prst="ellipse">
            <a:avLst/>
          </a:prstGeom>
          <a:gradFill>
            <a:gsLst>
              <a:gs pos="57000">
                <a:schemeClr val="accent2">
                  <a:lumMod val="75000"/>
                  <a:alpha val="0"/>
                </a:schemeClr>
              </a:gs>
              <a:gs pos="100000">
                <a:schemeClr val="accent2">
                  <a:lumMod val="75000"/>
                  <a:alpha val="49000"/>
                </a:schemeClr>
              </a:gs>
            </a:gsLst>
            <a:path path="circle">
              <a:fillToRect r="100000" b="100000"/>
            </a:path>
            <a:tileRect l="-100000" t="-10000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56" name="标题 1"/>
          <p:cNvSpPr txBox="1"/>
          <p:nvPr/>
        </p:nvSpPr>
        <p:spPr>
          <a:xfrm>
            <a:off x="832788" y="5187582"/>
            <a:ext cx="712299" cy="712299"/>
          </a:xfrm>
          <a:prstGeom prst="ellipse">
            <a:avLst/>
          </a:prstGeom>
          <a:gradFill>
            <a:gsLst>
              <a:gs pos="71000">
                <a:schemeClr val="accent2">
                  <a:lumMod val="20000"/>
                  <a:lumOff val="80000"/>
                  <a:alpha val="0"/>
                </a:schemeClr>
              </a:gs>
              <a:gs pos="86000">
                <a:schemeClr val="accent2">
                  <a:lumMod val="20000"/>
                  <a:lumOff val="80000"/>
                </a:schemeClr>
              </a:gs>
            </a:gsLst>
            <a:path path="circle">
              <a:fillToRect r="100000" b="100000"/>
            </a:path>
            <a:tileRect l="-100000" t="-10000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57" name="标题 1"/>
          <p:cNvSpPr txBox="1"/>
          <p:nvPr/>
        </p:nvSpPr>
        <p:spPr>
          <a:xfrm>
            <a:off x="906027" y="5187582"/>
            <a:ext cx="712299" cy="712299"/>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58" name="标题 1"/>
          <p:cNvSpPr txBox="1"/>
          <p:nvPr/>
        </p:nvSpPr>
        <p:spPr>
          <a:xfrm>
            <a:off x="1832070" y="5441420"/>
            <a:ext cx="9125872" cy="698362"/>
          </a:xfrm>
          <a:prstGeom prst="rect">
            <a:avLst/>
          </a:prstGeom>
          <a:noFill/>
          <a:ln>
            <a:noFill/>
          </a:ln>
        </p:spPr>
        <p:txBody>
          <a:bodyPr vert="horz" wrap="square" lIns="0" tIns="0" rIns="0" bIns="0" rtlCol="0" anchor="t"/>
          <a:lstStyle/>
          <a:p>
            <a:pPr algn="l">
              <a:lnSpc>
                <a:spcPct val="150000"/>
              </a:lnSpc>
            </a:pPr>
            <a:r>
              <a:rPr kumimoji="1" lang="zh-CN" altLang="en-US"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工伤保险中所称的本人工资，是指工伤职工因工作遭受事故伤害或者患职业病前</a:t>
            </a:r>
            <a:r>
              <a:rPr kumimoji="1" lang="en-US" altLang="zh-CN"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12</a:t>
            </a:r>
            <a:r>
              <a:rPr kumimoji="1" lang="zh-CN" altLang="en-US"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个月平均月缴费工资。工伤职工有下列情形之一的，停止享受工伤保险待遇。</a:t>
            </a:r>
            <a:endParaRPr kumimoji="1" lang="zh-CN" altLang="en-US"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69" name="标题 1"/>
          <p:cNvSpPr txBox="1"/>
          <p:nvPr/>
        </p:nvSpPr>
        <p:spPr>
          <a:xfrm>
            <a:off x="1047660" y="5345290"/>
            <a:ext cx="429034" cy="396887"/>
          </a:xfrm>
          <a:custGeom>
            <a:avLst/>
            <a:gdLst>
              <a:gd name="connsiteX0" fmla="*/ 56258 w 778320"/>
              <a:gd name="connsiteY0" fmla="*/ 333700 h 720001"/>
              <a:gd name="connsiteX1" fmla="*/ 56258 w 778320"/>
              <a:gd name="connsiteY1" fmla="*/ 627457 h 720001"/>
              <a:gd name="connsiteX2" fmla="*/ 66946 w 778320"/>
              <a:gd name="connsiteY2" fmla="*/ 653054 h 720001"/>
              <a:gd name="connsiteX3" fmla="*/ 92544 w 778320"/>
              <a:gd name="connsiteY3" fmla="*/ 663743 h 720001"/>
              <a:gd name="connsiteX4" fmla="*/ 685683 w 778320"/>
              <a:gd name="connsiteY4" fmla="*/ 663743 h 720001"/>
              <a:gd name="connsiteX5" fmla="*/ 711281 w 778320"/>
              <a:gd name="connsiteY5" fmla="*/ 653054 h 720001"/>
              <a:gd name="connsiteX6" fmla="*/ 721969 w 778320"/>
              <a:gd name="connsiteY6" fmla="*/ 627457 h 720001"/>
              <a:gd name="connsiteX7" fmla="*/ 721969 w 778320"/>
              <a:gd name="connsiteY7" fmla="*/ 333700 h 720001"/>
              <a:gd name="connsiteX8" fmla="*/ 92544 w 778320"/>
              <a:gd name="connsiteY8" fmla="*/ 142049 h 720001"/>
              <a:gd name="connsiteX9" fmla="*/ 56258 w 778320"/>
              <a:gd name="connsiteY9" fmla="*/ 178336 h 720001"/>
              <a:gd name="connsiteX10" fmla="*/ 56258 w 778320"/>
              <a:gd name="connsiteY10" fmla="*/ 277443 h 720001"/>
              <a:gd name="connsiteX11" fmla="*/ 721969 w 778320"/>
              <a:gd name="connsiteY11" fmla="*/ 277443 h 720001"/>
              <a:gd name="connsiteX12" fmla="*/ 721969 w 778320"/>
              <a:gd name="connsiteY12" fmla="*/ 178336 h 720001"/>
              <a:gd name="connsiteX13" fmla="*/ 685683 w 778320"/>
              <a:gd name="connsiteY13" fmla="*/ 142049 h 720001"/>
              <a:gd name="connsiteX14" fmla="*/ 561355 w 778320"/>
              <a:gd name="connsiteY14" fmla="*/ 142049 h 720001"/>
              <a:gd name="connsiteX15" fmla="*/ 561355 w 778320"/>
              <a:gd name="connsiteY15" fmla="*/ 201026 h 720001"/>
              <a:gd name="connsiteX16" fmla="*/ 533226 w 778320"/>
              <a:gd name="connsiteY16" fmla="*/ 229249 h 720001"/>
              <a:gd name="connsiteX17" fmla="*/ 505097 w 778320"/>
              <a:gd name="connsiteY17" fmla="*/ 201120 h 720001"/>
              <a:gd name="connsiteX18" fmla="*/ 505097 w 778320"/>
              <a:gd name="connsiteY18" fmla="*/ 142049 h 720001"/>
              <a:gd name="connsiteX19" fmla="*/ 273129 w 778320"/>
              <a:gd name="connsiteY19" fmla="*/ 142049 h 720001"/>
              <a:gd name="connsiteX20" fmla="*/ 273129 w 778320"/>
              <a:gd name="connsiteY20" fmla="*/ 201026 h 720001"/>
              <a:gd name="connsiteX21" fmla="*/ 245001 w 778320"/>
              <a:gd name="connsiteY21" fmla="*/ 229249 h 720001"/>
              <a:gd name="connsiteX22" fmla="*/ 216872 w 778320"/>
              <a:gd name="connsiteY22" fmla="*/ 201120 h 720001"/>
              <a:gd name="connsiteX23" fmla="*/ 216872 w 778320"/>
              <a:gd name="connsiteY23" fmla="*/ 142049 h 720001"/>
              <a:gd name="connsiteX24" fmla="*/ 245001 w 778320"/>
              <a:gd name="connsiteY24" fmla="*/ 0 h 720001"/>
              <a:gd name="connsiteX25" fmla="*/ 273129 w 778320"/>
              <a:gd name="connsiteY25" fmla="*/ 28129 h 720001"/>
              <a:gd name="connsiteX26" fmla="*/ 273129 w 778320"/>
              <a:gd name="connsiteY26" fmla="*/ 85792 h 720001"/>
              <a:gd name="connsiteX27" fmla="*/ 505097 w 778320"/>
              <a:gd name="connsiteY27" fmla="*/ 85792 h 720001"/>
              <a:gd name="connsiteX28" fmla="*/ 505097 w 778320"/>
              <a:gd name="connsiteY28" fmla="*/ 28129 h 720001"/>
              <a:gd name="connsiteX29" fmla="*/ 533226 w 778320"/>
              <a:gd name="connsiteY29" fmla="*/ 0 h 720001"/>
              <a:gd name="connsiteX30" fmla="*/ 561355 w 778320"/>
              <a:gd name="connsiteY30" fmla="*/ 28129 h 720001"/>
              <a:gd name="connsiteX31" fmla="*/ 561355 w 778320"/>
              <a:gd name="connsiteY31" fmla="*/ 85792 h 720001"/>
              <a:gd name="connsiteX32" fmla="*/ 685683 w 778320"/>
              <a:gd name="connsiteY32" fmla="*/ 85792 h 720001"/>
              <a:gd name="connsiteX33" fmla="*/ 778320 w 778320"/>
              <a:gd name="connsiteY33" fmla="*/ 178336 h 720001"/>
              <a:gd name="connsiteX34" fmla="*/ 778320 w 778320"/>
              <a:gd name="connsiteY34" fmla="*/ 627457 h 720001"/>
              <a:gd name="connsiteX35" fmla="*/ 685777 w 778320"/>
              <a:gd name="connsiteY35" fmla="*/ 720001 h 720001"/>
              <a:gd name="connsiteX36" fmla="*/ 92544 w 778320"/>
              <a:gd name="connsiteY36" fmla="*/ 720001 h 720001"/>
              <a:gd name="connsiteX37" fmla="*/ 0 w 778320"/>
              <a:gd name="connsiteY37" fmla="*/ 627457 h 720001"/>
              <a:gd name="connsiteX38" fmla="*/ 0 w 778320"/>
              <a:gd name="connsiteY38" fmla="*/ 333700 h 720001"/>
              <a:gd name="connsiteX39" fmla="*/ 0 w 778320"/>
              <a:gd name="connsiteY39" fmla="*/ 277443 h 720001"/>
              <a:gd name="connsiteX40" fmla="*/ 0 w 778320"/>
              <a:gd name="connsiteY40" fmla="*/ 178336 h 720001"/>
              <a:gd name="connsiteX41" fmla="*/ 92544 w 778320"/>
              <a:gd name="connsiteY41" fmla="*/ 85792 h 720001"/>
              <a:gd name="connsiteX42" fmla="*/ 216872 w 778320"/>
              <a:gd name="connsiteY42" fmla="*/ 85792 h 720001"/>
              <a:gd name="connsiteX43" fmla="*/ 216872 w 778320"/>
              <a:gd name="connsiteY43" fmla="*/ 28129 h 720001"/>
              <a:gd name="connsiteX44" fmla="*/ 245001 w 778320"/>
              <a:gd name="connsiteY44" fmla="*/ 0 h 720001"/>
            </a:gdLst>
            <a:ahLst/>
            <a:cxnLst/>
            <a:rect l="l" t="t" r="r" b="b"/>
            <a:pathLst>
              <a:path w="778320" h="720001">
                <a:moveTo>
                  <a:pt x="56258" y="333700"/>
                </a:moveTo>
                <a:lnTo>
                  <a:pt x="56258" y="627457"/>
                </a:lnTo>
                <a:cubicBezTo>
                  <a:pt x="56258" y="637115"/>
                  <a:pt x="60008" y="646116"/>
                  <a:pt x="66946" y="653054"/>
                </a:cubicBezTo>
                <a:cubicBezTo>
                  <a:pt x="73885" y="659899"/>
                  <a:pt x="82980" y="663743"/>
                  <a:pt x="92544" y="663743"/>
                </a:cubicBezTo>
                <a:lnTo>
                  <a:pt x="685683" y="663743"/>
                </a:lnTo>
                <a:cubicBezTo>
                  <a:pt x="695341" y="663743"/>
                  <a:pt x="704342" y="659993"/>
                  <a:pt x="711281" y="653054"/>
                </a:cubicBezTo>
                <a:cubicBezTo>
                  <a:pt x="718125" y="646116"/>
                  <a:pt x="721969" y="637021"/>
                  <a:pt x="721969" y="627457"/>
                </a:cubicBezTo>
                <a:lnTo>
                  <a:pt x="721969" y="333700"/>
                </a:lnTo>
                <a:close/>
                <a:moveTo>
                  <a:pt x="92544" y="142049"/>
                </a:moveTo>
                <a:cubicBezTo>
                  <a:pt x="72478" y="142049"/>
                  <a:pt x="56258" y="158364"/>
                  <a:pt x="56258" y="178336"/>
                </a:cubicBezTo>
                <a:lnTo>
                  <a:pt x="56258" y="277443"/>
                </a:lnTo>
                <a:lnTo>
                  <a:pt x="721969" y="277443"/>
                </a:lnTo>
                <a:lnTo>
                  <a:pt x="721969" y="178336"/>
                </a:lnTo>
                <a:cubicBezTo>
                  <a:pt x="721969" y="158270"/>
                  <a:pt x="705655" y="142049"/>
                  <a:pt x="685683" y="142049"/>
                </a:cubicBezTo>
                <a:lnTo>
                  <a:pt x="561355" y="142049"/>
                </a:lnTo>
                <a:lnTo>
                  <a:pt x="561355" y="201026"/>
                </a:lnTo>
                <a:cubicBezTo>
                  <a:pt x="561355" y="216591"/>
                  <a:pt x="548790" y="229249"/>
                  <a:pt x="533226" y="229249"/>
                </a:cubicBezTo>
                <a:cubicBezTo>
                  <a:pt x="517661" y="229249"/>
                  <a:pt x="505097" y="216685"/>
                  <a:pt x="505097" y="201120"/>
                </a:cubicBezTo>
                <a:lnTo>
                  <a:pt x="505097" y="142049"/>
                </a:lnTo>
                <a:lnTo>
                  <a:pt x="273129" y="142049"/>
                </a:lnTo>
                <a:lnTo>
                  <a:pt x="273129" y="201026"/>
                </a:lnTo>
                <a:cubicBezTo>
                  <a:pt x="273129" y="216591"/>
                  <a:pt x="260565" y="229249"/>
                  <a:pt x="245001" y="229249"/>
                </a:cubicBezTo>
                <a:cubicBezTo>
                  <a:pt x="229436" y="229249"/>
                  <a:pt x="216872" y="216685"/>
                  <a:pt x="216872" y="201120"/>
                </a:cubicBezTo>
                <a:lnTo>
                  <a:pt x="216872" y="142049"/>
                </a:lnTo>
                <a:close/>
                <a:moveTo>
                  <a:pt x="245001" y="0"/>
                </a:moveTo>
                <a:cubicBezTo>
                  <a:pt x="260565" y="0"/>
                  <a:pt x="273129" y="12564"/>
                  <a:pt x="273129" y="28129"/>
                </a:cubicBezTo>
                <a:lnTo>
                  <a:pt x="273129" y="85792"/>
                </a:lnTo>
                <a:lnTo>
                  <a:pt x="505097" y="85792"/>
                </a:lnTo>
                <a:lnTo>
                  <a:pt x="505097" y="28129"/>
                </a:lnTo>
                <a:cubicBezTo>
                  <a:pt x="505097" y="12564"/>
                  <a:pt x="517661" y="0"/>
                  <a:pt x="533226" y="0"/>
                </a:cubicBezTo>
                <a:cubicBezTo>
                  <a:pt x="548790" y="0"/>
                  <a:pt x="561355" y="12564"/>
                  <a:pt x="561355" y="28129"/>
                </a:cubicBezTo>
                <a:lnTo>
                  <a:pt x="561355" y="85792"/>
                </a:lnTo>
                <a:lnTo>
                  <a:pt x="685683" y="85792"/>
                </a:lnTo>
                <a:cubicBezTo>
                  <a:pt x="736784" y="85792"/>
                  <a:pt x="778227" y="127235"/>
                  <a:pt x="778320" y="178336"/>
                </a:cubicBezTo>
                <a:lnTo>
                  <a:pt x="778320" y="627457"/>
                </a:lnTo>
                <a:cubicBezTo>
                  <a:pt x="778320" y="678370"/>
                  <a:pt x="736690" y="720001"/>
                  <a:pt x="685777" y="720001"/>
                </a:cubicBezTo>
                <a:lnTo>
                  <a:pt x="92544" y="720001"/>
                </a:lnTo>
                <a:cubicBezTo>
                  <a:pt x="41631" y="720001"/>
                  <a:pt x="0" y="678370"/>
                  <a:pt x="0" y="627457"/>
                </a:cubicBezTo>
                <a:lnTo>
                  <a:pt x="0" y="333700"/>
                </a:lnTo>
                <a:lnTo>
                  <a:pt x="0" y="277443"/>
                </a:lnTo>
                <a:lnTo>
                  <a:pt x="0" y="178336"/>
                </a:lnTo>
                <a:cubicBezTo>
                  <a:pt x="0" y="127235"/>
                  <a:pt x="41443" y="85792"/>
                  <a:pt x="92544" y="85792"/>
                </a:cubicBezTo>
                <a:lnTo>
                  <a:pt x="216872" y="85792"/>
                </a:lnTo>
                <a:lnTo>
                  <a:pt x="216872" y="28129"/>
                </a:lnTo>
                <a:cubicBezTo>
                  <a:pt x="216872" y="12564"/>
                  <a:pt x="229436" y="0"/>
                  <a:pt x="245001" y="0"/>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73" name="标题 1"/>
          <p:cNvSpPr txBox="1"/>
          <p:nvPr/>
        </p:nvSpPr>
        <p:spPr>
          <a:xfrm>
            <a:off x="810593" y="236733"/>
            <a:ext cx="7780158" cy="432000"/>
          </a:xfrm>
          <a:prstGeom prst="rect">
            <a:avLst/>
          </a:prstGeom>
          <a:noFill/>
          <a:ln cap="sq">
            <a:noFill/>
          </a:ln>
        </p:spPr>
        <p:txBody>
          <a:bodyPr vert="horz" wrap="square" lIns="0" tIns="0" rIns="0" bIns="0" rtlCol="0" anchor="ctr"/>
          <a:lstStyle/>
          <a:p>
            <a:pPr algn="l">
              <a:lnSpc>
                <a:spcPct val="150000"/>
              </a:lnSpc>
            </a:pP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四、</a:t>
            </a:r>
            <a:r>
              <a:rPr kumimoji="1" lang="en-US" altLang="zh-CN" sz="32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工伤保险</a:t>
            </a:r>
            <a:endParaRPr kumimoji="1" lang="zh-CN" altLang="en-US" dirty="0"/>
          </a:p>
        </p:txBody>
      </p:sp>
      <p:sp>
        <p:nvSpPr>
          <p:cNvPr id="74" name="标题 1"/>
          <p:cNvSpPr txBox="1"/>
          <p:nvPr/>
        </p:nvSpPr>
        <p:spPr>
          <a:xfrm>
            <a:off x="-254644" y="189343"/>
            <a:ext cx="915043" cy="563880"/>
          </a:xfrm>
          <a:prstGeom prst="rect">
            <a:avLst/>
          </a:prstGeom>
          <a:solidFill>
            <a:schemeClr val="accent1">
              <a:lumMod val="40000"/>
              <a:lumOff val="60000"/>
              <a:alpha val="7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75" name="标题 1"/>
          <p:cNvSpPr txBox="1"/>
          <p:nvPr/>
        </p:nvSpPr>
        <p:spPr>
          <a:xfrm>
            <a:off x="319024" y="390511"/>
            <a:ext cx="167640" cy="16764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21046167">
            <a:off x="-181707" y="2606783"/>
            <a:ext cx="12397291" cy="1264806"/>
          </a:xfrm>
          <a:custGeom>
            <a:avLst/>
            <a:gdLst>
              <a:gd name="connsiteX0" fmla="*/ 9738888 w 12397291"/>
              <a:gd name="connsiteY0" fmla="*/ 462570 h 1264806"/>
              <a:gd name="connsiteX1" fmla="*/ 10273176 w 12397291"/>
              <a:gd name="connsiteY1" fmla="*/ 550556 h 1264806"/>
              <a:gd name="connsiteX2" fmla="*/ 11731887 w 12397291"/>
              <a:gd name="connsiteY2" fmla="*/ 833930 h 1264806"/>
              <a:gd name="connsiteX3" fmla="*/ 12397291 w 12397291"/>
              <a:gd name="connsiteY3" fmla="*/ 985778 h 1264806"/>
              <a:gd name="connsiteX4" fmla="*/ 12356648 w 12397291"/>
              <a:gd name="connsiteY4" fmla="*/ 1235875 h 1264806"/>
              <a:gd name="connsiteX5" fmla="*/ 12299675 w 12397291"/>
              <a:gd name="connsiteY5" fmla="*/ 1225979 h 1264806"/>
              <a:gd name="connsiteX6" fmla="*/ 6261220 w 12397291"/>
              <a:gd name="connsiteY6" fmla="*/ 745576 h 1264806"/>
              <a:gd name="connsiteX7" fmla="*/ 120034 w 12397291"/>
              <a:gd name="connsiteY7" fmla="*/ 1243081 h 1264806"/>
              <a:gd name="connsiteX8" fmla="*/ 0 w 12397291"/>
              <a:gd name="connsiteY8" fmla="*/ 1264806 h 1264806"/>
              <a:gd name="connsiteX9" fmla="*/ 177144 w 12397291"/>
              <a:gd name="connsiteY9" fmla="*/ 174767 h 1264806"/>
              <a:gd name="connsiteX10" fmla="*/ 506098 w 12397291"/>
              <a:gd name="connsiteY10" fmla="*/ 141453 h 1264806"/>
              <a:gd name="connsiteX11" fmla="*/ 5829476 w 12397291"/>
              <a:gd name="connsiteY11" fmla="*/ 55603 h 1264806"/>
              <a:gd name="connsiteX12" fmla="*/ 9738888 w 12397291"/>
              <a:gd name="connsiteY12" fmla="*/ 462570 h 1264806"/>
            </a:gdLst>
            <a:ahLst/>
            <a:cxnLst/>
            <a:rect l="l" t="t" r="r" b="b"/>
            <a:pathLst>
              <a:path w="12397291" h="1264806">
                <a:moveTo>
                  <a:pt x="9738888" y="462570"/>
                </a:moveTo>
                <a:cubicBezTo>
                  <a:pt x="9918097" y="490710"/>
                  <a:pt x="10096207" y="520046"/>
                  <a:pt x="10273176" y="550556"/>
                </a:cubicBezTo>
                <a:cubicBezTo>
                  <a:pt x="10768690" y="635984"/>
                  <a:pt x="11255252" y="730613"/>
                  <a:pt x="11731887" y="833930"/>
                </a:cubicBezTo>
                <a:lnTo>
                  <a:pt x="12397291" y="985778"/>
                </a:lnTo>
                <a:lnTo>
                  <a:pt x="12356648" y="1235875"/>
                </a:lnTo>
                <a:lnTo>
                  <a:pt x="12299675" y="1225979"/>
                </a:lnTo>
                <a:cubicBezTo>
                  <a:pt x="10413586" y="915010"/>
                  <a:pt x="8380507" y="745575"/>
                  <a:pt x="6261220" y="745576"/>
                </a:cubicBezTo>
                <a:cubicBezTo>
                  <a:pt x="4103400" y="745575"/>
                  <a:pt x="2034953" y="921227"/>
                  <a:pt x="120034" y="1243081"/>
                </a:cubicBezTo>
                <a:lnTo>
                  <a:pt x="0" y="1264806"/>
                </a:lnTo>
                <a:lnTo>
                  <a:pt x="177144" y="174767"/>
                </a:lnTo>
                <a:lnTo>
                  <a:pt x="506098" y="141453"/>
                </a:lnTo>
                <a:cubicBezTo>
                  <a:pt x="2194294" y="-8605"/>
                  <a:pt x="3982529" y="-42680"/>
                  <a:pt x="5829476" y="55603"/>
                </a:cubicBezTo>
                <a:cubicBezTo>
                  <a:pt x="7176206" y="127268"/>
                  <a:pt x="8484432" y="265594"/>
                  <a:pt x="9738888" y="462570"/>
                </a:cubicBezTo>
                <a:close/>
              </a:path>
            </a:pathLst>
          </a:custGeom>
          <a:solidFill>
            <a:schemeClr val="accent1">
              <a:lumMod val="20000"/>
              <a:lumOff val="80000"/>
            </a:schemeClr>
          </a:soli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4" name="标题 1"/>
          <p:cNvSpPr txBox="1"/>
          <p:nvPr/>
        </p:nvSpPr>
        <p:spPr>
          <a:xfrm>
            <a:off x="1504160" y="2303164"/>
            <a:ext cx="1128702" cy="1362466"/>
          </a:xfrm>
          <a:custGeom>
            <a:avLst/>
            <a:gdLst>
              <a:gd name="connsiteX0" fmla="*/ 794420 w 1587930"/>
              <a:gd name="connsiteY0" fmla="*/ 0 h 1916803"/>
              <a:gd name="connsiteX1" fmla="*/ 1355705 w 1587930"/>
              <a:gd name="connsiteY1" fmla="*/ 232869 h 1916803"/>
              <a:gd name="connsiteX2" fmla="*/ 1355062 w 1587930"/>
              <a:gd name="connsiteY2" fmla="*/ 1355706 h 1916803"/>
              <a:gd name="connsiteX3" fmla="*/ 793323 w 1587930"/>
              <a:gd name="connsiteY3" fmla="*/ 1916803 h 1916803"/>
              <a:gd name="connsiteX4" fmla="*/ 232225 w 1587930"/>
              <a:gd name="connsiteY4" fmla="*/ 1355064 h 1916803"/>
              <a:gd name="connsiteX5" fmla="*/ 232868 w 1587930"/>
              <a:gd name="connsiteY5" fmla="*/ 232226 h 1916803"/>
              <a:gd name="connsiteX6" fmla="*/ 794420 w 1587930"/>
              <a:gd name="connsiteY6" fmla="*/ 0 h 1916803"/>
              <a:gd name="connsiteX7" fmla="*/ 793966 w 1587930"/>
              <a:gd name="connsiteY7" fmla="*/ 163145 h 1916803"/>
              <a:gd name="connsiteX8" fmla="*/ 163145 w 1587930"/>
              <a:gd name="connsiteY8" fmla="*/ 793966 h 1916803"/>
              <a:gd name="connsiteX9" fmla="*/ 793966 w 1587930"/>
              <a:gd name="connsiteY9" fmla="*/ 1424787 h 1916803"/>
              <a:gd name="connsiteX10" fmla="*/ 1424787 w 1587930"/>
              <a:gd name="connsiteY10" fmla="*/ 793966 h 1916803"/>
              <a:gd name="connsiteX11" fmla="*/ 793966 w 1587930"/>
              <a:gd name="connsiteY11" fmla="*/ 163145 h 1916803"/>
            </a:gdLst>
            <a:ahLst/>
            <a:cxnLst/>
            <a:rect l="l" t="t" r="r" b="b"/>
            <a:pathLst>
              <a:path w="1587930" h="1916803">
                <a:moveTo>
                  <a:pt x="794420" y="0"/>
                </a:moveTo>
                <a:cubicBezTo>
                  <a:pt x="997613" y="116"/>
                  <a:pt x="1200763" y="77748"/>
                  <a:pt x="1355705" y="232869"/>
                </a:cubicBezTo>
                <a:cubicBezTo>
                  <a:pt x="1665590" y="543109"/>
                  <a:pt x="1665303" y="1045821"/>
                  <a:pt x="1355062" y="1355706"/>
                </a:cubicBezTo>
                <a:lnTo>
                  <a:pt x="793323" y="1916803"/>
                </a:lnTo>
                <a:lnTo>
                  <a:pt x="232225" y="1355064"/>
                </a:lnTo>
                <a:cubicBezTo>
                  <a:pt x="-77660" y="1044823"/>
                  <a:pt x="-77373" y="542112"/>
                  <a:pt x="232868" y="232226"/>
                </a:cubicBezTo>
                <a:cubicBezTo>
                  <a:pt x="387988" y="77283"/>
                  <a:pt x="591226" y="-116"/>
                  <a:pt x="794420" y="0"/>
                </a:cubicBezTo>
                <a:close/>
                <a:moveTo>
                  <a:pt x="793966" y="163145"/>
                </a:moveTo>
                <a:cubicBezTo>
                  <a:pt x="445573" y="163145"/>
                  <a:pt x="163145" y="445573"/>
                  <a:pt x="163145" y="793966"/>
                </a:cubicBezTo>
                <a:cubicBezTo>
                  <a:pt x="163145" y="1142359"/>
                  <a:pt x="445573" y="1424787"/>
                  <a:pt x="793966" y="1424787"/>
                </a:cubicBezTo>
                <a:cubicBezTo>
                  <a:pt x="1142359" y="1424787"/>
                  <a:pt x="1424787" y="1142359"/>
                  <a:pt x="1424787" y="793966"/>
                </a:cubicBezTo>
                <a:cubicBezTo>
                  <a:pt x="1424787" y="445573"/>
                  <a:pt x="1142359" y="163145"/>
                  <a:pt x="793966" y="163145"/>
                </a:cubicBezTo>
                <a:close/>
              </a:path>
            </a:pathLst>
          </a:custGeom>
          <a:solidFill>
            <a:schemeClr val="accent1"/>
          </a:solidFill>
          <a:ln w="12700" cap="flat">
            <a:noFill/>
            <a:miter/>
          </a:ln>
          <a:effectLst/>
        </p:spPr>
        <p:txBody>
          <a:bodyPr vert="horz" wrap="square" lIns="91440" tIns="45720" rIns="91440" bIns="45720" rtlCol="0" anchor="ctr"/>
          <a:lstStyle/>
          <a:p>
            <a:pPr algn="ctr">
              <a:lnSpc>
                <a:spcPct val="100000"/>
              </a:lnSpc>
            </a:pPr>
            <a:endParaRPr kumimoji="1" lang="zh-CN" altLang="en-US"/>
          </a:p>
        </p:txBody>
      </p:sp>
      <p:cxnSp>
        <p:nvCxnSpPr>
          <p:cNvPr id="5" name="线条 1"/>
          <p:cNvCxnSpPr/>
          <p:nvPr/>
        </p:nvCxnSpPr>
        <p:spPr>
          <a:xfrm>
            <a:off x="2068511" y="3642946"/>
            <a:ext cx="1" cy="833213"/>
          </a:xfrm>
          <a:prstGeom prst="line">
            <a:avLst/>
          </a:prstGeom>
          <a:noFill/>
          <a:ln w="19050" cap="flat">
            <a:solidFill>
              <a:schemeClr val="accent1"/>
            </a:solidFill>
            <a:prstDash val="solid"/>
            <a:miter/>
          </a:ln>
        </p:spPr>
      </p:cxnSp>
      <p:cxnSp>
        <p:nvCxnSpPr>
          <p:cNvPr id="6" name="线条 1"/>
          <p:cNvCxnSpPr/>
          <p:nvPr/>
        </p:nvCxnSpPr>
        <p:spPr>
          <a:xfrm>
            <a:off x="4773773" y="2826279"/>
            <a:ext cx="1" cy="992008"/>
          </a:xfrm>
          <a:prstGeom prst="line">
            <a:avLst/>
          </a:prstGeom>
          <a:noFill/>
          <a:ln w="19050" cap="flat">
            <a:solidFill>
              <a:schemeClr val="accent1"/>
            </a:solidFill>
            <a:prstDash val="solid"/>
            <a:miter/>
          </a:ln>
        </p:spPr>
      </p:cxnSp>
      <p:sp>
        <p:nvSpPr>
          <p:cNvPr id="7" name="标题 1"/>
          <p:cNvSpPr txBox="1"/>
          <p:nvPr/>
        </p:nvSpPr>
        <p:spPr>
          <a:xfrm>
            <a:off x="4209422" y="1508737"/>
            <a:ext cx="1128702" cy="1362466"/>
          </a:xfrm>
          <a:custGeom>
            <a:avLst/>
            <a:gdLst>
              <a:gd name="connsiteX0" fmla="*/ 794420 w 1587930"/>
              <a:gd name="connsiteY0" fmla="*/ 0 h 1916803"/>
              <a:gd name="connsiteX1" fmla="*/ 1355705 w 1587930"/>
              <a:gd name="connsiteY1" fmla="*/ 232869 h 1916803"/>
              <a:gd name="connsiteX2" fmla="*/ 1355062 w 1587930"/>
              <a:gd name="connsiteY2" fmla="*/ 1355706 h 1916803"/>
              <a:gd name="connsiteX3" fmla="*/ 793323 w 1587930"/>
              <a:gd name="connsiteY3" fmla="*/ 1916803 h 1916803"/>
              <a:gd name="connsiteX4" fmla="*/ 232225 w 1587930"/>
              <a:gd name="connsiteY4" fmla="*/ 1355064 h 1916803"/>
              <a:gd name="connsiteX5" fmla="*/ 232868 w 1587930"/>
              <a:gd name="connsiteY5" fmla="*/ 232226 h 1916803"/>
              <a:gd name="connsiteX6" fmla="*/ 794420 w 1587930"/>
              <a:gd name="connsiteY6" fmla="*/ 0 h 1916803"/>
              <a:gd name="connsiteX7" fmla="*/ 793966 w 1587930"/>
              <a:gd name="connsiteY7" fmla="*/ 163145 h 1916803"/>
              <a:gd name="connsiteX8" fmla="*/ 163145 w 1587930"/>
              <a:gd name="connsiteY8" fmla="*/ 793966 h 1916803"/>
              <a:gd name="connsiteX9" fmla="*/ 793966 w 1587930"/>
              <a:gd name="connsiteY9" fmla="*/ 1424787 h 1916803"/>
              <a:gd name="connsiteX10" fmla="*/ 1424787 w 1587930"/>
              <a:gd name="connsiteY10" fmla="*/ 793966 h 1916803"/>
              <a:gd name="connsiteX11" fmla="*/ 793966 w 1587930"/>
              <a:gd name="connsiteY11" fmla="*/ 163145 h 1916803"/>
            </a:gdLst>
            <a:ahLst/>
            <a:cxnLst/>
            <a:rect l="l" t="t" r="r" b="b"/>
            <a:pathLst>
              <a:path w="1587930" h="1916803">
                <a:moveTo>
                  <a:pt x="794420" y="0"/>
                </a:moveTo>
                <a:cubicBezTo>
                  <a:pt x="997613" y="116"/>
                  <a:pt x="1200763" y="77748"/>
                  <a:pt x="1355705" y="232869"/>
                </a:cubicBezTo>
                <a:cubicBezTo>
                  <a:pt x="1665590" y="543109"/>
                  <a:pt x="1665303" y="1045821"/>
                  <a:pt x="1355062" y="1355706"/>
                </a:cubicBezTo>
                <a:lnTo>
                  <a:pt x="793323" y="1916803"/>
                </a:lnTo>
                <a:lnTo>
                  <a:pt x="232225" y="1355064"/>
                </a:lnTo>
                <a:cubicBezTo>
                  <a:pt x="-77660" y="1044823"/>
                  <a:pt x="-77373" y="542112"/>
                  <a:pt x="232868" y="232226"/>
                </a:cubicBezTo>
                <a:cubicBezTo>
                  <a:pt x="387988" y="77283"/>
                  <a:pt x="591226" y="-116"/>
                  <a:pt x="794420" y="0"/>
                </a:cubicBezTo>
                <a:close/>
                <a:moveTo>
                  <a:pt x="793966" y="163145"/>
                </a:moveTo>
                <a:cubicBezTo>
                  <a:pt x="445573" y="163145"/>
                  <a:pt x="163145" y="445573"/>
                  <a:pt x="163145" y="793966"/>
                </a:cubicBezTo>
                <a:cubicBezTo>
                  <a:pt x="163145" y="1142359"/>
                  <a:pt x="445573" y="1424787"/>
                  <a:pt x="793966" y="1424787"/>
                </a:cubicBezTo>
                <a:cubicBezTo>
                  <a:pt x="1142359" y="1424787"/>
                  <a:pt x="1424787" y="1142359"/>
                  <a:pt x="1424787" y="793966"/>
                </a:cubicBezTo>
                <a:cubicBezTo>
                  <a:pt x="1424787" y="445573"/>
                  <a:pt x="1142359" y="163145"/>
                  <a:pt x="793966" y="163145"/>
                </a:cubicBezTo>
                <a:close/>
              </a:path>
            </a:pathLst>
          </a:custGeom>
          <a:solidFill>
            <a:schemeClr val="accent1"/>
          </a:solidFill>
          <a:ln w="12700" cap="flat">
            <a:noFill/>
            <a:miter/>
          </a:ln>
          <a:effectLst/>
        </p:spPr>
        <p:txBody>
          <a:bodyPr vert="horz" wrap="square" lIns="91440" tIns="45720" rIns="91440" bIns="45720" rtlCol="0" anchor="ctr"/>
          <a:lstStyle/>
          <a:p>
            <a:pPr algn="ctr">
              <a:lnSpc>
                <a:spcPct val="100000"/>
              </a:lnSpc>
            </a:pPr>
            <a:endParaRPr kumimoji="1" lang="zh-CN" altLang="en-US"/>
          </a:p>
        </p:txBody>
      </p:sp>
      <p:cxnSp>
        <p:nvCxnSpPr>
          <p:cNvPr id="8" name="线条 1"/>
          <p:cNvCxnSpPr/>
          <p:nvPr/>
        </p:nvCxnSpPr>
        <p:spPr>
          <a:xfrm>
            <a:off x="7535324" y="2376804"/>
            <a:ext cx="1" cy="994315"/>
          </a:xfrm>
          <a:prstGeom prst="line">
            <a:avLst/>
          </a:prstGeom>
          <a:noFill/>
          <a:ln w="19050" cap="flat">
            <a:solidFill>
              <a:schemeClr val="accent1"/>
            </a:solidFill>
            <a:prstDash val="solid"/>
            <a:miter/>
          </a:ln>
        </p:spPr>
      </p:cxnSp>
      <p:sp>
        <p:nvSpPr>
          <p:cNvPr id="9" name="标题 1"/>
          <p:cNvSpPr txBox="1"/>
          <p:nvPr/>
        </p:nvSpPr>
        <p:spPr>
          <a:xfrm>
            <a:off x="6970973" y="1059262"/>
            <a:ext cx="1128702" cy="1362466"/>
          </a:xfrm>
          <a:custGeom>
            <a:avLst/>
            <a:gdLst>
              <a:gd name="connsiteX0" fmla="*/ 794420 w 1587930"/>
              <a:gd name="connsiteY0" fmla="*/ 0 h 1916803"/>
              <a:gd name="connsiteX1" fmla="*/ 1355705 w 1587930"/>
              <a:gd name="connsiteY1" fmla="*/ 232869 h 1916803"/>
              <a:gd name="connsiteX2" fmla="*/ 1355062 w 1587930"/>
              <a:gd name="connsiteY2" fmla="*/ 1355706 h 1916803"/>
              <a:gd name="connsiteX3" fmla="*/ 793323 w 1587930"/>
              <a:gd name="connsiteY3" fmla="*/ 1916803 h 1916803"/>
              <a:gd name="connsiteX4" fmla="*/ 232225 w 1587930"/>
              <a:gd name="connsiteY4" fmla="*/ 1355064 h 1916803"/>
              <a:gd name="connsiteX5" fmla="*/ 232868 w 1587930"/>
              <a:gd name="connsiteY5" fmla="*/ 232226 h 1916803"/>
              <a:gd name="connsiteX6" fmla="*/ 794420 w 1587930"/>
              <a:gd name="connsiteY6" fmla="*/ 0 h 1916803"/>
              <a:gd name="connsiteX7" fmla="*/ 793966 w 1587930"/>
              <a:gd name="connsiteY7" fmla="*/ 163145 h 1916803"/>
              <a:gd name="connsiteX8" fmla="*/ 163145 w 1587930"/>
              <a:gd name="connsiteY8" fmla="*/ 793966 h 1916803"/>
              <a:gd name="connsiteX9" fmla="*/ 793966 w 1587930"/>
              <a:gd name="connsiteY9" fmla="*/ 1424787 h 1916803"/>
              <a:gd name="connsiteX10" fmla="*/ 1424787 w 1587930"/>
              <a:gd name="connsiteY10" fmla="*/ 793966 h 1916803"/>
              <a:gd name="connsiteX11" fmla="*/ 793966 w 1587930"/>
              <a:gd name="connsiteY11" fmla="*/ 163145 h 1916803"/>
            </a:gdLst>
            <a:ahLst/>
            <a:cxnLst/>
            <a:rect l="l" t="t" r="r" b="b"/>
            <a:pathLst>
              <a:path w="1587930" h="1916803">
                <a:moveTo>
                  <a:pt x="794420" y="0"/>
                </a:moveTo>
                <a:cubicBezTo>
                  <a:pt x="997613" y="116"/>
                  <a:pt x="1200763" y="77748"/>
                  <a:pt x="1355705" y="232869"/>
                </a:cubicBezTo>
                <a:cubicBezTo>
                  <a:pt x="1665590" y="543109"/>
                  <a:pt x="1665303" y="1045821"/>
                  <a:pt x="1355062" y="1355706"/>
                </a:cubicBezTo>
                <a:lnTo>
                  <a:pt x="793323" y="1916803"/>
                </a:lnTo>
                <a:lnTo>
                  <a:pt x="232225" y="1355064"/>
                </a:lnTo>
                <a:cubicBezTo>
                  <a:pt x="-77660" y="1044823"/>
                  <a:pt x="-77373" y="542112"/>
                  <a:pt x="232868" y="232226"/>
                </a:cubicBezTo>
                <a:cubicBezTo>
                  <a:pt x="387988" y="77283"/>
                  <a:pt x="591226" y="-116"/>
                  <a:pt x="794420" y="0"/>
                </a:cubicBezTo>
                <a:close/>
                <a:moveTo>
                  <a:pt x="793966" y="163145"/>
                </a:moveTo>
                <a:cubicBezTo>
                  <a:pt x="445573" y="163145"/>
                  <a:pt x="163145" y="445573"/>
                  <a:pt x="163145" y="793966"/>
                </a:cubicBezTo>
                <a:cubicBezTo>
                  <a:pt x="163145" y="1142359"/>
                  <a:pt x="445573" y="1424787"/>
                  <a:pt x="793966" y="1424787"/>
                </a:cubicBezTo>
                <a:cubicBezTo>
                  <a:pt x="1142359" y="1424787"/>
                  <a:pt x="1424787" y="1142359"/>
                  <a:pt x="1424787" y="793966"/>
                </a:cubicBezTo>
                <a:cubicBezTo>
                  <a:pt x="1424787" y="445573"/>
                  <a:pt x="1142359" y="163145"/>
                  <a:pt x="793966" y="163145"/>
                </a:cubicBezTo>
                <a:close/>
              </a:path>
            </a:pathLst>
          </a:custGeom>
          <a:solidFill>
            <a:schemeClr val="accent1"/>
          </a:solidFill>
          <a:ln w="12700" cap="flat">
            <a:noFill/>
            <a:miter/>
          </a:ln>
          <a:effectLst/>
        </p:spPr>
        <p:txBody>
          <a:bodyPr vert="horz" wrap="square" lIns="91440" tIns="45720" rIns="91440" bIns="45720" rtlCol="0" anchor="ctr"/>
          <a:lstStyle/>
          <a:p>
            <a:pPr algn="ctr">
              <a:lnSpc>
                <a:spcPct val="100000"/>
              </a:lnSpc>
            </a:pPr>
            <a:endParaRPr kumimoji="1" lang="zh-CN" altLang="en-US"/>
          </a:p>
        </p:txBody>
      </p:sp>
      <p:cxnSp>
        <p:nvCxnSpPr>
          <p:cNvPr id="10" name="线条 1"/>
          <p:cNvCxnSpPr/>
          <p:nvPr/>
        </p:nvCxnSpPr>
        <p:spPr>
          <a:xfrm>
            <a:off x="10209145" y="2288708"/>
            <a:ext cx="1" cy="820914"/>
          </a:xfrm>
          <a:prstGeom prst="line">
            <a:avLst/>
          </a:prstGeom>
          <a:noFill/>
          <a:ln w="19050" cap="flat">
            <a:solidFill>
              <a:schemeClr val="accent1"/>
            </a:solidFill>
            <a:prstDash val="solid"/>
            <a:miter/>
          </a:ln>
        </p:spPr>
      </p:cxnSp>
      <p:sp>
        <p:nvSpPr>
          <p:cNvPr id="11" name="标题 1"/>
          <p:cNvSpPr txBox="1"/>
          <p:nvPr/>
        </p:nvSpPr>
        <p:spPr>
          <a:xfrm>
            <a:off x="9644794" y="971166"/>
            <a:ext cx="1128702" cy="1362466"/>
          </a:xfrm>
          <a:custGeom>
            <a:avLst/>
            <a:gdLst>
              <a:gd name="connsiteX0" fmla="*/ 794420 w 1587930"/>
              <a:gd name="connsiteY0" fmla="*/ 0 h 1916803"/>
              <a:gd name="connsiteX1" fmla="*/ 1355705 w 1587930"/>
              <a:gd name="connsiteY1" fmla="*/ 232869 h 1916803"/>
              <a:gd name="connsiteX2" fmla="*/ 1355062 w 1587930"/>
              <a:gd name="connsiteY2" fmla="*/ 1355706 h 1916803"/>
              <a:gd name="connsiteX3" fmla="*/ 793323 w 1587930"/>
              <a:gd name="connsiteY3" fmla="*/ 1916803 h 1916803"/>
              <a:gd name="connsiteX4" fmla="*/ 232225 w 1587930"/>
              <a:gd name="connsiteY4" fmla="*/ 1355064 h 1916803"/>
              <a:gd name="connsiteX5" fmla="*/ 232868 w 1587930"/>
              <a:gd name="connsiteY5" fmla="*/ 232226 h 1916803"/>
              <a:gd name="connsiteX6" fmla="*/ 794420 w 1587930"/>
              <a:gd name="connsiteY6" fmla="*/ 0 h 1916803"/>
              <a:gd name="connsiteX7" fmla="*/ 793966 w 1587930"/>
              <a:gd name="connsiteY7" fmla="*/ 163145 h 1916803"/>
              <a:gd name="connsiteX8" fmla="*/ 163145 w 1587930"/>
              <a:gd name="connsiteY8" fmla="*/ 793966 h 1916803"/>
              <a:gd name="connsiteX9" fmla="*/ 793966 w 1587930"/>
              <a:gd name="connsiteY9" fmla="*/ 1424787 h 1916803"/>
              <a:gd name="connsiteX10" fmla="*/ 1424787 w 1587930"/>
              <a:gd name="connsiteY10" fmla="*/ 793966 h 1916803"/>
              <a:gd name="connsiteX11" fmla="*/ 793966 w 1587930"/>
              <a:gd name="connsiteY11" fmla="*/ 163145 h 1916803"/>
            </a:gdLst>
            <a:ahLst/>
            <a:cxnLst/>
            <a:rect l="l" t="t" r="r" b="b"/>
            <a:pathLst>
              <a:path w="1587930" h="1916803">
                <a:moveTo>
                  <a:pt x="794420" y="0"/>
                </a:moveTo>
                <a:cubicBezTo>
                  <a:pt x="997613" y="116"/>
                  <a:pt x="1200763" y="77748"/>
                  <a:pt x="1355705" y="232869"/>
                </a:cubicBezTo>
                <a:cubicBezTo>
                  <a:pt x="1665590" y="543109"/>
                  <a:pt x="1665303" y="1045821"/>
                  <a:pt x="1355062" y="1355706"/>
                </a:cubicBezTo>
                <a:lnTo>
                  <a:pt x="793323" y="1916803"/>
                </a:lnTo>
                <a:lnTo>
                  <a:pt x="232225" y="1355064"/>
                </a:lnTo>
                <a:cubicBezTo>
                  <a:pt x="-77660" y="1044823"/>
                  <a:pt x="-77373" y="542112"/>
                  <a:pt x="232868" y="232226"/>
                </a:cubicBezTo>
                <a:cubicBezTo>
                  <a:pt x="387988" y="77283"/>
                  <a:pt x="591226" y="-116"/>
                  <a:pt x="794420" y="0"/>
                </a:cubicBezTo>
                <a:close/>
                <a:moveTo>
                  <a:pt x="793966" y="163145"/>
                </a:moveTo>
                <a:cubicBezTo>
                  <a:pt x="445573" y="163145"/>
                  <a:pt x="163145" y="445573"/>
                  <a:pt x="163145" y="793966"/>
                </a:cubicBezTo>
                <a:cubicBezTo>
                  <a:pt x="163145" y="1142359"/>
                  <a:pt x="445573" y="1424787"/>
                  <a:pt x="793966" y="1424787"/>
                </a:cubicBezTo>
                <a:cubicBezTo>
                  <a:pt x="1142359" y="1424787"/>
                  <a:pt x="1424787" y="1142359"/>
                  <a:pt x="1424787" y="793966"/>
                </a:cubicBezTo>
                <a:cubicBezTo>
                  <a:pt x="1424787" y="445573"/>
                  <a:pt x="1142359" y="163145"/>
                  <a:pt x="793966" y="163145"/>
                </a:cubicBezTo>
                <a:close/>
              </a:path>
            </a:pathLst>
          </a:custGeom>
          <a:solidFill>
            <a:schemeClr val="accent1"/>
          </a:soli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2" name="标题 1"/>
          <p:cNvSpPr txBox="1"/>
          <p:nvPr/>
        </p:nvSpPr>
        <p:spPr>
          <a:xfrm flipH="1" flipV="1">
            <a:off x="11027570" y="4680630"/>
            <a:ext cx="1164430" cy="1509834"/>
          </a:xfrm>
          <a:custGeom>
            <a:avLst/>
            <a:gdLst>
              <a:gd name="connsiteX0" fmla="*/ 1056160 w 1164430"/>
              <a:gd name="connsiteY0" fmla="*/ 0 h 1509834"/>
              <a:gd name="connsiteX1" fmla="*/ 1080590 w 1164430"/>
              <a:gd name="connsiteY1" fmla="*/ 24430 h 1509834"/>
              <a:gd name="connsiteX2" fmla="*/ 1080590 w 1164430"/>
              <a:gd name="connsiteY2" fmla="*/ 429244 h 1509834"/>
              <a:gd name="connsiteX3" fmla="*/ 0 w 1164430"/>
              <a:gd name="connsiteY3" fmla="*/ 1509834 h 1509834"/>
              <a:gd name="connsiteX4" fmla="*/ 0 w 1164430"/>
              <a:gd name="connsiteY4" fmla="*/ 1056159 h 1509834"/>
            </a:gdLst>
            <a:ahLst/>
            <a:cxnLst/>
            <a:rect l="l" t="t" r="r" b="b"/>
            <a:pathLst>
              <a:path w="1164430" h="1509834">
                <a:moveTo>
                  <a:pt x="1056160" y="0"/>
                </a:moveTo>
                <a:lnTo>
                  <a:pt x="1080590" y="24430"/>
                </a:lnTo>
                <a:cubicBezTo>
                  <a:pt x="1192377" y="136217"/>
                  <a:pt x="1192377" y="317458"/>
                  <a:pt x="1080590" y="429244"/>
                </a:cubicBezTo>
                <a:lnTo>
                  <a:pt x="0" y="1509834"/>
                </a:lnTo>
                <a:lnTo>
                  <a:pt x="0" y="1056159"/>
                </a:lnTo>
                <a:close/>
              </a:path>
            </a:pathLst>
          </a:custGeom>
          <a:solidFill>
            <a:schemeClr val="accent1">
              <a:alpha val="4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flipH="1" flipV="1">
            <a:off x="10464800" y="5121605"/>
            <a:ext cx="1727200" cy="1736395"/>
          </a:xfrm>
          <a:custGeom>
            <a:avLst/>
            <a:gdLst>
              <a:gd name="connsiteX0" fmla="*/ 0 w 1998165"/>
              <a:gd name="connsiteY0" fmla="*/ 2008803 h 2008803"/>
              <a:gd name="connsiteX1" fmla="*/ 0 w 1998165"/>
              <a:gd name="connsiteY1" fmla="*/ 0 h 2008803"/>
              <a:gd name="connsiteX2" fmla="*/ 1998165 w 1998165"/>
              <a:gd name="connsiteY2" fmla="*/ 0 h 2008803"/>
              <a:gd name="connsiteX3" fmla="*/ 1950724 w 1998165"/>
              <a:gd name="connsiteY3" fmla="*/ 58079 h 2008803"/>
            </a:gdLst>
            <a:ahLst/>
            <a:cxnLst/>
            <a:rect l="l" t="t" r="r" b="b"/>
            <a:pathLst>
              <a:path w="1998165" h="2008803">
                <a:moveTo>
                  <a:pt x="0" y="2008803"/>
                </a:moveTo>
                <a:lnTo>
                  <a:pt x="0" y="0"/>
                </a:lnTo>
                <a:lnTo>
                  <a:pt x="1998165" y="0"/>
                </a:lnTo>
                <a:lnTo>
                  <a:pt x="1950724" y="58079"/>
                </a:lnTo>
                <a:close/>
              </a:path>
            </a:pathLst>
          </a:custGeom>
          <a:solidFill>
            <a:schemeClr val="accent1">
              <a:alpha val="1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rot="10800000">
            <a:off x="10355186" y="5770967"/>
            <a:ext cx="878913" cy="450585"/>
          </a:xfrm>
          <a:custGeom>
            <a:avLst/>
            <a:gdLst>
              <a:gd name="connsiteX0" fmla="*/ 847560 w 878913"/>
              <a:gd name="connsiteY0" fmla="*/ 387846 h 450585"/>
              <a:gd name="connsiteX1" fmla="*/ 859566 w 878913"/>
              <a:gd name="connsiteY1" fmla="*/ 390227 h 450585"/>
              <a:gd name="connsiteX2" fmla="*/ 869719 w 878913"/>
              <a:gd name="connsiteY2" fmla="*/ 397040 h 450585"/>
              <a:gd name="connsiteX3" fmla="*/ 876532 w 878913"/>
              <a:gd name="connsiteY3" fmla="*/ 407194 h 450585"/>
              <a:gd name="connsiteX4" fmla="*/ 878913 w 878913"/>
              <a:gd name="connsiteY4" fmla="*/ 419199 h 450585"/>
              <a:gd name="connsiteX5" fmla="*/ 876532 w 878913"/>
              <a:gd name="connsiteY5" fmla="*/ 431205 h 450585"/>
              <a:gd name="connsiteX6" fmla="*/ 869719 w 878913"/>
              <a:gd name="connsiteY6" fmla="*/ 441391 h 450585"/>
              <a:gd name="connsiteX7" fmla="*/ 859566 w 878913"/>
              <a:gd name="connsiteY7" fmla="*/ 448204 h 450585"/>
              <a:gd name="connsiteX8" fmla="*/ 847560 w 878913"/>
              <a:gd name="connsiteY8" fmla="*/ 450585 h 450585"/>
              <a:gd name="connsiteX9" fmla="*/ 835555 w 878913"/>
              <a:gd name="connsiteY9" fmla="*/ 448204 h 450585"/>
              <a:gd name="connsiteX10" fmla="*/ 825368 w 878913"/>
              <a:gd name="connsiteY10" fmla="*/ 441391 h 450585"/>
              <a:gd name="connsiteX11" fmla="*/ 818555 w 878913"/>
              <a:gd name="connsiteY11" fmla="*/ 431205 h 450585"/>
              <a:gd name="connsiteX12" fmla="*/ 816174 w 878913"/>
              <a:gd name="connsiteY12" fmla="*/ 419199 h 450585"/>
              <a:gd name="connsiteX13" fmla="*/ 818555 w 878913"/>
              <a:gd name="connsiteY13" fmla="*/ 407194 h 450585"/>
              <a:gd name="connsiteX14" fmla="*/ 825368 w 878913"/>
              <a:gd name="connsiteY14" fmla="*/ 397040 h 450585"/>
              <a:gd name="connsiteX15" fmla="*/ 835555 w 878913"/>
              <a:gd name="connsiteY15" fmla="*/ 390227 h 450585"/>
              <a:gd name="connsiteX16" fmla="*/ 847560 w 878913"/>
              <a:gd name="connsiteY16" fmla="*/ 387846 h 450585"/>
              <a:gd name="connsiteX17" fmla="*/ 711796 w 878913"/>
              <a:gd name="connsiteY17" fmla="*/ 387846 h 450585"/>
              <a:gd name="connsiteX18" fmla="*/ 723802 w 878913"/>
              <a:gd name="connsiteY18" fmla="*/ 390227 h 450585"/>
              <a:gd name="connsiteX19" fmla="*/ 733988 w 878913"/>
              <a:gd name="connsiteY19" fmla="*/ 397040 h 450585"/>
              <a:gd name="connsiteX20" fmla="*/ 740768 w 878913"/>
              <a:gd name="connsiteY20" fmla="*/ 407194 h 450585"/>
              <a:gd name="connsiteX21" fmla="*/ 743182 w 878913"/>
              <a:gd name="connsiteY21" fmla="*/ 419199 h 450585"/>
              <a:gd name="connsiteX22" fmla="*/ 740768 w 878913"/>
              <a:gd name="connsiteY22" fmla="*/ 431205 h 450585"/>
              <a:gd name="connsiteX23" fmla="*/ 733988 w 878913"/>
              <a:gd name="connsiteY23" fmla="*/ 441391 h 450585"/>
              <a:gd name="connsiteX24" fmla="*/ 723802 w 878913"/>
              <a:gd name="connsiteY24" fmla="*/ 448204 h 450585"/>
              <a:gd name="connsiteX25" fmla="*/ 711796 w 878913"/>
              <a:gd name="connsiteY25" fmla="*/ 450585 h 450585"/>
              <a:gd name="connsiteX26" fmla="*/ 699791 w 878913"/>
              <a:gd name="connsiteY26" fmla="*/ 448204 h 450585"/>
              <a:gd name="connsiteX27" fmla="*/ 689637 w 878913"/>
              <a:gd name="connsiteY27" fmla="*/ 441391 h 450585"/>
              <a:gd name="connsiteX28" fmla="*/ 682824 w 878913"/>
              <a:gd name="connsiteY28" fmla="*/ 431205 h 450585"/>
              <a:gd name="connsiteX29" fmla="*/ 680443 w 878913"/>
              <a:gd name="connsiteY29" fmla="*/ 419199 h 450585"/>
              <a:gd name="connsiteX30" fmla="*/ 682824 w 878913"/>
              <a:gd name="connsiteY30" fmla="*/ 407194 h 450585"/>
              <a:gd name="connsiteX31" fmla="*/ 689637 w 878913"/>
              <a:gd name="connsiteY31" fmla="*/ 397040 h 450585"/>
              <a:gd name="connsiteX32" fmla="*/ 699791 w 878913"/>
              <a:gd name="connsiteY32" fmla="*/ 390227 h 450585"/>
              <a:gd name="connsiteX33" fmla="*/ 711796 w 878913"/>
              <a:gd name="connsiteY33" fmla="*/ 387846 h 450585"/>
              <a:gd name="connsiteX34" fmla="*/ 575502 w 878913"/>
              <a:gd name="connsiteY34" fmla="*/ 387846 h 450585"/>
              <a:gd name="connsiteX35" fmla="*/ 587508 w 878913"/>
              <a:gd name="connsiteY35" fmla="*/ 390227 h 450585"/>
              <a:gd name="connsiteX36" fmla="*/ 597661 w 878913"/>
              <a:gd name="connsiteY36" fmla="*/ 397040 h 450585"/>
              <a:gd name="connsiteX37" fmla="*/ 604474 w 878913"/>
              <a:gd name="connsiteY37" fmla="*/ 407194 h 450585"/>
              <a:gd name="connsiteX38" fmla="*/ 606855 w 878913"/>
              <a:gd name="connsiteY38" fmla="*/ 419199 h 450585"/>
              <a:gd name="connsiteX39" fmla="*/ 604474 w 878913"/>
              <a:gd name="connsiteY39" fmla="*/ 431205 h 450585"/>
              <a:gd name="connsiteX40" fmla="*/ 597661 w 878913"/>
              <a:gd name="connsiteY40" fmla="*/ 441391 h 450585"/>
              <a:gd name="connsiteX41" fmla="*/ 587508 w 878913"/>
              <a:gd name="connsiteY41" fmla="*/ 448204 h 450585"/>
              <a:gd name="connsiteX42" fmla="*/ 575502 w 878913"/>
              <a:gd name="connsiteY42" fmla="*/ 450585 h 450585"/>
              <a:gd name="connsiteX43" fmla="*/ 563497 w 878913"/>
              <a:gd name="connsiteY43" fmla="*/ 448204 h 450585"/>
              <a:gd name="connsiteX44" fmla="*/ 553310 w 878913"/>
              <a:gd name="connsiteY44" fmla="*/ 441391 h 450585"/>
              <a:gd name="connsiteX45" fmla="*/ 546497 w 878913"/>
              <a:gd name="connsiteY45" fmla="*/ 431205 h 450585"/>
              <a:gd name="connsiteX46" fmla="*/ 544116 w 878913"/>
              <a:gd name="connsiteY46" fmla="*/ 419199 h 450585"/>
              <a:gd name="connsiteX47" fmla="*/ 546497 w 878913"/>
              <a:gd name="connsiteY47" fmla="*/ 407194 h 450585"/>
              <a:gd name="connsiteX48" fmla="*/ 553310 w 878913"/>
              <a:gd name="connsiteY48" fmla="*/ 397040 h 450585"/>
              <a:gd name="connsiteX49" fmla="*/ 563497 w 878913"/>
              <a:gd name="connsiteY49" fmla="*/ 390227 h 450585"/>
              <a:gd name="connsiteX50" fmla="*/ 575502 w 878913"/>
              <a:gd name="connsiteY50" fmla="*/ 387846 h 450585"/>
              <a:gd name="connsiteX51" fmla="*/ 439175 w 878913"/>
              <a:gd name="connsiteY51" fmla="*/ 387846 h 450585"/>
              <a:gd name="connsiteX52" fmla="*/ 451181 w 878913"/>
              <a:gd name="connsiteY52" fmla="*/ 390227 h 450585"/>
              <a:gd name="connsiteX53" fmla="*/ 461367 w 878913"/>
              <a:gd name="connsiteY53" fmla="*/ 397040 h 450585"/>
              <a:gd name="connsiteX54" fmla="*/ 468147 w 878913"/>
              <a:gd name="connsiteY54" fmla="*/ 407194 h 450585"/>
              <a:gd name="connsiteX55" fmla="*/ 470528 w 878913"/>
              <a:gd name="connsiteY55" fmla="*/ 419199 h 450585"/>
              <a:gd name="connsiteX56" fmla="*/ 468147 w 878913"/>
              <a:gd name="connsiteY56" fmla="*/ 431205 h 450585"/>
              <a:gd name="connsiteX57" fmla="*/ 461367 w 878913"/>
              <a:gd name="connsiteY57" fmla="*/ 441391 h 450585"/>
              <a:gd name="connsiteX58" fmla="*/ 451181 w 878913"/>
              <a:gd name="connsiteY58" fmla="*/ 448204 h 450585"/>
              <a:gd name="connsiteX59" fmla="*/ 439175 w 878913"/>
              <a:gd name="connsiteY59" fmla="*/ 450585 h 450585"/>
              <a:gd name="connsiteX60" fmla="*/ 427170 w 878913"/>
              <a:gd name="connsiteY60" fmla="*/ 448204 h 450585"/>
              <a:gd name="connsiteX61" fmla="*/ 416983 w 878913"/>
              <a:gd name="connsiteY61" fmla="*/ 441391 h 450585"/>
              <a:gd name="connsiteX62" fmla="*/ 410203 w 878913"/>
              <a:gd name="connsiteY62" fmla="*/ 431205 h 450585"/>
              <a:gd name="connsiteX63" fmla="*/ 407789 w 878913"/>
              <a:gd name="connsiteY63" fmla="*/ 419199 h 450585"/>
              <a:gd name="connsiteX64" fmla="*/ 410203 w 878913"/>
              <a:gd name="connsiteY64" fmla="*/ 407194 h 450585"/>
              <a:gd name="connsiteX65" fmla="*/ 416983 w 878913"/>
              <a:gd name="connsiteY65" fmla="*/ 397040 h 450585"/>
              <a:gd name="connsiteX66" fmla="*/ 427170 w 878913"/>
              <a:gd name="connsiteY66" fmla="*/ 390227 h 450585"/>
              <a:gd name="connsiteX67" fmla="*/ 439175 w 878913"/>
              <a:gd name="connsiteY67" fmla="*/ 387846 h 450585"/>
              <a:gd name="connsiteX68" fmla="*/ 303411 w 878913"/>
              <a:gd name="connsiteY68" fmla="*/ 387846 h 450585"/>
              <a:gd name="connsiteX69" fmla="*/ 315417 w 878913"/>
              <a:gd name="connsiteY69" fmla="*/ 390227 h 450585"/>
              <a:gd name="connsiteX70" fmla="*/ 325603 w 878913"/>
              <a:gd name="connsiteY70" fmla="*/ 397040 h 450585"/>
              <a:gd name="connsiteX71" fmla="*/ 332416 w 878913"/>
              <a:gd name="connsiteY71" fmla="*/ 407194 h 450585"/>
              <a:gd name="connsiteX72" fmla="*/ 334797 w 878913"/>
              <a:gd name="connsiteY72" fmla="*/ 419199 h 450585"/>
              <a:gd name="connsiteX73" fmla="*/ 332416 w 878913"/>
              <a:gd name="connsiteY73" fmla="*/ 431205 h 450585"/>
              <a:gd name="connsiteX74" fmla="*/ 325603 w 878913"/>
              <a:gd name="connsiteY74" fmla="*/ 441391 h 450585"/>
              <a:gd name="connsiteX75" fmla="*/ 315417 w 878913"/>
              <a:gd name="connsiteY75" fmla="*/ 448204 h 450585"/>
              <a:gd name="connsiteX76" fmla="*/ 303411 w 878913"/>
              <a:gd name="connsiteY76" fmla="*/ 450585 h 450585"/>
              <a:gd name="connsiteX77" fmla="*/ 291439 w 878913"/>
              <a:gd name="connsiteY77" fmla="*/ 448204 h 450585"/>
              <a:gd name="connsiteX78" fmla="*/ 281252 w 878913"/>
              <a:gd name="connsiteY78" fmla="*/ 441391 h 450585"/>
              <a:gd name="connsiteX79" fmla="*/ 274439 w 878913"/>
              <a:gd name="connsiteY79" fmla="*/ 431205 h 450585"/>
              <a:gd name="connsiteX80" fmla="*/ 272058 w 878913"/>
              <a:gd name="connsiteY80" fmla="*/ 419199 h 450585"/>
              <a:gd name="connsiteX81" fmla="*/ 274439 w 878913"/>
              <a:gd name="connsiteY81" fmla="*/ 407194 h 450585"/>
              <a:gd name="connsiteX82" fmla="*/ 281252 w 878913"/>
              <a:gd name="connsiteY82" fmla="*/ 397040 h 450585"/>
              <a:gd name="connsiteX83" fmla="*/ 291439 w 878913"/>
              <a:gd name="connsiteY83" fmla="*/ 390227 h 450585"/>
              <a:gd name="connsiteX84" fmla="*/ 303411 w 878913"/>
              <a:gd name="connsiteY84" fmla="*/ 387846 h 450585"/>
              <a:gd name="connsiteX85" fmla="*/ 167118 w 878913"/>
              <a:gd name="connsiteY85" fmla="*/ 387846 h 450585"/>
              <a:gd name="connsiteX86" fmla="*/ 179124 w 878913"/>
              <a:gd name="connsiteY86" fmla="*/ 390227 h 450585"/>
              <a:gd name="connsiteX87" fmla="*/ 189310 w 878913"/>
              <a:gd name="connsiteY87" fmla="*/ 397040 h 450585"/>
              <a:gd name="connsiteX88" fmla="*/ 196090 w 878913"/>
              <a:gd name="connsiteY88" fmla="*/ 407194 h 450585"/>
              <a:gd name="connsiteX89" fmla="*/ 198471 w 878913"/>
              <a:gd name="connsiteY89" fmla="*/ 419199 h 450585"/>
              <a:gd name="connsiteX90" fmla="*/ 196090 w 878913"/>
              <a:gd name="connsiteY90" fmla="*/ 431205 h 450585"/>
              <a:gd name="connsiteX91" fmla="*/ 189310 w 878913"/>
              <a:gd name="connsiteY91" fmla="*/ 441391 h 450585"/>
              <a:gd name="connsiteX92" fmla="*/ 179124 w 878913"/>
              <a:gd name="connsiteY92" fmla="*/ 448204 h 450585"/>
              <a:gd name="connsiteX93" fmla="*/ 167118 w 878913"/>
              <a:gd name="connsiteY93" fmla="*/ 450585 h 450585"/>
              <a:gd name="connsiteX94" fmla="*/ 155113 w 878913"/>
              <a:gd name="connsiteY94" fmla="*/ 448204 h 450585"/>
              <a:gd name="connsiteX95" fmla="*/ 144926 w 878913"/>
              <a:gd name="connsiteY95" fmla="*/ 441391 h 450585"/>
              <a:gd name="connsiteX96" fmla="*/ 138146 w 878913"/>
              <a:gd name="connsiteY96" fmla="*/ 431205 h 450585"/>
              <a:gd name="connsiteX97" fmla="*/ 135732 w 878913"/>
              <a:gd name="connsiteY97" fmla="*/ 419199 h 450585"/>
              <a:gd name="connsiteX98" fmla="*/ 138146 w 878913"/>
              <a:gd name="connsiteY98" fmla="*/ 407194 h 450585"/>
              <a:gd name="connsiteX99" fmla="*/ 144926 w 878913"/>
              <a:gd name="connsiteY99" fmla="*/ 397040 h 450585"/>
              <a:gd name="connsiteX100" fmla="*/ 155113 w 878913"/>
              <a:gd name="connsiteY100" fmla="*/ 390227 h 450585"/>
              <a:gd name="connsiteX101" fmla="*/ 167118 w 878913"/>
              <a:gd name="connsiteY101" fmla="*/ 387846 h 450585"/>
              <a:gd name="connsiteX102" fmla="*/ 31353 w 878913"/>
              <a:gd name="connsiteY102" fmla="*/ 387846 h 450585"/>
              <a:gd name="connsiteX103" fmla="*/ 43359 w 878913"/>
              <a:gd name="connsiteY103" fmla="*/ 390227 h 450585"/>
              <a:gd name="connsiteX104" fmla="*/ 53545 w 878913"/>
              <a:gd name="connsiteY104" fmla="*/ 397040 h 450585"/>
              <a:gd name="connsiteX105" fmla="*/ 60358 w 878913"/>
              <a:gd name="connsiteY105" fmla="*/ 407194 h 450585"/>
              <a:gd name="connsiteX106" fmla="*/ 62739 w 878913"/>
              <a:gd name="connsiteY106" fmla="*/ 419199 h 450585"/>
              <a:gd name="connsiteX107" fmla="*/ 60358 w 878913"/>
              <a:gd name="connsiteY107" fmla="*/ 431205 h 450585"/>
              <a:gd name="connsiteX108" fmla="*/ 53545 w 878913"/>
              <a:gd name="connsiteY108" fmla="*/ 441391 h 450585"/>
              <a:gd name="connsiteX109" fmla="*/ 43359 w 878913"/>
              <a:gd name="connsiteY109" fmla="*/ 448204 h 450585"/>
              <a:gd name="connsiteX110" fmla="*/ 31353 w 878913"/>
              <a:gd name="connsiteY110" fmla="*/ 450585 h 450585"/>
              <a:gd name="connsiteX111" fmla="*/ 19348 w 878913"/>
              <a:gd name="connsiteY111" fmla="*/ 448204 h 450585"/>
              <a:gd name="connsiteX112" fmla="*/ 9194 w 878913"/>
              <a:gd name="connsiteY112" fmla="*/ 441391 h 450585"/>
              <a:gd name="connsiteX113" fmla="*/ 2381 w 878913"/>
              <a:gd name="connsiteY113" fmla="*/ 431205 h 450585"/>
              <a:gd name="connsiteX114" fmla="*/ 0 w 878913"/>
              <a:gd name="connsiteY114" fmla="*/ 419199 h 450585"/>
              <a:gd name="connsiteX115" fmla="*/ 2381 w 878913"/>
              <a:gd name="connsiteY115" fmla="*/ 407194 h 450585"/>
              <a:gd name="connsiteX116" fmla="*/ 9194 w 878913"/>
              <a:gd name="connsiteY116" fmla="*/ 397040 h 450585"/>
              <a:gd name="connsiteX117" fmla="*/ 19348 w 878913"/>
              <a:gd name="connsiteY117" fmla="*/ 390227 h 450585"/>
              <a:gd name="connsiteX118" fmla="*/ 31353 w 878913"/>
              <a:gd name="connsiteY118" fmla="*/ 387846 h 450585"/>
              <a:gd name="connsiteX119" fmla="*/ 847560 w 878913"/>
              <a:gd name="connsiteY119" fmla="*/ 258366 h 450585"/>
              <a:gd name="connsiteX120" fmla="*/ 859566 w 878913"/>
              <a:gd name="connsiteY120" fmla="*/ 260747 h 450585"/>
              <a:gd name="connsiteX121" fmla="*/ 869719 w 878913"/>
              <a:gd name="connsiteY121" fmla="*/ 267560 h 450585"/>
              <a:gd name="connsiteX122" fmla="*/ 876532 w 878913"/>
              <a:gd name="connsiteY122" fmla="*/ 277747 h 450585"/>
              <a:gd name="connsiteX123" fmla="*/ 878913 w 878913"/>
              <a:gd name="connsiteY123" fmla="*/ 289752 h 450585"/>
              <a:gd name="connsiteX124" fmla="*/ 876532 w 878913"/>
              <a:gd name="connsiteY124" fmla="*/ 301758 h 450585"/>
              <a:gd name="connsiteX125" fmla="*/ 869719 w 878913"/>
              <a:gd name="connsiteY125" fmla="*/ 311911 h 450585"/>
              <a:gd name="connsiteX126" fmla="*/ 859566 w 878913"/>
              <a:gd name="connsiteY126" fmla="*/ 318724 h 450585"/>
              <a:gd name="connsiteX127" fmla="*/ 847560 w 878913"/>
              <a:gd name="connsiteY127" fmla="*/ 321105 h 450585"/>
              <a:gd name="connsiteX128" fmla="*/ 835555 w 878913"/>
              <a:gd name="connsiteY128" fmla="*/ 318724 h 450585"/>
              <a:gd name="connsiteX129" fmla="*/ 825368 w 878913"/>
              <a:gd name="connsiteY129" fmla="*/ 311911 h 450585"/>
              <a:gd name="connsiteX130" fmla="*/ 818555 w 878913"/>
              <a:gd name="connsiteY130" fmla="*/ 301758 h 450585"/>
              <a:gd name="connsiteX131" fmla="*/ 816174 w 878913"/>
              <a:gd name="connsiteY131" fmla="*/ 289752 h 450585"/>
              <a:gd name="connsiteX132" fmla="*/ 818555 w 878913"/>
              <a:gd name="connsiteY132" fmla="*/ 277747 h 450585"/>
              <a:gd name="connsiteX133" fmla="*/ 825368 w 878913"/>
              <a:gd name="connsiteY133" fmla="*/ 267560 h 450585"/>
              <a:gd name="connsiteX134" fmla="*/ 835555 w 878913"/>
              <a:gd name="connsiteY134" fmla="*/ 260747 h 450585"/>
              <a:gd name="connsiteX135" fmla="*/ 847560 w 878913"/>
              <a:gd name="connsiteY135" fmla="*/ 258366 h 450585"/>
              <a:gd name="connsiteX136" fmla="*/ 711796 w 878913"/>
              <a:gd name="connsiteY136" fmla="*/ 258366 h 450585"/>
              <a:gd name="connsiteX137" fmla="*/ 723802 w 878913"/>
              <a:gd name="connsiteY137" fmla="*/ 260747 h 450585"/>
              <a:gd name="connsiteX138" fmla="*/ 733988 w 878913"/>
              <a:gd name="connsiteY138" fmla="*/ 267560 h 450585"/>
              <a:gd name="connsiteX139" fmla="*/ 740768 w 878913"/>
              <a:gd name="connsiteY139" fmla="*/ 277747 h 450585"/>
              <a:gd name="connsiteX140" fmla="*/ 743182 w 878913"/>
              <a:gd name="connsiteY140" fmla="*/ 289752 h 450585"/>
              <a:gd name="connsiteX141" fmla="*/ 740768 w 878913"/>
              <a:gd name="connsiteY141" fmla="*/ 301758 h 450585"/>
              <a:gd name="connsiteX142" fmla="*/ 733988 w 878913"/>
              <a:gd name="connsiteY142" fmla="*/ 311911 h 450585"/>
              <a:gd name="connsiteX143" fmla="*/ 723802 w 878913"/>
              <a:gd name="connsiteY143" fmla="*/ 318724 h 450585"/>
              <a:gd name="connsiteX144" fmla="*/ 711796 w 878913"/>
              <a:gd name="connsiteY144" fmla="*/ 321105 h 450585"/>
              <a:gd name="connsiteX145" fmla="*/ 699791 w 878913"/>
              <a:gd name="connsiteY145" fmla="*/ 318724 h 450585"/>
              <a:gd name="connsiteX146" fmla="*/ 689637 w 878913"/>
              <a:gd name="connsiteY146" fmla="*/ 311911 h 450585"/>
              <a:gd name="connsiteX147" fmla="*/ 682824 w 878913"/>
              <a:gd name="connsiteY147" fmla="*/ 301758 h 450585"/>
              <a:gd name="connsiteX148" fmla="*/ 680443 w 878913"/>
              <a:gd name="connsiteY148" fmla="*/ 289752 h 450585"/>
              <a:gd name="connsiteX149" fmla="*/ 682824 w 878913"/>
              <a:gd name="connsiteY149" fmla="*/ 277747 h 450585"/>
              <a:gd name="connsiteX150" fmla="*/ 689637 w 878913"/>
              <a:gd name="connsiteY150" fmla="*/ 267560 h 450585"/>
              <a:gd name="connsiteX151" fmla="*/ 699791 w 878913"/>
              <a:gd name="connsiteY151" fmla="*/ 260747 h 450585"/>
              <a:gd name="connsiteX152" fmla="*/ 711796 w 878913"/>
              <a:gd name="connsiteY152" fmla="*/ 258366 h 450585"/>
              <a:gd name="connsiteX153" fmla="*/ 575502 w 878913"/>
              <a:gd name="connsiteY153" fmla="*/ 258366 h 450585"/>
              <a:gd name="connsiteX154" fmla="*/ 587508 w 878913"/>
              <a:gd name="connsiteY154" fmla="*/ 260747 h 450585"/>
              <a:gd name="connsiteX155" fmla="*/ 597661 w 878913"/>
              <a:gd name="connsiteY155" fmla="*/ 267560 h 450585"/>
              <a:gd name="connsiteX156" fmla="*/ 604474 w 878913"/>
              <a:gd name="connsiteY156" fmla="*/ 277747 h 450585"/>
              <a:gd name="connsiteX157" fmla="*/ 606855 w 878913"/>
              <a:gd name="connsiteY157" fmla="*/ 289752 h 450585"/>
              <a:gd name="connsiteX158" fmla="*/ 604474 w 878913"/>
              <a:gd name="connsiteY158" fmla="*/ 301758 h 450585"/>
              <a:gd name="connsiteX159" fmla="*/ 597661 w 878913"/>
              <a:gd name="connsiteY159" fmla="*/ 311911 h 450585"/>
              <a:gd name="connsiteX160" fmla="*/ 587508 w 878913"/>
              <a:gd name="connsiteY160" fmla="*/ 318724 h 450585"/>
              <a:gd name="connsiteX161" fmla="*/ 575502 w 878913"/>
              <a:gd name="connsiteY161" fmla="*/ 321105 h 450585"/>
              <a:gd name="connsiteX162" fmla="*/ 563497 w 878913"/>
              <a:gd name="connsiteY162" fmla="*/ 318724 h 450585"/>
              <a:gd name="connsiteX163" fmla="*/ 553310 w 878913"/>
              <a:gd name="connsiteY163" fmla="*/ 311911 h 450585"/>
              <a:gd name="connsiteX164" fmla="*/ 546497 w 878913"/>
              <a:gd name="connsiteY164" fmla="*/ 301758 h 450585"/>
              <a:gd name="connsiteX165" fmla="*/ 544116 w 878913"/>
              <a:gd name="connsiteY165" fmla="*/ 289752 h 450585"/>
              <a:gd name="connsiteX166" fmla="*/ 546497 w 878913"/>
              <a:gd name="connsiteY166" fmla="*/ 277747 h 450585"/>
              <a:gd name="connsiteX167" fmla="*/ 553310 w 878913"/>
              <a:gd name="connsiteY167" fmla="*/ 267560 h 450585"/>
              <a:gd name="connsiteX168" fmla="*/ 563497 w 878913"/>
              <a:gd name="connsiteY168" fmla="*/ 260747 h 450585"/>
              <a:gd name="connsiteX169" fmla="*/ 575502 w 878913"/>
              <a:gd name="connsiteY169" fmla="*/ 258366 h 450585"/>
              <a:gd name="connsiteX170" fmla="*/ 439175 w 878913"/>
              <a:gd name="connsiteY170" fmla="*/ 258366 h 450585"/>
              <a:gd name="connsiteX171" fmla="*/ 451181 w 878913"/>
              <a:gd name="connsiteY171" fmla="*/ 260747 h 450585"/>
              <a:gd name="connsiteX172" fmla="*/ 461367 w 878913"/>
              <a:gd name="connsiteY172" fmla="*/ 267560 h 450585"/>
              <a:gd name="connsiteX173" fmla="*/ 468147 w 878913"/>
              <a:gd name="connsiteY173" fmla="*/ 277747 h 450585"/>
              <a:gd name="connsiteX174" fmla="*/ 470528 w 878913"/>
              <a:gd name="connsiteY174" fmla="*/ 289752 h 450585"/>
              <a:gd name="connsiteX175" fmla="*/ 468147 w 878913"/>
              <a:gd name="connsiteY175" fmla="*/ 301758 h 450585"/>
              <a:gd name="connsiteX176" fmla="*/ 461367 w 878913"/>
              <a:gd name="connsiteY176" fmla="*/ 311911 h 450585"/>
              <a:gd name="connsiteX177" fmla="*/ 451181 w 878913"/>
              <a:gd name="connsiteY177" fmla="*/ 318724 h 450585"/>
              <a:gd name="connsiteX178" fmla="*/ 439175 w 878913"/>
              <a:gd name="connsiteY178" fmla="*/ 321105 h 450585"/>
              <a:gd name="connsiteX179" fmla="*/ 427170 w 878913"/>
              <a:gd name="connsiteY179" fmla="*/ 318724 h 450585"/>
              <a:gd name="connsiteX180" fmla="*/ 416983 w 878913"/>
              <a:gd name="connsiteY180" fmla="*/ 311911 h 450585"/>
              <a:gd name="connsiteX181" fmla="*/ 410203 w 878913"/>
              <a:gd name="connsiteY181" fmla="*/ 301758 h 450585"/>
              <a:gd name="connsiteX182" fmla="*/ 407789 w 878913"/>
              <a:gd name="connsiteY182" fmla="*/ 289752 h 450585"/>
              <a:gd name="connsiteX183" fmla="*/ 410203 w 878913"/>
              <a:gd name="connsiteY183" fmla="*/ 277747 h 450585"/>
              <a:gd name="connsiteX184" fmla="*/ 416983 w 878913"/>
              <a:gd name="connsiteY184" fmla="*/ 267560 h 450585"/>
              <a:gd name="connsiteX185" fmla="*/ 427170 w 878913"/>
              <a:gd name="connsiteY185" fmla="*/ 260747 h 450585"/>
              <a:gd name="connsiteX186" fmla="*/ 439175 w 878913"/>
              <a:gd name="connsiteY186" fmla="*/ 258366 h 450585"/>
              <a:gd name="connsiteX187" fmla="*/ 303411 w 878913"/>
              <a:gd name="connsiteY187" fmla="*/ 258366 h 450585"/>
              <a:gd name="connsiteX188" fmla="*/ 315417 w 878913"/>
              <a:gd name="connsiteY188" fmla="*/ 260747 h 450585"/>
              <a:gd name="connsiteX189" fmla="*/ 325603 w 878913"/>
              <a:gd name="connsiteY189" fmla="*/ 267560 h 450585"/>
              <a:gd name="connsiteX190" fmla="*/ 332416 w 878913"/>
              <a:gd name="connsiteY190" fmla="*/ 277747 h 450585"/>
              <a:gd name="connsiteX191" fmla="*/ 334797 w 878913"/>
              <a:gd name="connsiteY191" fmla="*/ 289752 h 450585"/>
              <a:gd name="connsiteX192" fmla="*/ 332416 w 878913"/>
              <a:gd name="connsiteY192" fmla="*/ 301758 h 450585"/>
              <a:gd name="connsiteX193" fmla="*/ 325603 w 878913"/>
              <a:gd name="connsiteY193" fmla="*/ 311911 h 450585"/>
              <a:gd name="connsiteX194" fmla="*/ 315417 w 878913"/>
              <a:gd name="connsiteY194" fmla="*/ 318724 h 450585"/>
              <a:gd name="connsiteX195" fmla="*/ 303411 w 878913"/>
              <a:gd name="connsiteY195" fmla="*/ 321105 h 450585"/>
              <a:gd name="connsiteX196" fmla="*/ 291439 w 878913"/>
              <a:gd name="connsiteY196" fmla="*/ 318724 h 450585"/>
              <a:gd name="connsiteX197" fmla="*/ 281252 w 878913"/>
              <a:gd name="connsiteY197" fmla="*/ 311911 h 450585"/>
              <a:gd name="connsiteX198" fmla="*/ 274439 w 878913"/>
              <a:gd name="connsiteY198" fmla="*/ 301758 h 450585"/>
              <a:gd name="connsiteX199" fmla="*/ 272058 w 878913"/>
              <a:gd name="connsiteY199" fmla="*/ 289752 h 450585"/>
              <a:gd name="connsiteX200" fmla="*/ 274439 w 878913"/>
              <a:gd name="connsiteY200" fmla="*/ 277747 h 450585"/>
              <a:gd name="connsiteX201" fmla="*/ 281252 w 878913"/>
              <a:gd name="connsiteY201" fmla="*/ 267560 h 450585"/>
              <a:gd name="connsiteX202" fmla="*/ 291439 w 878913"/>
              <a:gd name="connsiteY202" fmla="*/ 260747 h 450585"/>
              <a:gd name="connsiteX203" fmla="*/ 303411 w 878913"/>
              <a:gd name="connsiteY203" fmla="*/ 258366 h 450585"/>
              <a:gd name="connsiteX204" fmla="*/ 167118 w 878913"/>
              <a:gd name="connsiteY204" fmla="*/ 258366 h 450585"/>
              <a:gd name="connsiteX205" fmla="*/ 179124 w 878913"/>
              <a:gd name="connsiteY205" fmla="*/ 260747 h 450585"/>
              <a:gd name="connsiteX206" fmla="*/ 189310 w 878913"/>
              <a:gd name="connsiteY206" fmla="*/ 267560 h 450585"/>
              <a:gd name="connsiteX207" fmla="*/ 196090 w 878913"/>
              <a:gd name="connsiteY207" fmla="*/ 277747 h 450585"/>
              <a:gd name="connsiteX208" fmla="*/ 198471 w 878913"/>
              <a:gd name="connsiteY208" fmla="*/ 289752 h 450585"/>
              <a:gd name="connsiteX209" fmla="*/ 196090 w 878913"/>
              <a:gd name="connsiteY209" fmla="*/ 301758 h 450585"/>
              <a:gd name="connsiteX210" fmla="*/ 189310 w 878913"/>
              <a:gd name="connsiteY210" fmla="*/ 311911 h 450585"/>
              <a:gd name="connsiteX211" fmla="*/ 179124 w 878913"/>
              <a:gd name="connsiteY211" fmla="*/ 318724 h 450585"/>
              <a:gd name="connsiteX212" fmla="*/ 167118 w 878913"/>
              <a:gd name="connsiteY212" fmla="*/ 321105 h 450585"/>
              <a:gd name="connsiteX213" fmla="*/ 155113 w 878913"/>
              <a:gd name="connsiteY213" fmla="*/ 318724 h 450585"/>
              <a:gd name="connsiteX214" fmla="*/ 144926 w 878913"/>
              <a:gd name="connsiteY214" fmla="*/ 311911 h 450585"/>
              <a:gd name="connsiteX215" fmla="*/ 138146 w 878913"/>
              <a:gd name="connsiteY215" fmla="*/ 301758 h 450585"/>
              <a:gd name="connsiteX216" fmla="*/ 135732 w 878913"/>
              <a:gd name="connsiteY216" fmla="*/ 289752 h 450585"/>
              <a:gd name="connsiteX217" fmla="*/ 138146 w 878913"/>
              <a:gd name="connsiteY217" fmla="*/ 277747 h 450585"/>
              <a:gd name="connsiteX218" fmla="*/ 144926 w 878913"/>
              <a:gd name="connsiteY218" fmla="*/ 267560 h 450585"/>
              <a:gd name="connsiteX219" fmla="*/ 155113 w 878913"/>
              <a:gd name="connsiteY219" fmla="*/ 260747 h 450585"/>
              <a:gd name="connsiteX220" fmla="*/ 167118 w 878913"/>
              <a:gd name="connsiteY220" fmla="*/ 258366 h 450585"/>
              <a:gd name="connsiteX221" fmla="*/ 31353 w 878913"/>
              <a:gd name="connsiteY221" fmla="*/ 258366 h 450585"/>
              <a:gd name="connsiteX222" fmla="*/ 43359 w 878913"/>
              <a:gd name="connsiteY222" fmla="*/ 260747 h 450585"/>
              <a:gd name="connsiteX223" fmla="*/ 53545 w 878913"/>
              <a:gd name="connsiteY223" fmla="*/ 267560 h 450585"/>
              <a:gd name="connsiteX224" fmla="*/ 60358 w 878913"/>
              <a:gd name="connsiteY224" fmla="*/ 277747 h 450585"/>
              <a:gd name="connsiteX225" fmla="*/ 62739 w 878913"/>
              <a:gd name="connsiteY225" fmla="*/ 289752 h 450585"/>
              <a:gd name="connsiteX226" fmla="*/ 60358 w 878913"/>
              <a:gd name="connsiteY226" fmla="*/ 301758 h 450585"/>
              <a:gd name="connsiteX227" fmla="*/ 53545 w 878913"/>
              <a:gd name="connsiteY227" fmla="*/ 311911 h 450585"/>
              <a:gd name="connsiteX228" fmla="*/ 43359 w 878913"/>
              <a:gd name="connsiteY228" fmla="*/ 318724 h 450585"/>
              <a:gd name="connsiteX229" fmla="*/ 31353 w 878913"/>
              <a:gd name="connsiteY229" fmla="*/ 321105 h 450585"/>
              <a:gd name="connsiteX230" fmla="*/ 19348 w 878913"/>
              <a:gd name="connsiteY230" fmla="*/ 318724 h 450585"/>
              <a:gd name="connsiteX231" fmla="*/ 9194 w 878913"/>
              <a:gd name="connsiteY231" fmla="*/ 311911 h 450585"/>
              <a:gd name="connsiteX232" fmla="*/ 2381 w 878913"/>
              <a:gd name="connsiteY232" fmla="*/ 301758 h 450585"/>
              <a:gd name="connsiteX233" fmla="*/ 0 w 878913"/>
              <a:gd name="connsiteY233" fmla="*/ 289752 h 450585"/>
              <a:gd name="connsiteX234" fmla="*/ 2381 w 878913"/>
              <a:gd name="connsiteY234" fmla="*/ 277747 h 450585"/>
              <a:gd name="connsiteX235" fmla="*/ 9194 w 878913"/>
              <a:gd name="connsiteY235" fmla="*/ 267560 h 450585"/>
              <a:gd name="connsiteX236" fmla="*/ 19348 w 878913"/>
              <a:gd name="connsiteY236" fmla="*/ 260747 h 450585"/>
              <a:gd name="connsiteX237" fmla="*/ 31353 w 878913"/>
              <a:gd name="connsiteY237" fmla="*/ 258366 h 450585"/>
              <a:gd name="connsiteX238" fmla="*/ 847560 w 878913"/>
              <a:gd name="connsiteY238" fmla="*/ 129480 h 450585"/>
              <a:gd name="connsiteX239" fmla="*/ 859566 w 878913"/>
              <a:gd name="connsiteY239" fmla="*/ 131861 h 450585"/>
              <a:gd name="connsiteX240" fmla="*/ 869719 w 878913"/>
              <a:gd name="connsiteY240" fmla="*/ 138641 h 450585"/>
              <a:gd name="connsiteX241" fmla="*/ 876532 w 878913"/>
              <a:gd name="connsiteY241" fmla="*/ 148828 h 450585"/>
              <a:gd name="connsiteX242" fmla="*/ 878913 w 878913"/>
              <a:gd name="connsiteY242" fmla="*/ 160833 h 450585"/>
              <a:gd name="connsiteX243" fmla="*/ 876532 w 878913"/>
              <a:gd name="connsiteY243" fmla="*/ 172839 h 450585"/>
              <a:gd name="connsiteX244" fmla="*/ 869719 w 878913"/>
              <a:gd name="connsiteY244" fmla="*/ 183025 h 450585"/>
              <a:gd name="connsiteX245" fmla="*/ 859566 w 878913"/>
              <a:gd name="connsiteY245" fmla="*/ 189805 h 450585"/>
              <a:gd name="connsiteX246" fmla="*/ 847560 w 878913"/>
              <a:gd name="connsiteY246" fmla="*/ 192219 h 450585"/>
              <a:gd name="connsiteX247" fmla="*/ 835555 w 878913"/>
              <a:gd name="connsiteY247" fmla="*/ 189805 h 450585"/>
              <a:gd name="connsiteX248" fmla="*/ 825368 w 878913"/>
              <a:gd name="connsiteY248" fmla="*/ 183025 h 450585"/>
              <a:gd name="connsiteX249" fmla="*/ 818555 w 878913"/>
              <a:gd name="connsiteY249" fmla="*/ 172839 h 450585"/>
              <a:gd name="connsiteX250" fmla="*/ 816174 w 878913"/>
              <a:gd name="connsiteY250" fmla="*/ 160833 h 450585"/>
              <a:gd name="connsiteX251" fmla="*/ 818555 w 878913"/>
              <a:gd name="connsiteY251" fmla="*/ 148828 h 450585"/>
              <a:gd name="connsiteX252" fmla="*/ 825368 w 878913"/>
              <a:gd name="connsiteY252" fmla="*/ 138641 h 450585"/>
              <a:gd name="connsiteX253" fmla="*/ 835555 w 878913"/>
              <a:gd name="connsiteY253" fmla="*/ 131861 h 450585"/>
              <a:gd name="connsiteX254" fmla="*/ 847560 w 878913"/>
              <a:gd name="connsiteY254" fmla="*/ 129480 h 450585"/>
              <a:gd name="connsiteX255" fmla="*/ 711796 w 878913"/>
              <a:gd name="connsiteY255" fmla="*/ 129480 h 450585"/>
              <a:gd name="connsiteX256" fmla="*/ 723802 w 878913"/>
              <a:gd name="connsiteY256" fmla="*/ 131861 h 450585"/>
              <a:gd name="connsiteX257" fmla="*/ 733988 w 878913"/>
              <a:gd name="connsiteY257" fmla="*/ 138641 h 450585"/>
              <a:gd name="connsiteX258" fmla="*/ 740768 w 878913"/>
              <a:gd name="connsiteY258" fmla="*/ 148828 h 450585"/>
              <a:gd name="connsiteX259" fmla="*/ 743182 w 878913"/>
              <a:gd name="connsiteY259" fmla="*/ 160833 h 450585"/>
              <a:gd name="connsiteX260" fmla="*/ 740768 w 878913"/>
              <a:gd name="connsiteY260" fmla="*/ 172839 h 450585"/>
              <a:gd name="connsiteX261" fmla="*/ 733988 w 878913"/>
              <a:gd name="connsiteY261" fmla="*/ 183025 h 450585"/>
              <a:gd name="connsiteX262" fmla="*/ 723802 w 878913"/>
              <a:gd name="connsiteY262" fmla="*/ 189805 h 450585"/>
              <a:gd name="connsiteX263" fmla="*/ 711796 w 878913"/>
              <a:gd name="connsiteY263" fmla="*/ 192219 h 450585"/>
              <a:gd name="connsiteX264" fmla="*/ 699791 w 878913"/>
              <a:gd name="connsiteY264" fmla="*/ 189805 h 450585"/>
              <a:gd name="connsiteX265" fmla="*/ 689637 w 878913"/>
              <a:gd name="connsiteY265" fmla="*/ 183025 h 450585"/>
              <a:gd name="connsiteX266" fmla="*/ 682824 w 878913"/>
              <a:gd name="connsiteY266" fmla="*/ 172839 h 450585"/>
              <a:gd name="connsiteX267" fmla="*/ 680443 w 878913"/>
              <a:gd name="connsiteY267" fmla="*/ 160833 h 450585"/>
              <a:gd name="connsiteX268" fmla="*/ 682824 w 878913"/>
              <a:gd name="connsiteY268" fmla="*/ 148828 h 450585"/>
              <a:gd name="connsiteX269" fmla="*/ 689637 w 878913"/>
              <a:gd name="connsiteY269" fmla="*/ 138641 h 450585"/>
              <a:gd name="connsiteX270" fmla="*/ 699791 w 878913"/>
              <a:gd name="connsiteY270" fmla="*/ 131861 h 450585"/>
              <a:gd name="connsiteX271" fmla="*/ 711796 w 878913"/>
              <a:gd name="connsiteY271" fmla="*/ 129480 h 450585"/>
              <a:gd name="connsiteX272" fmla="*/ 575502 w 878913"/>
              <a:gd name="connsiteY272" fmla="*/ 129480 h 450585"/>
              <a:gd name="connsiteX273" fmla="*/ 587508 w 878913"/>
              <a:gd name="connsiteY273" fmla="*/ 131861 h 450585"/>
              <a:gd name="connsiteX274" fmla="*/ 597661 w 878913"/>
              <a:gd name="connsiteY274" fmla="*/ 138641 h 450585"/>
              <a:gd name="connsiteX275" fmla="*/ 604474 w 878913"/>
              <a:gd name="connsiteY275" fmla="*/ 148828 h 450585"/>
              <a:gd name="connsiteX276" fmla="*/ 606855 w 878913"/>
              <a:gd name="connsiteY276" fmla="*/ 160833 h 450585"/>
              <a:gd name="connsiteX277" fmla="*/ 604474 w 878913"/>
              <a:gd name="connsiteY277" fmla="*/ 172839 h 450585"/>
              <a:gd name="connsiteX278" fmla="*/ 597661 w 878913"/>
              <a:gd name="connsiteY278" fmla="*/ 183025 h 450585"/>
              <a:gd name="connsiteX279" fmla="*/ 587508 w 878913"/>
              <a:gd name="connsiteY279" fmla="*/ 189805 h 450585"/>
              <a:gd name="connsiteX280" fmla="*/ 575502 w 878913"/>
              <a:gd name="connsiteY280" fmla="*/ 192219 h 450585"/>
              <a:gd name="connsiteX281" fmla="*/ 563497 w 878913"/>
              <a:gd name="connsiteY281" fmla="*/ 189805 h 450585"/>
              <a:gd name="connsiteX282" fmla="*/ 553310 w 878913"/>
              <a:gd name="connsiteY282" fmla="*/ 183025 h 450585"/>
              <a:gd name="connsiteX283" fmla="*/ 546497 w 878913"/>
              <a:gd name="connsiteY283" fmla="*/ 172839 h 450585"/>
              <a:gd name="connsiteX284" fmla="*/ 544116 w 878913"/>
              <a:gd name="connsiteY284" fmla="*/ 160833 h 450585"/>
              <a:gd name="connsiteX285" fmla="*/ 546497 w 878913"/>
              <a:gd name="connsiteY285" fmla="*/ 148828 h 450585"/>
              <a:gd name="connsiteX286" fmla="*/ 553310 w 878913"/>
              <a:gd name="connsiteY286" fmla="*/ 138641 h 450585"/>
              <a:gd name="connsiteX287" fmla="*/ 563497 w 878913"/>
              <a:gd name="connsiteY287" fmla="*/ 131861 h 450585"/>
              <a:gd name="connsiteX288" fmla="*/ 575502 w 878913"/>
              <a:gd name="connsiteY288" fmla="*/ 129480 h 450585"/>
              <a:gd name="connsiteX289" fmla="*/ 439175 w 878913"/>
              <a:gd name="connsiteY289" fmla="*/ 129480 h 450585"/>
              <a:gd name="connsiteX290" fmla="*/ 451181 w 878913"/>
              <a:gd name="connsiteY290" fmla="*/ 131861 h 450585"/>
              <a:gd name="connsiteX291" fmla="*/ 461367 w 878913"/>
              <a:gd name="connsiteY291" fmla="*/ 138641 h 450585"/>
              <a:gd name="connsiteX292" fmla="*/ 468147 w 878913"/>
              <a:gd name="connsiteY292" fmla="*/ 148828 h 450585"/>
              <a:gd name="connsiteX293" fmla="*/ 470528 w 878913"/>
              <a:gd name="connsiteY293" fmla="*/ 160833 h 450585"/>
              <a:gd name="connsiteX294" fmla="*/ 468147 w 878913"/>
              <a:gd name="connsiteY294" fmla="*/ 172839 h 450585"/>
              <a:gd name="connsiteX295" fmla="*/ 461367 w 878913"/>
              <a:gd name="connsiteY295" fmla="*/ 183025 h 450585"/>
              <a:gd name="connsiteX296" fmla="*/ 451181 w 878913"/>
              <a:gd name="connsiteY296" fmla="*/ 189805 h 450585"/>
              <a:gd name="connsiteX297" fmla="*/ 439175 w 878913"/>
              <a:gd name="connsiteY297" fmla="*/ 192219 h 450585"/>
              <a:gd name="connsiteX298" fmla="*/ 427170 w 878913"/>
              <a:gd name="connsiteY298" fmla="*/ 189805 h 450585"/>
              <a:gd name="connsiteX299" fmla="*/ 416983 w 878913"/>
              <a:gd name="connsiteY299" fmla="*/ 183025 h 450585"/>
              <a:gd name="connsiteX300" fmla="*/ 410203 w 878913"/>
              <a:gd name="connsiteY300" fmla="*/ 172839 h 450585"/>
              <a:gd name="connsiteX301" fmla="*/ 407789 w 878913"/>
              <a:gd name="connsiteY301" fmla="*/ 160833 h 450585"/>
              <a:gd name="connsiteX302" fmla="*/ 410203 w 878913"/>
              <a:gd name="connsiteY302" fmla="*/ 148828 h 450585"/>
              <a:gd name="connsiteX303" fmla="*/ 416983 w 878913"/>
              <a:gd name="connsiteY303" fmla="*/ 138641 h 450585"/>
              <a:gd name="connsiteX304" fmla="*/ 427170 w 878913"/>
              <a:gd name="connsiteY304" fmla="*/ 131861 h 450585"/>
              <a:gd name="connsiteX305" fmla="*/ 439175 w 878913"/>
              <a:gd name="connsiteY305" fmla="*/ 129480 h 450585"/>
              <a:gd name="connsiteX306" fmla="*/ 303411 w 878913"/>
              <a:gd name="connsiteY306" fmla="*/ 129480 h 450585"/>
              <a:gd name="connsiteX307" fmla="*/ 315417 w 878913"/>
              <a:gd name="connsiteY307" fmla="*/ 131861 h 450585"/>
              <a:gd name="connsiteX308" fmla="*/ 325603 w 878913"/>
              <a:gd name="connsiteY308" fmla="*/ 138641 h 450585"/>
              <a:gd name="connsiteX309" fmla="*/ 332416 w 878913"/>
              <a:gd name="connsiteY309" fmla="*/ 148828 h 450585"/>
              <a:gd name="connsiteX310" fmla="*/ 334797 w 878913"/>
              <a:gd name="connsiteY310" fmla="*/ 160833 h 450585"/>
              <a:gd name="connsiteX311" fmla="*/ 332416 w 878913"/>
              <a:gd name="connsiteY311" fmla="*/ 172839 h 450585"/>
              <a:gd name="connsiteX312" fmla="*/ 325603 w 878913"/>
              <a:gd name="connsiteY312" fmla="*/ 183025 h 450585"/>
              <a:gd name="connsiteX313" fmla="*/ 315417 w 878913"/>
              <a:gd name="connsiteY313" fmla="*/ 189805 h 450585"/>
              <a:gd name="connsiteX314" fmla="*/ 303411 w 878913"/>
              <a:gd name="connsiteY314" fmla="*/ 192219 h 450585"/>
              <a:gd name="connsiteX315" fmla="*/ 291439 w 878913"/>
              <a:gd name="connsiteY315" fmla="*/ 189805 h 450585"/>
              <a:gd name="connsiteX316" fmla="*/ 281252 w 878913"/>
              <a:gd name="connsiteY316" fmla="*/ 183025 h 450585"/>
              <a:gd name="connsiteX317" fmla="*/ 274439 w 878913"/>
              <a:gd name="connsiteY317" fmla="*/ 172839 h 450585"/>
              <a:gd name="connsiteX318" fmla="*/ 272058 w 878913"/>
              <a:gd name="connsiteY318" fmla="*/ 160833 h 450585"/>
              <a:gd name="connsiteX319" fmla="*/ 274439 w 878913"/>
              <a:gd name="connsiteY319" fmla="*/ 148828 h 450585"/>
              <a:gd name="connsiteX320" fmla="*/ 281252 w 878913"/>
              <a:gd name="connsiteY320" fmla="*/ 138641 h 450585"/>
              <a:gd name="connsiteX321" fmla="*/ 291439 w 878913"/>
              <a:gd name="connsiteY321" fmla="*/ 131861 h 450585"/>
              <a:gd name="connsiteX322" fmla="*/ 303411 w 878913"/>
              <a:gd name="connsiteY322" fmla="*/ 129480 h 450585"/>
              <a:gd name="connsiteX323" fmla="*/ 167118 w 878913"/>
              <a:gd name="connsiteY323" fmla="*/ 129480 h 450585"/>
              <a:gd name="connsiteX324" fmla="*/ 179124 w 878913"/>
              <a:gd name="connsiteY324" fmla="*/ 131861 h 450585"/>
              <a:gd name="connsiteX325" fmla="*/ 189310 w 878913"/>
              <a:gd name="connsiteY325" fmla="*/ 138641 h 450585"/>
              <a:gd name="connsiteX326" fmla="*/ 196090 w 878913"/>
              <a:gd name="connsiteY326" fmla="*/ 148828 h 450585"/>
              <a:gd name="connsiteX327" fmla="*/ 198471 w 878913"/>
              <a:gd name="connsiteY327" fmla="*/ 160833 h 450585"/>
              <a:gd name="connsiteX328" fmla="*/ 196090 w 878913"/>
              <a:gd name="connsiteY328" fmla="*/ 172839 h 450585"/>
              <a:gd name="connsiteX329" fmla="*/ 189310 w 878913"/>
              <a:gd name="connsiteY329" fmla="*/ 183025 h 450585"/>
              <a:gd name="connsiteX330" fmla="*/ 179124 w 878913"/>
              <a:gd name="connsiteY330" fmla="*/ 189805 h 450585"/>
              <a:gd name="connsiteX331" fmla="*/ 167118 w 878913"/>
              <a:gd name="connsiteY331" fmla="*/ 192219 h 450585"/>
              <a:gd name="connsiteX332" fmla="*/ 155113 w 878913"/>
              <a:gd name="connsiteY332" fmla="*/ 189805 h 450585"/>
              <a:gd name="connsiteX333" fmla="*/ 144926 w 878913"/>
              <a:gd name="connsiteY333" fmla="*/ 183025 h 450585"/>
              <a:gd name="connsiteX334" fmla="*/ 138146 w 878913"/>
              <a:gd name="connsiteY334" fmla="*/ 172839 h 450585"/>
              <a:gd name="connsiteX335" fmla="*/ 135732 w 878913"/>
              <a:gd name="connsiteY335" fmla="*/ 160833 h 450585"/>
              <a:gd name="connsiteX336" fmla="*/ 138146 w 878913"/>
              <a:gd name="connsiteY336" fmla="*/ 148828 h 450585"/>
              <a:gd name="connsiteX337" fmla="*/ 144926 w 878913"/>
              <a:gd name="connsiteY337" fmla="*/ 138641 h 450585"/>
              <a:gd name="connsiteX338" fmla="*/ 155113 w 878913"/>
              <a:gd name="connsiteY338" fmla="*/ 131861 h 450585"/>
              <a:gd name="connsiteX339" fmla="*/ 167118 w 878913"/>
              <a:gd name="connsiteY339" fmla="*/ 129480 h 450585"/>
              <a:gd name="connsiteX340" fmla="*/ 31353 w 878913"/>
              <a:gd name="connsiteY340" fmla="*/ 129480 h 450585"/>
              <a:gd name="connsiteX341" fmla="*/ 43359 w 878913"/>
              <a:gd name="connsiteY341" fmla="*/ 131861 h 450585"/>
              <a:gd name="connsiteX342" fmla="*/ 53545 w 878913"/>
              <a:gd name="connsiteY342" fmla="*/ 138641 h 450585"/>
              <a:gd name="connsiteX343" fmla="*/ 60358 w 878913"/>
              <a:gd name="connsiteY343" fmla="*/ 148828 h 450585"/>
              <a:gd name="connsiteX344" fmla="*/ 62739 w 878913"/>
              <a:gd name="connsiteY344" fmla="*/ 160833 h 450585"/>
              <a:gd name="connsiteX345" fmla="*/ 60358 w 878913"/>
              <a:gd name="connsiteY345" fmla="*/ 172839 h 450585"/>
              <a:gd name="connsiteX346" fmla="*/ 53545 w 878913"/>
              <a:gd name="connsiteY346" fmla="*/ 183025 h 450585"/>
              <a:gd name="connsiteX347" fmla="*/ 43359 w 878913"/>
              <a:gd name="connsiteY347" fmla="*/ 189805 h 450585"/>
              <a:gd name="connsiteX348" fmla="*/ 31353 w 878913"/>
              <a:gd name="connsiteY348" fmla="*/ 192219 h 450585"/>
              <a:gd name="connsiteX349" fmla="*/ 19348 w 878913"/>
              <a:gd name="connsiteY349" fmla="*/ 189805 h 450585"/>
              <a:gd name="connsiteX350" fmla="*/ 9194 w 878913"/>
              <a:gd name="connsiteY350" fmla="*/ 183025 h 450585"/>
              <a:gd name="connsiteX351" fmla="*/ 2381 w 878913"/>
              <a:gd name="connsiteY351" fmla="*/ 172839 h 450585"/>
              <a:gd name="connsiteX352" fmla="*/ 0 w 878913"/>
              <a:gd name="connsiteY352" fmla="*/ 160833 h 450585"/>
              <a:gd name="connsiteX353" fmla="*/ 2381 w 878913"/>
              <a:gd name="connsiteY353" fmla="*/ 148828 h 450585"/>
              <a:gd name="connsiteX354" fmla="*/ 9194 w 878913"/>
              <a:gd name="connsiteY354" fmla="*/ 138641 h 450585"/>
              <a:gd name="connsiteX355" fmla="*/ 19348 w 878913"/>
              <a:gd name="connsiteY355" fmla="*/ 131861 h 450585"/>
              <a:gd name="connsiteX356" fmla="*/ 31353 w 878913"/>
              <a:gd name="connsiteY356" fmla="*/ 129480 h 450585"/>
              <a:gd name="connsiteX357" fmla="*/ 847560 w 878913"/>
              <a:gd name="connsiteY357" fmla="*/ 0 h 450585"/>
              <a:gd name="connsiteX358" fmla="*/ 859566 w 878913"/>
              <a:gd name="connsiteY358" fmla="*/ 2381 h 450585"/>
              <a:gd name="connsiteX359" fmla="*/ 869719 w 878913"/>
              <a:gd name="connsiteY359" fmla="*/ 9194 h 450585"/>
              <a:gd name="connsiteX360" fmla="*/ 876532 w 878913"/>
              <a:gd name="connsiteY360" fmla="*/ 19348 h 450585"/>
              <a:gd name="connsiteX361" fmla="*/ 878913 w 878913"/>
              <a:gd name="connsiteY361" fmla="*/ 31353 h 450585"/>
              <a:gd name="connsiteX362" fmla="*/ 876532 w 878913"/>
              <a:gd name="connsiteY362" fmla="*/ 43359 h 450585"/>
              <a:gd name="connsiteX363" fmla="*/ 869719 w 878913"/>
              <a:gd name="connsiteY363" fmla="*/ 53545 h 450585"/>
              <a:gd name="connsiteX364" fmla="*/ 859566 w 878913"/>
              <a:gd name="connsiteY364" fmla="*/ 60358 h 450585"/>
              <a:gd name="connsiteX365" fmla="*/ 847560 w 878913"/>
              <a:gd name="connsiteY365" fmla="*/ 62739 h 450585"/>
              <a:gd name="connsiteX366" fmla="*/ 835555 w 878913"/>
              <a:gd name="connsiteY366" fmla="*/ 60358 h 450585"/>
              <a:gd name="connsiteX367" fmla="*/ 825368 w 878913"/>
              <a:gd name="connsiteY367" fmla="*/ 53545 h 450585"/>
              <a:gd name="connsiteX368" fmla="*/ 818555 w 878913"/>
              <a:gd name="connsiteY368" fmla="*/ 43359 h 450585"/>
              <a:gd name="connsiteX369" fmla="*/ 816174 w 878913"/>
              <a:gd name="connsiteY369" fmla="*/ 31353 h 450585"/>
              <a:gd name="connsiteX370" fmla="*/ 818555 w 878913"/>
              <a:gd name="connsiteY370" fmla="*/ 19348 h 450585"/>
              <a:gd name="connsiteX371" fmla="*/ 825368 w 878913"/>
              <a:gd name="connsiteY371" fmla="*/ 9194 h 450585"/>
              <a:gd name="connsiteX372" fmla="*/ 835555 w 878913"/>
              <a:gd name="connsiteY372" fmla="*/ 2381 h 450585"/>
              <a:gd name="connsiteX373" fmla="*/ 847560 w 878913"/>
              <a:gd name="connsiteY373" fmla="*/ 0 h 450585"/>
              <a:gd name="connsiteX374" fmla="*/ 711796 w 878913"/>
              <a:gd name="connsiteY374" fmla="*/ 0 h 450585"/>
              <a:gd name="connsiteX375" fmla="*/ 723802 w 878913"/>
              <a:gd name="connsiteY375" fmla="*/ 2381 h 450585"/>
              <a:gd name="connsiteX376" fmla="*/ 733988 w 878913"/>
              <a:gd name="connsiteY376" fmla="*/ 9194 h 450585"/>
              <a:gd name="connsiteX377" fmla="*/ 740768 w 878913"/>
              <a:gd name="connsiteY377" fmla="*/ 19348 h 450585"/>
              <a:gd name="connsiteX378" fmla="*/ 743182 w 878913"/>
              <a:gd name="connsiteY378" fmla="*/ 31353 h 450585"/>
              <a:gd name="connsiteX379" fmla="*/ 740768 w 878913"/>
              <a:gd name="connsiteY379" fmla="*/ 43359 h 450585"/>
              <a:gd name="connsiteX380" fmla="*/ 733988 w 878913"/>
              <a:gd name="connsiteY380" fmla="*/ 53545 h 450585"/>
              <a:gd name="connsiteX381" fmla="*/ 723802 w 878913"/>
              <a:gd name="connsiteY381" fmla="*/ 60358 h 450585"/>
              <a:gd name="connsiteX382" fmla="*/ 711796 w 878913"/>
              <a:gd name="connsiteY382" fmla="*/ 62739 h 450585"/>
              <a:gd name="connsiteX383" fmla="*/ 699791 w 878913"/>
              <a:gd name="connsiteY383" fmla="*/ 60358 h 450585"/>
              <a:gd name="connsiteX384" fmla="*/ 689637 w 878913"/>
              <a:gd name="connsiteY384" fmla="*/ 53545 h 450585"/>
              <a:gd name="connsiteX385" fmla="*/ 682824 w 878913"/>
              <a:gd name="connsiteY385" fmla="*/ 43359 h 450585"/>
              <a:gd name="connsiteX386" fmla="*/ 680443 w 878913"/>
              <a:gd name="connsiteY386" fmla="*/ 31353 h 450585"/>
              <a:gd name="connsiteX387" fmla="*/ 682824 w 878913"/>
              <a:gd name="connsiteY387" fmla="*/ 19348 h 450585"/>
              <a:gd name="connsiteX388" fmla="*/ 689637 w 878913"/>
              <a:gd name="connsiteY388" fmla="*/ 9194 h 450585"/>
              <a:gd name="connsiteX389" fmla="*/ 699791 w 878913"/>
              <a:gd name="connsiteY389" fmla="*/ 2381 h 450585"/>
              <a:gd name="connsiteX390" fmla="*/ 711796 w 878913"/>
              <a:gd name="connsiteY390" fmla="*/ 0 h 450585"/>
              <a:gd name="connsiteX391" fmla="*/ 575502 w 878913"/>
              <a:gd name="connsiteY391" fmla="*/ 0 h 450585"/>
              <a:gd name="connsiteX392" fmla="*/ 587508 w 878913"/>
              <a:gd name="connsiteY392" fmla="*/ 2381 h 450585"/>
              <a:gd name="connsiteX393" fmla="*/ 597661 w 878913"/>
              <a:gd name="connsiteY393" fmla="*/ 9194 h 450585"/>
              <a:gd name="connsiteX394" fmla="*/ 604474 w 878913"/>
              <a:gd name="connsiteY394" fmla="*/ 19348 h 450585"/>
              <a:gd name="connsiteX395" fmla="*/ 606855 w 878913"/>
              <a:gd name="connsiteY395" fmla="*/ 31353 h 450585"/>
              <a:gd name="connsiteX396" fmla="*/ 604474 w 878913"/>
              <a:gd name="connsiteY396" fmla="*/ 43359 h 450585"/>
              <a:gd name="connsiteX397" fmla="*/ 597661 w 878913"/>
              <a:gd name="connsiteY397" fmla="*/ 53545 h 450585"/>
              <a:gd name="connsiteX398" fmla="*/ 587508 w 878913"/>
              <a:gd name="connsiteY398" fmla="*/ 60358 h 450585"/>
              <a:gd name="connsiteX399" fmla="*/ 575502 w 878913"/>
              <a:gd name="connsiteY399" fmla="*/ 62739 h 450585"/>
              <a:gd name="connsiteX400" fmla="*/ 563497 w 878913"/>
              <a:gd name="connsiteY400" fmla="*/ 60358 h 450585"/>
              <a:gd name="connsiteX401" fmla="*/ 553310 w 878913"/>
              <a:gd name="connsiteY401" fmla="*/ 53545 h 450585"/>
              <a:gd name="connsiteX402" fmla="*/ 546497 w 878913"/>
              <a:gd name="connsiteY402" fmla="*/ 43359 h 450585"/>
              <a:gd name="connsiteX403" fmla="*/ 544116 w 878913"/>
              <a:gd name="connsiteY403" fmla="*/ 31353 h 450585"/>
              <a:gd name="connsiteX404" fmla="*/ 546497 w 878913"/>
              <a:gd name="connsiteY404" fmla="*/ 19348 h 450585"/>
              <a:gd name="connsiteX405" fmla="*/ 553310 w 878913"/>
              <a:gd name="connsiteY405" fmla="*/ 9194 h 450585"/>
              <a:gd name="connsiteX406" fmla="*/ 563497 w 878913"/>
              <a:gd name="connsiteY406" fmla="*/ 2381 h 450585"/>
              <a:gd name="connsiteX407" fmla="*/ 575502 w 878913"/>
              <a:gd name="connsiteY407" fmla="*/ 0 h 450585"/>
              <a:gd name="connsiteX408" fmla="*/ 439175 w 878913"/>
              <a:gd name="connsiteY408" fmla="*/ 0 h 450585"/>
              <a:gd name="connsiteX409" fmla="*/ 451181 w 878913"/>
              <a:gd name="connsiteY409" fmla="*/ 2381 h 450585"/>
              <a:gd name="connsiteX410" fmla="*/ 461367 w 878913"/>
              <a:gd name="connsiteY410" fmla="*/ 9194 h 450585"/>
              <a:gd name="connsiteX411" fmla="*/ 468147 w 878913"/>
              <a:gd name="connsiteY411" fmla="*/ 19348 h 450585"/>
              <a:gd name="connsiteX412" fmla="*/ 470528 w 878913"/>
              <a:gd name="connsiteY412" fmla="*/ 31353 h 450585"/>
              <a:gd name="connsiteX413" fmla="*/ 468147 w 878913"/>
              <a:gd name="connsiteY413" fmla="*/ 43359 h 450585"/>
              <a:gd name="connsiteX414" fmla="*/ 461367 w 878913"/>
              <a:gd name="connsiteY414" fmla="*/ 53545 h 450585"/>
              <a:gd name="connsiteX415" fmla="*/ 451181 w 878913"/>
              <a:gd name="connsiteY415" fmla="*/ 60358 h 450585"/>
              <a:gd name="connsiteX416" fmla="*/ 439175 w 878913"/>
              <a:gd name="connsiteY416" fmla="*/ 62739 h 450585"/>
              <a:gd name="connsiteX417" fmla="*/ 427170 w 878913"/>
              <a:gd name="connsiteY417" fmla="*/ 60358 h 450585"/>
              <a:gd name="connsiteX418" fmla="*/ 416983 w 878913"/>
              <a:gd name="connsiteY418" fmla="*/ 53545 h 450585"/>
              <a:gd name="connsiteX419" fmla="*/ 410203 w 878913"/>
              <a:gd name="connsiteY419" fmla="*/ 43359 h 450585"/>
              <a:gd name="connsiteX420" fmla="*/ 407789 w 878913"/>
              <a:gd name="connsiteY420" fmla="*/ 31353 h 450585"/>
              <a:gd name="connsiteX421" fmla="*/ 410203 w 878913"/>
              <a:gd name="connsiteY421" fmla="*/ 19348 h 450585"/>
              <a:gd name="connsiteX422" fmla="*/ 416983 w 878913"/>
              <a:gd name="connsiteY422" fmla="*/ 9194 h 450585"/>
              <a:gd name="connsiteX423" fmla="*/ 427170 w 878913"/>
              <a:gd name="connsiteY423" fmla="*/ 2381 h 450585"/>
              <a:gd name="connsiteX424" fmla="*/ 439175 w 878913"/>
              <a:gd name="connsiteY424" fmla="*/ 0 h 450585"/>
              <a:gd name="connsiteX425" fmla="*/ 303411 w 878913"/>
              <a:gd name="connsiteY425" fmla="*/ 0 h 450585"/>
              <a:gd name="connsiteX426" fmla="*/ 315417 w 878913"/>
              <a:gd name="connsiteY426" fmla="*/ 2381 h 450585"/>
              <a:gd name="connsiteX427" fmla="*/ 325603 w 878913"/>
              <a:gd name="connsiteY427" fmla="*/ 9194 h 450585"/>
              <a:gd name="connsiteX428" fmla="*/ 332416 w 878913"/>
              <a:gd name="connsiteY428" fmla="*/ 19348 h 450585"/>
              <a:gd name="connsiteX429" fmla="*/ 334797 w 878913"/>
              <a:gd name="connsiteY429" fmla="*/ 31353 h 450585"/>
              <a:gd name="connsiteX430" fmla="*/ 332416 w 878913"/>
              <a:gd name="connsiteY430" fmla="*/ 43359 h 450585"/>
              <a:gd name="connsiteX431" fmla="*/ 325603 w 878913"/>
              <a:gd name="connsiteY431" fmla="*/ 53545 h 450585"/>
              <a:gd name="connsiteX432" fmla="*/ 315417 w 878913"/>
              <a:gd name="connsiteY432" fmla="*/ 60358 h 450585"/>
              <a:gd name="connsiteX433" fmla="*/ 303411 w 878913"/>
              <a:gd name="connsiteY433" fmla="*/ 62739 h 450585"/>
              <a:gd name="connsiteX434" fmla="*/ 291439 w 878913"/>
              <a:gd name="connsiteY434" fmla="*/ 60358 h 450585"/>
              <a:gd name="connsiteX435" fmla="*/ 281252 w 878913"/>
              <a:gd name="connsiteY435" fmla="*/ 53545 h 450585"/>
              <a:gd name="connsiteX436" fmla="*/ 274439 w 878913"/>
              <a:gd name="connsiteY436" fmla="*/ 43359 h 450585"/>
              <a:gd name="connsiteX437" fmla="*/ 272058 w 878913"/>
              <a:gd name="connsiteY437" fmla="*/ 31353 h 450585"/>
              <a:gd name="connsiteX438" fmla="*/ 274439 w 878913"/>
              <a:gd name="connsiteY438" fmla="*/ 19348 h 450585"/>
              <a:gd name="connsiteX439" fmla="*/ 281252 w 878913"/>
              <a:gd name="connsiteY439" fmla="*/ 9194 h 450585"/>
              <a:gd name="connsiteX440" fmla="*/ 291439 w 878913"/>
              <a:gd name="connsiteY440" fmla="*/ 2381 h 450585"/>
              <a:gd name="connsiteX441" fmla="*/ 303411 w 878913"/>
              <a:gd name="connsiteY441" fmla="*/ 0 h 450585"/>
              <a:gd name="connsiteX442" fmla="*/ 167118 w 878913"/>
              <a:gd name="connsiteY442" fmla="*/ 0 h 450585"/>
              <a:gd name="connsiteX443" fmla="*/ 179124 w 878913"/>
              <a:gd name="connsiteY443" fmla="*/ 2381 h 450585"/>
              <a:gd name="connsiteX444" fmla="*/ 189310 w 878913"/>
              <a:gd name="connsiteY444" fmla="*/ 9194 h 450585"/>
              <a:gd name="connsiteX445" fmla="*/ 196090 w 878913"/>
              <a:gd name="connsiteY445" fmla="*/ 19348 h 450585"/>
              <a:gd name="connsiteX446" fmla="*/ 198471 w 878913"/>
              <a:gd name="connsiteY446" fmla="*/ 31353 h 450585"/>
              <a:gd name="connsiteX447" fmla="*/ 196090 w 878913"/>
              <a:gd name="connsiteY447" fmla="*/ 43359 h 450585"/>
              <a:gd name="connsiteX448" fmla="*/ 189310 w 878913"/>
              <a:gd name="connsiteY448" fmla="*/ 53545 h 450585"/>
              <a:gd name="connsiteX449" fmla="*/ 179124 w 878913"/>
              <a:gd name="connsiteY449" fmla="*/ 60358 h 450585"/>
              <a:gd name="connsiteX450" fmla="*/ 167118 w 878913"/>
              <a:gd name="connsiteY450" fmla="*/ 62739 h 450585"/>
              <a:gd name="connsiteX451" fmla="*/ 155113 w 878913"/>
              <a:gd name="connsiteY451" fmla="*/ 60358 h 450585"/>
              <a:gd name="connsiteX452" fmla="*/ 144926 w 878913"/>
              <a:gd name="connsiteY452" fmla="*/ 53545 h 450585"/>
              <a:gd name="connsiteX453" fmla="*/ 138146 w 878913"/>
              <a:gd name="connsiteY453" fmla="*/ 43359 h 450585"/>
              <a:gd name="connsiteX454" fmla="*/ 135732 w 878913"/>
              <a:gd name="connsiteY454" fmla="*/ 31353 h 450585"/>
              <a:gd name="connsiteX455" fmla="*/ 138146 w 878913"/>
              <a:gd name="connsiteY455" fmla="*/ 19348 h 450585"/>
              <a:gd name="connsiteX456" fmla="*/ 144926 w 878913"/>
              <a:gd name="connsiteY456" fmla="*/ 9194 h 450585"/>
              <a:gd name="connsiteX457" fmla="*/ 155113 w 878913"/>
              <a:gd name="connsiteY457" fmla="*/ 2381 h 450585"/>
              <a:gd name="connsiteX458" fmla="*/ 167118 w 878913"/>
              <a:gd name="connsiteY458" fmla="*/ 0 h 450585"/>
              <a:gd name="connsiteX459" fmla="*/ 31353 w 878913"/>
              <a:gd name="connsiteY459" fmla="*/ 0 h 450585"/>
              <a:gd name="connsiteX460" fmla="*/ 43359 w 878913"/>
              <a:gd name="connsiteY460" fmla="*/ 2381 h 450585"/>
              <a:gd name="connsiteX461" fmla="*/ 53545 w 878913"/>
              <a:gd name="connsiteY461" fmla="*/ 9194 h 450585"/>
              <a:gd name="connsiteX462" fmla="*/ 60358 w 878913"/>
              <a:gd name="connsiteY462" fmla="*/ 19348 h 450585"/>
              <a:gd name="connsiteX463" fmla="*/ 62739 w 878913"/>
              <a:gd name="connsiteY463" fmla="*/ 31353 h 450585"/>
              <a:gd name="connsiteX464" fmla="*/ 60358 w 878913"/>
              <a:gd name="connsiteY464" fmla="*/ 43359 h 450585"/>
              <a:gd name="connsiteX465" fmla="*/ 53545 w 878913"/>
              <a:gd name="connsiteY465" fmla="*/ 53545 h 450585"/>
              <a:gd name="connsiteX466" fmla="*/ 43359 w 878913"/>
              <a:gd name="connsiteY466" fmla="*/ 60358 h 450585"/>
              <a:gd name="connsiteX467" fmla="*/ 31353 w 878913"/>
              <a:gd name="connsiteY467" fmla="*/ 62739 h 450585"/>
              <a:gd name="connsiteX468" fmla="*/ 19348 w 878913"/>
              <a:gd name="connsiteY468" fmla="*/ 60358 h 450585"/>
              <a:gd name="connsiteX469" fmla="*/ 9194 w 878913"/>
              <a:gd name="connsiteY469" fmla="*/ 53545 h 450585"/>
              <a:gd name="connsiteX470" fmla="*/ 2381 w 878913"/>
              <a:gd name="connsiteY470" fmla="*/ 43359 h 450585"/>
              <a:gd name="connsiteX471" fmla="*/ 0 w 878913"/>
              <a:gd name="connsiteY471" fmla="*/ 31353 h 450585"/>
              <a:gd name="connsiteX472" fmla="*/ 2381 w 878913"/>
              <a:gd name="connsiteY472" fmla="*/ 19348 h 450585"/>
              <a:gd name="connsiteX473" fmla="*/ 9194 w 878913"/>
              <a:gd name="connsiteY473" fmla="*/ 9194 h 450585"/>
              <a:gd name="connsiteX474" fmla="*/ 19348 w 878913"/>
              <a:gd name="connsiteY474" fmla="*/ 2381 h 450585"/>
              <a:gd name="connsiteX475" fmla="*/ 31353 w 878913"/>
              <a:gd name="connsiteY475" fmla="*/ 0 h 450585"/>
            </a:gdLst>
            <a:ahLst/>
            <a:cxnLst/>
            <a:rect l="l" t="t" r="r" b="b"/>
            <a:pathLst>
              <a:path w="878913" h="450585">
                <a:moveTo>
                  <a:pt x="847560" y="387846"/>
                </a:moveTo>
                <a:cubicBezTo>
                  <a:pt x="851694" y="387846"/>
                  <a:pt x="855696" y="388640"/>
                  <a:pt x="859566" y="390227"/>
                </a:cubicBezTo>
                <a:cubicBezTo>
                  <a:pt x="863402" y="391815"/>
                  <a:pt x="866776" y="394097"/>
                  <a:pt x="869719" y="397040"/>
                </a:cubicBezTo>
                <a:cubicBezTo>
                  <a:pt x="872663" y="399984"/>
                  <a:pt x="874945" y="403357"/>
                  <a:pt x="876532" y="407194"/>
                </a:cubicBezTo>
                <a:cubicBezTo>
                  <a:pt x="878120" y="411063"/>
                  <a:pt x="878913" y="415065"/>
                  <a:pt x="878913" y="419199"/>
                </a:cubicBezTo>
                <a:cubicBezTo>
                  <a:pt x="878913" y="423366"/>
                  <a:pt x="878120" y="427368"/>
                  <a:pt x="876532" y="431205"/>
                </a:cubicBezTo>
                <a:cubicBezTo>
                  <a:pt x="874945" y="435041"/>
                  <a:pt x="872663" y="438448"/>
                  <a:pt x="869719" y="441391"/>
                </a:cubicBezTo>
                <a:cubicBezTo>
                  <a:pt x="866776" y="444335"/>
                  <a:pt x="863402" y="446584"/>
                  <a:pt x="859566" y="448204"/>
                </a:cubicBezTo>
                <a:cubicBezTo>
                  <a:pt x="855696" y="449792"/>
                  <a:pt x="851694" y="450585"/>
                  <a:pt x="847560" y="450585"/>
                </a:cubicBezTo>
                <a:cubicBezTo>
                  <a:pt x="843393" y="450585"/>
                  <a:pt x="839391" y="449792"/>
                  <a:pt x="835555" y="448204"/>
                </a:cubicBezTo>
                <a:cubicBezTo>
                  <a:pt x="831685" y="446584"/>
                  <a:pt x="828312" y="444335"/>
                  <a:pt x="825368" y="441391"/>
                </a:cubicBezTo>
                <a:cubicBezTo>
                  <a:pt x="822425" y="438448"/>
                  <a:pt x="820143" y="435041"/>
                  <a:pt x="818555" y="431205"/>
                </a:cubicBezTo>
                <a:cubicBezTo>
                  <a:pt x="816968" y="427368"/>
                  <a:pt x="816174" y="423366"/>
                  <a:pt x="816174" y="419199"/>
                </a:cubicBezTo>
                <a:cubicBezTo>
                  <a:pt x="816174" y="415065"/>
                  <a:pt x="816968" y="411063"/>
                  <a:pt x="818555" y="407194"/>
                </a:cubicBezTo>
                <a:cubicBezTo>
                  <a:pt x="820143" y="403357"/>
                  <a:pt x="822425" y="399984"/>
                  <a:pt x="825368" y="397040"/>
                </a:cubicBezTo>
                <a:cubicBezTo>
                  <a:pt x="828312" y="394097"/>
                  <a:pt x="831685" y="391815"/>
                  <a:pt x="835555" y="390227"/>
                </a:cubicBezTo>
                <a:cubicBezTo>
                  <a:pt x="839391" y="388640"/>
                  <a:pt x="843393" y="387846"/>
                  <a:pt x="847560" y="387846"/>
                </a:cubicBezTo>
                <a:close/>
                <a:moveTo>
                  <a:pt x="711796" y="387846"/>
                </a:moveTo>
                <a:cubicBezTo>
                  <a:pt x="715963" y="387846"/>
                  <a:pt x="719965" y="388640"/>
                  <a:pt x="723802" y="390227"/>
                </a:cubicBezTo>
                <a:cubicBezTo>
                  <a:pt x="727638" y="391815"/>
                  <a:pt x="731045" y="394097"/>
                  <a:pt x="733988" y="397040"/>
                </a:cubicBezTo>
                <a:cubicBezTo>
                  <a:pt x="736932" y="399984"/>
                  <a:pt x="739181" y="403357"/>
                  <a:pt x="740768" y="407194"/>
                </a:cubicBezTo>
                <a:cubicBezTo>
                  <a:pt x="742389" y="411063"/>
                  <a:pt x="743182" y="415065"/>
                  <a:pt x="743182" y="419199"/>
                </a:cubicBezTo>
                <a:cubicBezTo>
                  <a:pt x="743182" y="423366"/>
                  <a:pt x="742389" y="427368"/>
                  <a:pt x="740768" y="431205"/>
                </a:cubicBezTo>
                <a:cubicBezTo>
                  <a:pt x="739181" y="435041"/>
                  <a:pt x="736932" y="438448"/>
                  <a:pt x="733988" y="441391"/>
                </a:cubicBezTo>
                <a:cubicBezTo>
                  <a:pt x="731045" y="444335"/>
                  <a:pt x="727638" y="446584"/>
                  <a:pt x="723802" y="448204"/>
                </a:cubicBezTo>
                <a:cubicBezTo>
                  <a:pt x="719965" y="449792"/>
                  <a:pt x="715963" y="450585"/>
                  <a:pt x="711796" y="450585"/>
                </a:cubicBezTo>
                <a:cubicBezTo>
                  <a:pt x="707629" y="450585"/>
                  <a:pt x="703627" y="449792"/>
                  <a:pt x="699791" y="448204"/>
                </a:cubicBezTo>
                <a:cubicBezTo>
                  <a:pt x="695954" y="446584"/>
                  <a:pt x="692548" y="444335"/>
                  <a:pt x="689637" y="441391"/>
                </a:cubicBezTo>
                <a:cubicBezTo>
                  <a:pt x="686694" y="438448"/>
                  <a:pt x="684412" y="435041"/>
                  <a:pt x="682824" y="431205"/>
                </a:cubicBezTo>
                <a:cubicBezTo>
                  <a:pt x="681237" y="427368"/>
                  <a:pt x="680443" y="423366"/>
                  <a:pt x="680443" y="419199"/>
                </a:cubicBezTo>
                <a:cubicBezTo>
                  <a:pt x="680443" y="415065"/>
                  <a:pt x="681237" y="411063"/>
                  <a:pt x="682824" y="407194"/>
                </a:cubicBezTo>
                <a:cubicBezTo>
                  <a:pt x="684412" y="403357"/>
                  <a:pt x="686694" y="399984"/>
                  <a:pt x="689637" y="397040"/>
                </a:cubicBezTo>
                <a:cubicBezTo>
                  <a:pt x="692548" y="394097"/>
                  <a:pt x="695954" y="391815"/>
                  <a:pt x="699791" y="390227"/>
                </a:cubicBezTo>
                <a:cubicBezTo>
                  <a:pt x="703627" y="388640"/>
                  <a:pt x="707629" y="387846"/>
                  <a:pt x="711796" y="387846"/>
                </a:cubicBezTo>
                <a:close/>
                <a:moveTo>
                  <a:pt x="575502" y="387846"/>
                </a:moveTo>
                <a:cubicBezTo>
                  <a:pt x="579636" y="387846"/>
                  <a:pt x="583638" y="388640"/>
                  <a:pt x="587508" y="390227"/>
                </a:cubicBezTo>
                <a:cubicBezTo>
                  <a:pt x="591344" y="391815"/>
                  <a:pt x="594718" y="394097"/>
                  <a:pt x="597661" y="397040"/>
                </a:cubicBezTo>
                <a:cubicBezTo>
                  <a:pt x="600605" y="399984"/>
                  <a:pt x="602887" y="403357"/>
                  <a:pt x="604474" y="407194"/>
                </a:cubicBezTo>
                <a:cubicBezTo>
                  <a:pt x="606062" y="411063"/>
                  <a:pt x="606855" y="415065"/>
                  <a:pt x="606855" y="419199"/>
                </a:cubicBezTo>
                <a:cubicBezTo>
                  <a:pt x="606855" y="423366"/>
                  <a:pt x="606062" y="427368"/>
                  <a:pt x="604474" y="431205"/>
                </a:cubicBezTo>
                <a:cubicBezTo>
                  <a:pt x="602887" y="435041"/>
                  <a:pt x="600605" y="438448"/>
                  <a:pt x="597661" y="441391"/>
                </a:cubicBezTo>
                <a:cubicBezTo>
                  <a:pt x="594718" y="444335"/>
                  <a:pt x="591344" y="446584"/>
                  <a:pt x="587508" y="448204"/>
                </a:cubicBezTo>
                <a:cubicBezTo>
                  <a:pt x="583638" y="449792"/>
                  <a:pt x="579636" y="450585"/>
                  <a:pt x="575502" y="450585"/>
                </a:cubicBezTo>
                <a:cubicBezTo>
                  <a:pt x="571335" y="450585"/>
                  <a:pt x="567333" y="449792"/>
                  <a:pt x="563497" y="448204"/>
                </a:cubicBezTo>
                <a:cubicBezTo>
                  <a:pt x="559627" y="446584"/>
                  <a:pt x="556254" y="444335"/>
                  <a:pt x="553310" y="441391"/>
                </a:cubicBezTo>
                <a:cubicBezTo>
                  <a:pt x="550367" y="438448"/>
                  <a:pt x="548085" y="435041"/>
                  <a:pt x="546497" y="431205"/>
                </a:cubicBezTo>
                <a:cubicBezTo>
                  <a:pt x="544910" y="427368"/>
                  <a:pt x="544116" y="423366"/>
                  <a:pt x="544116" y="419199"/>
                </a:cubicBezTo>
                <a:cubicBezTo>
                  <a:pt x="544116" y="415065"/>
                  <a:pt x="544910" y="411063"/>
                  <a:pt x="546497" y="407194"/>
                </a:cubicBezTo>
                <a:cubicBezTo>
                  <a:pt x="548085" y="403357"/>
                  <a:pt x="550367" y="399984"/>
                  <a:pt x="553310" y="397040"/>
                </a:cubicBezTo>
                <a:cubicBezTo>
                  <a:pt x="556254" y="394097"/>
                  <a:pt x="559627" y="391815"/>
                  <a:pt x="563497" y="390227"/>
                </a:cubicBezTo>
                <a:cubicBezTo>
                  <a:pt x="567333" y="388640"/>
                  <a:pt x="571335" y="387846"/>
                  <a:pt x="575502" y="387846"/>
                </a:cubicBezTo>
                <a:close/>
                <a:moveTo>
                  <a:pt x="439175" y="387846"/>
                </a:moveTo>
                <a:cubicBezTo>
                  <a:pt x="443342" y="387846"/>
                  <a:pt x="447344" y="388640"/>
                  <a:pt x="451181" y="390227"/>
                </a:cubicBezTo>
                <a:cubicBezTo>
                  <a:pt x="455017" y="391815"/>
                  <a:pt x="458424" y="394097"/>
                  <a:pt x="461367" y="397040"/>
                </a:cubicBezTo>
                <a:cubicBezTo>
                  <a:pt x="464311" y="399984"/>
                  <a:pt x="466560" y="403357"/>
                  <a:pt x="468147" y="407194"/>
                </a:cubicBezTo>
                <a:cubicBezTo>
                  <a:pt x="469735" y="411063"/>
                  <a:pt x="470528" y="415065"/>
                  <a:pt x="470528" y="419199"/>
                </a:cubicBezTo>
                <a:cubicBezTo>
                  <a:pt x="470528" y="423366"/>
                  <a:pt x="469735" y="427368"/>
                  <a:pt x="468147" y="431205"/>
                </a:cubicBezTo>
                <a:cubicBezTo>
                  <a:pt x="466560" y="435041"/>
                  <a:pt x="464311" y="438448"/>
                  <a:pt x="461367" y="441391"/>
                </a:cubicBezTo>
                <a:cubicBezTo>
                  <a:pt x="458424" y="444335"/>
                  <a:pt x="455017" y="446584"/>
                  <a:pt x="451181" y="448204"/>
                </a:cubicBezTo>
                <a:cubicBezTo>
                  <a:pt x="447344" y="449792"/>
                  <a:pt x="443342" y="450585"/>
                  <a:pt x="439175" y="450585"/>
                </a:cubicBezTo>
                <a:cubicBezTo>
                  <a:pt x="435008" y="450585"/>
                  <a:pt x="431006" y="449792"/>
                  <a:pt x="427170" y="448204"/>
                </a:cubicBezTo>
                <a:cubicBezTo>
                  <a:pt x="423333" y="446584"/>
                  <a:pt x="419927" y="444335"/>
                  <a:pt x="416983" y="441391"/>
                </a:cubicBezTo>
                <a:cubicBezTo>
                  <a:pt x="414040" y="438448"/>
                  <a:pt x="411791" y="435041"/>
                  <a:pt x="410203" y="431205"/>
                </a:cubicBezTo>
                <a:cubicBezTo>
                  <a:pt x="408583" y="427368"/>
                  <a:pt x="407789" y="423366"/>
                  <a:pt x="407789" y="419199"/>
                </a:cubicBezTo>
                <a:cubicBezTo>
                  <a:pt x="407789" y="415065"/>
                  <a:pt x="408583" y="411063"/>
                  <a:pt x="410203" y="407194"/>
                </a:cubicBezTo>
                <a:cubicBezTo>
                  <a:pt x="411791" y="403357"/>
                  <a:pt x="414040" y="399984"/>
                  <a:pt x="416983" y="397040"/>
                </a:cubicBezTo>
                <a:cubicBezTo>
                  <a:pt x="419927" y="394097"/>
                  <a:pt x="423333" y="391815"/>
                  <a:pt x="427170" y="390227"/>
                </a:cubicBezTo>
                <a:cubicBezTo>
                  <a:pt x="431006" y="388640"/>
                  <a:pt x="435008" y="387846"/>
                  <a:pt x="439175" y="387846"/>
                </a:cubicBezTo>
                <a:close/>
                <a:moveTo>
                  <a:pt x="303411" y="387846"/>
                </a:moveTo>
                <a:cubicBezTo>
                  <a:pt x="307578" y="387846"/>
                  <a:pt x="311580" y="388640"/>
                  <a:pt x="315417" y="390227"/>
                </a:cubicBezTo>
                <a:cubicBezTo>
                  <a:pt x="319286" y="391815"/>
                  <a:pt x="322660" y="394097"/>
                  <a:pt x="325603" y="397040"/>
                </a:cubicBezTo>
                <a:cubicBezTo>
                  <a:pt x="328547" y="399984"/>
                  <a:pt x="330829" y="403357"/>
                  <a:pt x="332416" y="407194"/>
                </a:cubicBezTo>
                <a:cubicBezTo>
                  <a:pt x="334004" y="411063"/>
                  <a:pt x="334797" y="415065"/>
                  <a:pt x="334797" y="419199"/>
                </a:cubicBezTo>
                <a:cubicBezTo>
                  <a:pt x="334797" y="423366"/>
                  <a:pt x="334004" y="427368"/>
                  <a:pt x="332416" y="431205"/>
                </a:cubicBezTo>
                <a:cubicBezTo>
                  <a:pt x="330829" y="435041"/>
                  <a:pt x="328547" y="438448"/>
                  <a:pt x="325603" y="441391"/>
                </a:cubicBezTo>
                <a:cubicBezTo>
                  <a:pt x="322660" y="444335"/>
                  <a:pt x="319286" y="446584"/>
                  <a:pt x="315417" y="448204"/>
                </a:cubicBezTo>
                <a:cubicBezTo>
                  <a:pt x="311580" y="449792"/>
                  <a:pt x="307578" y="450585"/>
                  <a:pt x="303411" y="450585"/>
                </a:cubicBezTo>
                <a:cubicBezTo>
                  <a:pt x="299277" y="450585"/>
                  <a:pt x="295275" y="449792"/>
                  <a:pt x="291439" y="448204"/>
                </a:cubicBezTo>
                <a:cubicBezTo>
                  <a:pt x="287569" y="446584"/>
                  <a:pt x="284196" y="444335"/>
                  <a:pt x="281252" y="441391"/>
                </a:cubicBezTo>
                <a:cubicBezTo>
                  <a:pt x="278309" y="438448"/>
                  <a:pt x="276027" y="435041"/>
                  <a:pt x="274439" y="431205"/>
                </a:cubicBezTo>
                <a:cubicBezTo>
                  <a:pt x="272852" y="427368"/>
                  <a:pt x="272058" y="423366"/>
                  <a:pt x="272058" y="419199"/>
                </a:cubicBezTo>
                <a:cubicBezTo>
                  <a:pt x="272058" y="415065"/>
                  <a:pt x="272852" y="411063"/>
                  <a:pt x="274439" y="407194"/>
                </a:cubicBezTo>
                <a:cubicBezTo>
                  <a:pt x="276027" y="403357"/>
                  <a:pt x="278309" y="399984"/>
                  <a:pt x="281252" y="397040"/>
                </a:cubicBezTo>
                <a:cubicBezTo>
                  <a:pt x="284196" y="394097"/>
                  <a:pt x="287569" y="391815"/>
                  <a:pt x="291439" y="390227"/>
                </a:cubicBezTo>
                <a:cubicBezTo>
                  <a:pt x="295275" y="388640"/>
                  <a:pt x="299277" y="387846"/>
                  <a:pt x="303411" y="387846"/>
                </a:cubicBezTo>
                <a:close/>
                <a:moveTo>
                  <a:pt x="167118" y="387846"/>
                </a:moveTo>
                <a:cubicBezTo>
                  <a:pt x="171285" y="387846"/>
                  <a:pt x="175287" y="388640"/>
                  <a:pt x="179124" y="390227"/>
                </a:cubicBezTo>
                <a:cubicBezTo>
                  <a:pt x="182960" y="391815"/>
                  <a:pt x="186367" y="394097"/>
                  <a:pt x="189310" y="397040"/>
                </a:cubicBezTo>
                <a:cubicBezTo>
                  <a:pt x="192221" y="399984"/>
                  <a:pt x="194503" y="403357"/>
                  <a:pt x="196090" y="407194"/>
                </a:cubicBezTo>
                <a:cubicBezTo>
                  <a:pt x="197678" y="411063"/>
                  <a:pt x="198471" y="415065"/>
                  <a:pt x="198471" y="419199"/>
                </a:cubicBezTo>
                <a:cubicBezTo>
                  <a:pt x="198471" y="423366"/>
                  <a:pt x="197678" y="427368"/>
                  <a:pt x="196090" y="431205"/>
                </a:cubicBezTo>
                <a:cubicBezTo>
                  <a:pt x="194503" y="435041"/>
                  <a:pt x="192221" y="438448"/>
                  <a:pt x="189310" y="441391"/>
                </a:cubicBezTo>
                <a:cubicBezTo>
                  <a:pt x="186367" y="444335"/>
                  <a:pt x="182960" y="446584"/>
                  <a:pt x="179124" y="448204"/>
                </a:cubicBezTo>
                <a:cubicBezTo>
                  <a:pt x="175287" y="449792"/>
                  <a:pt x="171285" y="450585"/>
                  <a:pt x="167118" y="450585"/>
                </a:cubicBezTo>
                <a:cubicBezTo>
                  <a:pt x="162951" y="450585"/>
                  <a:pt x="158949" y="449792"/>
                  <a:pt x="155113" y="448204"/>
                </a:cubicBezTo>
                <a:cubicBezTo>
                  <a:pt x="151276" y="446584"/>
                  <a:pt x="147870" y="444335"/>
                  <a:pt x="144926" y="441391"/>
                </a:cubicBezTo>
                <a:cubicBezTo>
                  <a:pt x="141983" y="438448"/>
                  <a:pt x="139734" y="435041"/>
                  <a:pt x="138146" y="431205"/>
                </a:cubicBezTo>
                <a:cubicBezTo>
                  <a:pt x="136526" y="427368"/>
                  <a:pt x="135732" y="423366"/>
                  <a:pt x="135732" y="419199"/>
                </a:cubicBezTo>
                <a:cubicBezTo>
                  <a:pt x="135732" y="415065"/>
                  <a:pt x="136526" y="411063"/>
                  <a:pt x="138146" y="407194"/>
                </a:cubicBezTo>
                <a:cubicBezTo>
                  <a:pt x="139734" y="403357"/>
                  <a:pt x="141983" y="399984"/>
                  <a:pt x="144926" y="397040"/>
                </a:cubicBezTo>
                <a:cubicBezTo>
                  <a:pt x="147870" y="394097"/>
                  <a:pt x="151276" y="391815"/>
                  <a:pt x="155113" y="390227"/>
                </a:cubicBezTo>
                <a:cubicBezTo>
                  <a:pt x="158949" y="388640"/>
                  <a:pt x="162951" y="387846"/>
                  <a:pt x="167118" y="387846"/>
                </a:cubicBezTo>
                <a:close/>
                <a:moveTo>
                  <a:pt x="31353" y="387846"/>
                </a:moveTo>
                <a:cubicBezTo>
                  <a:pt x="35520" y="387846"/>
                  <a:pt x="39522" y="388640"/>
                  <a:pt x="43359" y="390227"/>
                </a:cubicBezTo>
                <a:cubicBezTo>
                  <a:pt x="47228" y="391815"/>
                  <a:pt x="50602" y="394097"/>
                  <a:pt x="53545" y="397040"/>
                </a:cubicBezTo>
                <a:cubicBezTo>
                  <a:pt x="56489" y="399984"/>
                  <a:pt x="58771" y="403357"/>
                  <a:pt x="60358" y="407194"/>
                </a:cubicBezTo>
                <a:cubicBezTo>
                  <a:pt x="61946" y="411063"/>
                  <a:pt x="62739" y="415065"/>
                  <a:pt x="62739" y="419199"/>
                </a:cubicBezTo>
                <a:cubicBezTo>
                  <a:pt x="62739" y="423366"/>
                  <a:pt x="61946" y="427368"/>
                  <a:pt x="60358" y="431205"/>
                </a:cubicBezTo>
                <a:cubicBezTo>
                  <a:pt x="58771" y="435041"/>
                  <a:pt x="56489" y="438448"/>
                  <a:pt x="53545" y="441391"/>
                </a:cubicBezTo>
                <a:cubicBezTo>
                  <a:pt x="50602" y="444335"/>
                  <a:pt x="47228" y="446584"/>
                  <a:pt x="43359" y="448204"/>
                </a:cubicBezTo>
                <a:cubicBezTo>
                  <a:pt x="39522" y="449792"/>
                  <a:pt x="35520" y="450585"/>
                  <a:pt x="31353" y="450585"/>
                </a:cubicBezTo>
                <a:cubicBezTo>
                  <a:pt x="27219" y="450585"/>
                  <a:pt x="23217" y="449792"/>
                  <a:pt x="19348" y="448204"/>
                </a:cubicBezTo>
                <a:cubicBezTo>
                  <a:pt x="15511" y="446584"/>
                  <a:pt x="12138" y="444335"/>
                  <a:pt x="9194" y="441391"/>
                </a:cubicBezTo>
                <a:cubicBezTo>
                  <a:pt x="6251" y="438448"/>
                  <a:pt x="3969" y="435041"/>
                  <a:pt x="2381" y="431205"/>
                </a:cubicBezTo>
                <a:cubicBezTo>
                  <a:pt x="794" y="427368"/>
                  <a:pt x="0" y="423366"/>
                  <a:pt x="0" y="419199"/>
                </a:cubicBezTo>
                <a:cubicBezTo>
                  <a:pt x="0" y="415065"/>
                  <a:pt x="794" y="411063"/>
                  <a:pt x="2381" y="407194"/>
                </a:cubicBezTo>
                <a:cubicBezTo>
                  <a:pt x="3969" y="403357"/>
                  <a:pt x="6251" y="399984"/>
                  <a:pt x="9194" y="397040"/>
                </a:cubicBezTo>
                <a:cubicBezTo>
                  <a:pt x="12138" y="394097"/>
                  <a:pt x="15511" y="391815"/>
                  <a:pt x="19348" y="390227"/>
                </a:cubicBezTo>
                <a:cubicBezTo>
                  <a:pt x="23217" y="388640"/>
                  <a:pt x="27219" y="387846"/>
                  <a:pt x="31353" y="387846"/>
                </a:cubicBezTo>
                <a:close/>
                <a:moveTo>
                  <a:pt x="847560" y="258366"/>
                </a:moveTo>
                <a:cubicBezTo>
                  <a:pt x="851694" y="258366"/>
                  <a:pt x="855696" y="259160"/>
                  <a:pt x="859566" y="260747"/>
                </a:cubicBezTo>
                <a:cubicBezTo>
                  <a:pt x="863402" y="262335"/>
                  <a:pt x="866776" y="264617"/>
                  <a:pt x="869719" y="267560"/>
                </a:cubicBezTo>
                <a:cubicBezTo>
                  <a:pt x="872663" y="270504"/>
                  <a:pt x="874945" y="273877"/>
                  <a:pt x="876532" y="277747"/>
                </a:cubicBezTo>
                <a:cubicBezTo>
                  <a:pt x="878120" y="281583"/>
                  <a:pt x="878913" y="285585"/>
                  <a:pt x="878913" y="289752"/>
                </a:cubicBezTo>
                <a:cubicBezTo>
                  <a:pt x="878913" y="293886"/>
                  <a:pt x="878120" y="297888"/>
                  <a:pt x="876532" y="301758"/>
                </a:cubicBezTo>
                <a:cubicBezTo>
                  <a:pt x="874945" y="305594"/>
                  <a:pt x="872663" y="308968"/>
                  <a:pt x="869719" y="311911"/>
                </a:cubicBezTo>
                <a:cubicBezTo>
                  <a:pt x="866776" y="314855"/>
                  <a:pt x="863402" y="317137"/>
                  <a:pt x="859566" y="318724"/>
                </a:cubicBezTo>
                <a:cubicBezTo>
                  <a:pt x="855696" y="320312"/>
                  <a:pt x="851694" y="321105"/>
                  <a:pt x="847560" y="321105"/>
                </a:cubicBezTo>
                <a:cubicBezTo>
                  <a:pt x="843393" y="321105"/>
                  <a:pt x="839391" y="320312"/>
                  <a:pt x="835555" y="318724"/>
                </a:cubicBezTo>
                <a:cubicBezTo>
                  <a:pt x="831685" y="317137"/>
                  <a:pt x="828312" y="314855"/>
                  <a:pt x="825368" y="311911"/>
                </a:cubicBezTo>
                <a:cubicBezTo>
                  <a:pt x="822425" y="308968"/>
                  <a:pt x="820143" y="305594"/>
                  <a:pt x="818555" y="301758"/>
                </a:cubicBezTo>
                <a:cubicBezTo>
                  <a:pt x="816968" y="297888"/>
                  <a:pt x="816174" y="293886"/>
                  <a:pt x="816174" y="289752"/>
                </a:cubicBezTo>
                <a:cubicBezTo>
                  <a:pt x="816174" y="285585"/>
                  <a:pt x="816968" y="281583"/>
                  <a:pt x="818555" y="277747"/>
                </a:cubicBezTo>
                <a:cubicBezTo>
                  <a:pt x="820143" y="273877"/>
                  <a:pt x="822425" y="270504"/>
                  <a:pt x="825368" y="267560"/>
                </a:cubicBezTo>
                <a:cubicBezTo>
                  <a:pt x="828312" y="264617"/>
                  <a:pt x="831685" y="262335"/>
                  <a:pt x="835555" y="260747"/>
                </a:cubicBezTo>
                <a:cubicBezTo>
                  <a:pt x="839391" y="259160"/>
                  <a:pt x="843393" y="258366"/>
                  <a:pt x="847560" y="258366"/>
                </a:cubicBezTo>
                <a:close/>
                <a:moveTo>
                  <a:pt x="711796" y="258366"/>
                </a:moveTo>
                <a:cubicBezTo>
                  <a:pt x="715963" y="258366"/>
                  <a:pt x="719965" y="259160"/>
                  <a:pt x="723802" y="260747"/>
                </a:cubicBezTo>
                <a:cubicBezTo>
                  <a:pt x="727638" y="262335"/>
                  <a:pt x="731045" y="264617"/>
                  <a:pt x="733988" y="267560"/>
                </a:cubicBezTo>
                <a:cubicBezTo>
                  <a:pt x="736932" y="270504"/>
                  <a:pt x="739181" y="273877"/>
                  <a:pt x="740768" y="277747"/>
                </a:cubicBezTo>
                <a:cubicBezTo>
                  <a:pt x="742389" y="281583"/>
                  <a:pt x="743182" y="285585"/>
                  <a:pt x="743182" y="289752"/>
                </a:cubicBezTo>
                <a:cubicBezTo>
                  <a:pt x="743182" y="293886"/>
                  <a:pt x="742389" y="297888"/>
                  <a:pt x="740768" y="301758"/>
                </a:cubicBezTo>
                <a:cubicBezTo>
                  <a:pt x="739181" y="305594"/>
                  <a:pt x="736932" y="308968"/>
                  <a:pt x="733988" y="311911"/>
                </a:cubicBezTo>
                <a:cubicBezTo>
                  <a:pt x="731045" y="314855"/>
                  <a:pt x="727638" y="317137"/>
                  <a:pt x="723802" y="318724"/>
                </a:cubicBezTo>
                <a:cubicBezTo>
                  <a:pt x="719965" y="320312"/>
                  <a:pt x="715963" y="321105"/>
                  <a:pt x="711796" y="321105"/>
                </a:cubicBezTo>
                <a:cubicBezTo>
                  <a:pt x="707629" y="321105"/>
                  <a:pt x="703627" y="320312"/>
                  <a:pt x="699791" y="318724"/>
                </a:cubicBezTo>
                <a:cubicBezTo>
                  <a:pt x="695954" y="317137"/>
                  <a:pt x="692548" y="314855"/>
                  <a:pt x="689637" y="311911"/>
                </a:cubicBezTo>
                <a:cubicBezTo>
                  <a:pt x="686694" y="308968"/>
                  <a:pt x="684412" y="305594"/>
                  <a:pt x="682824" y="301758"/>
                </a:cubicBezTo>
                <a:cubicBezTo>
                  <a:pt x="681237" y="297888"/>
                  <a:pt x="680443" y="293886"/>
                  <a:pt x="680443" y="289752"/>
                </a:cubicBezTo>
                <a:cubicBezTo>
                  <a:pt x="680443" y="285585"/>
                  <a:pt x="681237" y="281583"/>
                  <a:pt x="682824" y="277747"/>
                </a:cubicBezTo>
                <a:cubicBezTo>
                  <a:pt x="684412" y="273877"/>
                  <a:pt x="686694" y="270504"/>
                  <a:pt x="689637" y="267560"/>
                </a:cubicBezTo>
                <a:cubicBezTo>
                  <a:pt x="692548" y="264617"/>
                  <a:pt x="695954" y="262335"/>
                  <a:pt x="699791" y="260747"/>
                </a:cubicBezTo>
                <a:cubicBezTo>
                  <a:pt x="703627" y="259160"/>
                  <a:pt x="707629" y="258366"/>
                  <a:pt x="711796" y="258366"/>
                </a:cubicBezTo>
                <a:close/>
                <a:moveTo>
                  <a:pt x="575502" y="258366"/>
                </a:moveTo>
                <a:cubicBezTo>
                  <a:pt x="579636" y="258366"/>
                  <a:pt x="583638" y="259160"/>
                  <a:pt x="587508" y="260747"/>
                </a:cubicBezTo>
                <a:cubicBezTo>
                  <a:pt x="591344" y="262335"/>
                  <a:pt x="594718" y="264617"/>
                  <a:pt x="597661" y="267560"/>
                </a:cubicBezTo>
                <a:cubicBezTo>
                  <a:pt x="600605" y="270504"/>
                  <a:pt x="602887" y="273877"/>
                  <a:pt x="604474" y="277747"/>
                </a:cubicBezTo>
                <a:cubicBezTo>
                  <a:pt x="606062" y="281583"/>
                  <a:pt x="606855" y="285585"/>
                  <a:pt x="606855" y="289752"/>
                </a:cubicBezTo>
                <a:cubicBezTo>
                  <a:pt x="606855" y="293886"/>
                  <a:pt x="606062" y="297888"/>
                  <a:pt x="604474" y="301758"/>
                </a:cubicBezTo>
                <a:cubicBezTo>
                  <a:pt x="602887" y="305594"/>
                  <a:pt x="600605" y="308968"/>
                  <a:pt x="597661" y="311911"/>
                </a:cubicBezTo>
                <a:cubicBezTo>
                  <a:pt x="594718" y="314855"/>
                  <a:pt x="591344" y="317137"/>
                  <a:pt x="587508" y="318724"/>
                </a:cubicBezTo>
                <a:cubicBezTo>
                  <a:pt x="583638" y="320312"/>
                  <a:pt x="579636" y="321105"/>
                  <a:pt x="575502" y="321105"/>
                </a:cubicBezTo>
                <a:cubicBezTo>
                  <a:pt x="571335" y="321105"/>
                  <a:pt x="567333" y="320312"/>
                  <a:pt x="563497" y="318724"/>
                </a:cubicBezTo>
                <a:cubicBezTo>
                  <a:pt x="559627" y="317137"/>
                  <a:pt x="556254" y="314855"/>
                  <a:pt x="553310" y="311911"/>
                </a:cubicBezTo>
                <a:cubicBezTo>
                  <a:pt x="550367" y="308968"/>
                  <a:pt x="548085" y="305594"/>
                  <a:pt x="546497" y="301758"/>
                </a:cubicBezTo>
                <a:cubicBezTo>
                  <a:pt x="544910" y="297888"/>
                  <a:pt x="544116" y="293886"/>
                  <a:pt x="544116" y="289752"/>
                </a:cubicBezTo>
                <a:cubicBezTo>
                  <a:pt x="544116" y="285585"/>
                  <a:pt x="544910" y="281583"/>
                  <a:pt x="546497" y="277747"/>
                </a:cubicBezTo>
                <a:cubicBezTo>
                  <a:pt x="548085" y="273877"/>
                  <a:pt x="550367" y="270504"/>
                  <a:pt x="553310" y="267560"/>
                </a:cubicBezTo>
                <a:cubicBezTo>
                  <a:pt x="556254" y="264617"/>
                  <a:pt x="559627" y="262335"/>
                  <a:pt x="563497" y="260747"/>
                </a:cubicBezTo>
                <a:cubicBezTo>
                  <a:pt x="567333" y="259160"/>
                  <a:pt x="571335" y="258366"/>
                  <a:pt x="575502" y="258366"/>
                </a:cubicBezTo>
                <a:close/>
                <a:moveTo>
                  <a:pt x="439175" y="258366"/>
                </a:moveTo>
                <a:cubicBezTo>
                  <a:pt x="443342" y="258366"/>
                  <a:pt x="447344" y="259160"/>
                  <a:pt x="451181" y="260747"/>
                </a:cubicBezTo>
                <a:cubicBezTo>
                  <a:pt x="455017" y="262335"/>
                  <a:pt x="458424" y="264617"/>
                  <a:pt x="461367" y="267560"/>
                </a:cubicBezTo>
                <a:cubicBezTo>
                  <a:pt x="464311" y="270504"/>
                  <a:pt x="466560" y="273877"/>
                  <a:pt x="468147" y="277747"/>
                </a:cubicBezTo>
                <a:cubicBezTo>
                  <a:pt x="469735" y="281583"/>
                  <a:pt x="470528" y="285585"/>
                  <a:pt x="470528" y="289752"/>
                </a:cubicBezTo>
                <a:cubicBezTo>
                  <a:pt x="470528" y="293886"/>
                  <a:pt x="469735" y="297888"/>
                  <a:pt x="468147" y="301758"/>
                </a:cubicBezTo>
                <a:cubicBezTo>
                  <a:pt x="466560" y="305594"/>
                  <a:pt x="464311" y="308968"/>
                  <a:pt x="461367" y="311911"/>
                </a:cubicBezTo>
                <a:cubicBezTo>
                  <a:pt x="458424" y="314855"/>
                  <a:pt x="455017" y="317137"/>
                  <a:pt x="451181" y="318724"/>
                </a:cubicBezTo>
                <a:cubicBezTo>
                  <a:pt x="447344" y="320312"/>
                  <a:pt x="443342" y="321105"/>
                  <a:pt x="439175" y="321105"/>
                </a:cubicBezTo>
                <a:cubicBezTo>
                  <a:pt x="435008" y="321105"/>
                  <a:pt x="431006" y="320312"/>
                  <a:pt x="427170" y="318724"/>
                </a:cubicBezTo>
                <a:cubicBezTo>
                  <a:pt x="423333" y="317137"/>
                  <a:pt x="419927" y="314855"/>
                  <a:pt x="416983" y="311911"/>
                </a:cubicBezTo>
                <a:cubicBezTo>
                  <a:pt x="414040" y="308968"/>
                  <a:pt x="411791" y="305594"/>
                  <a:pt x="410203" y="301758"/>
                </a:cubicBezTo>
                <a:cubicBezTo>
                  <a:pt x="408583" y="297888"/>
                  <a:pt x="407789" y="293886"/>
                  <a:pt x="407789" y="289752"/>
                </a:cubicBezTo>
                <a:cubicBezTo>
                  <a:pt x="407789" y="285585"/>
                  <a:pt x="408583" y="281583"/>
                  <a:pt x="410203" y="277747"/>
                </a:cubicBezTo>
                <a:cubicBezTo>
                  <a:pt x="411791" y="273877"/>
                  <a:pt x="414040" y="270504"/>
                  <a:pt x="416983" y="267560"/>
                </a:cubicBezTo>
                <a:cubicBezTo>
                  <a:pt x="419927" y="264617"/>
                  <a:pt x="423333" y="262335"/>
                  <a:pt x="427170" y="260747"/>
                </a:cubicBezTo>
                <a:cubicBezTo>
                  <a:pt x="431006" y="259160"/>
                  <a:pt x="435008" y="258366"/>
                  <a:pt x="439175" y="258366"/>
                </a:cubicBezTo>
                <a:close/>
                <a:moveTo>
                  <a:pt x="303411" y="258366"/>
                </a:moveTo>
                <a:cubicBezTo>
                  <a:pt x="307578" y="258366"/>
                  <a:pt x="311580" y="259160"/>
                  <a:pt x="315417" y="260747"/>
                </a:cubicBezTo>
                <a:cubicBezTo>
                  <a:pt x="319286" y="262335"/>
                  <a:pt x="322660" y="264617"/>
                  <a:pt x="325603" y="267560"/>
                </a:cubicBezTo>
                <a:cubicBezTo>
                  <a:pt x="328547" y="270504"/>
                  <a:pt x="330829" y="273877"/>
                  <a:pt x="332416" y="277747"/>
                </a:cubicBezTo>
                <a:cubicBezTo>
                  <a:pt x="334004" y="281583"/>
                  <a:pt x="334797" y="285585"/>
                  <a:pt x="334797" y="289752"/>
                </a:cubicBezTo>
                <a:cubicBezTo>
                  <a:pt x="334797" y="293886"/>
                  <a:pt x="334004" y="297888"/>
                  <a:pt x="332416" y="301758"/>
                </a:cubicBezTo>
                <a:cubicBezTo>
                  <a:pt x="330829" y="305594"/>
                  <a:pt x="328547" y="308968"/>
                  <a:pt x="325603" y="311911"/>
                </a:cubicBezTo>
                <a:cubicBezTo>
                  <a:pt x="322660" y="314855"/>
                  <a:pt x="319286" y="317137"/>
                  <a:pt x="315417" y="318724"/>
                </a:cubicBezTo>
                <a:cubicBezTo>
                  <a:pt x="311580" y="320312"/>
                  <a:pt x="307578" y="321105"/>
                  <a:pt x="303411" y="321105"/>
                </a:cubicBezTo>
                <a:cubicBezTo>
                  <a:pt x="299277" y="321105"/>
                  <a:pt x="295275" y="320312"/>
                  <a:pt x="291439" y="318724"/>
                </a:cubicBezTo>
                <a:cubicBezTo>
                  <a:pt x="287569" y="317137"/>
                  <a:pt x="284196" y="314855"/>
                  <a:pt x="281252" y="311911"/>
                </a:cubicBezTo>
                <a:cubicBezTo>
                  <a:pt x="278309" y="308968"/>
                  <a:pt x="276027" y="305594"/>
                  <a:pt x="274439" y="301758"/>
                </a:cubicBezTo>
                <a:cubicBezTo>
                  <a:pt x="272852" y="297888"/>
                  <a:pt x="272058" y="293886"/>
                  <a:pt x="272058" y="289752"/>
                </a:cubicBezTo>
                <a:cubicBezTo>
                  <a:pt x="272058" y="285585"/>
                  <a:pt x="272852" y="281583"/>
                  <a:pt x="274439" y="277747"/>
                </a:cubicBezTo>
                <a:cubicBezTo>
                  <a:pt x="276027" y="273877"/>
                  <a:pt x="278309" y="270504"/>
                  <a:pt x="281252" y="267560"/>
                </a:cubicBezTo>
                <a:cubicBezTo>
                  <a:pt x="284196" y="264617"/>
                  <a:pt x="287569" y="262335"/>
                  <a:pt x="291439" y="260747"/>
                </a:cubicBezTo>
                <a:cubicBezTo>
                  <a:pt x="295275" y="259160"/>
                  <a:pt x="299277" y="258366"/>
                  <a:pt x="303411" y="258366"/>
                </a:cubicBezTo>
                <a:close/>
                <a:moveTo>
                  <a:pt x="167118" y="258366"/>
                </a:moveTo>
                <a:cubicBezTo>
                  <a:pt x="171285" y="258366"/>
                  <a:pt x="175287" y="259160"/>
                  <a:pt x="179124" y="260747"/>
                </a:cubicBezTo>
                <a:cubicBezTo>
                  <a:pt x="182960" y="262335"/>
                  <a:pt x="186367" y="264617"/>
                  <a:pt x="189310" y="267560"/>
                </a:cubicBezTo>
                <a:cubicBezTo>
                  <a:pt x="192221" y="270504"/>
                  <a:pt x="194503" y="273877"/>
                  <a:pt x="196090" y="277747"/>
                </a:cubicBezTo>
                <a:cubicBezTo>
                  <a:pt x="197678" y="281583"/>
                  <a:pt x="198471" y="285585"/>
                  <a:pt x="198471" y="289752"/>
                </a:cubicBezTo>
                <a:cubicBezTo>
                  <a:pt x="198471" y="293886"/>
                  <a:pt x="197678" y="297888"/>
                  <a:pt x="196090" y="301758"/>
                </a:cubicBezTo>
                <a:cubicBezTo>
                  <a:pt x="194503" y="305594"/>
                  <a:pt x="192221" y="308968"/>
                  <a:pt x="189310" y="311911"/>
                </a:cubicBezTo>
                <a:cubicBezTo>
                  <a:pt x="186367" y="314855"/>
                  <a:pt x="182960" y="317137"/>
                  <a:pt x="179124" y="318724"/>
                </a:cubicBezTo>
                <a:cubicBezTo>
                  <a:pt x="175287" y="320312"/>
                  <a:pt x="171285" y="321105"/>
                  <a:pt x="167118" y="321105"/>
                </a:cubicBezTo>
                <a:cubicBezTo>
                  <a:pt x="162951" y="321105"/>
                  <a:pt x="158949" y="320312"/>
                  <a:pt x="155113" y="318724"/>
                </a:cubicBezTo>
                <a:cubicBezTo>
                  <a:pt x="151276" y="317137"/>
                  <a:pt x="147870" y="314855"/>
                  <a:pt x="144926" y="311911"/>
                </a:cubicBezTo>
                <a:cubicBezTo>
                  <a:pt x="141983" y="308968"/>
                  <a:pt x="139734" y="305594"/>
                  <a:pt x="138146" y="301758"/>
                </a:cubicBezTo>
                <a:cubicBezTo>
                  <a:pt x="136526" y="297888"/>
                  <a:pt x="135732" y="293886"/>
                  <a:pt x="135732" y="289752"/>
                </a:cubicBezTo>
                <a:cubicBezTo>
                  <a:pt x="135732" y="285585"/>
                  <a:pt x="136526" y="281583"/>
                  <a:pt x="138146" y="277747"/>
                </a:cubicBezTo>
                <a:cubicBezTo>
                  <a:pt x="139734" y="273877"/>
                  <a:pt x="141983" y="270504"/>
                  <a:pt x="144926" y="267560"/>
                </a:cubicBezTo>
                <a:cubicBezTo>
                  <a:pt x="147870" y="264617"/>
                  <a:pt x="151276" y="262335"/>
                  <a:pt x="155113" y="260747"/>
                </a:cubicBezTo>
                <a:cubicBezTo>
                  <a:pt x="158949" y="259160"/>
                  <a:pt x="162951" y="258366"/>
                  <a:pt x="167118" y="258366"/>
                </a:cubicBezTo>
                <a:close/>
                <a:moveTo>
                  <a:pt x="31353" y="258366"/>
                </a:moveTo>
                <a:cubicBezTo>
                  <a:pt x="35520" y="258366"/>
                  <a:pt x="39522" y="259160"/>
                  <a:pt x="43359" y="260747"/>
                </a:cubicBezTo>
                <a:cubicBezTo>
                  <a:pt x="47228" y="262335"/>
                  <a:pt x="50602" y="264617"/>
                  <a:pt x="53545" y="267560"/>
                </a:cubicBezTo>
                <a:cubicBezTo>
                  <a:pt x="56489" y="270504"/>
                  <a:pt x="58771" y="273877"/>
                  <a:pt x="60358" y="277747"/>
                </a:cubicBezTo>
                <a:cubicBezTo>
                  <a:pt x="61946" y="281583"/>
                  <a:pt x="62739" y="285585"/>
                  <a:pt x="62739" y="289752"/>
                </a:cubicBezTo>
                <a:cubicBezTo>
                  <a:pt x="62739" y="293886"/>
                  <a:pt x="61946" y="297888"/>
                  <a:pt x="60358" y="301758"/>
                </a:cubicBezTo>
                <a:cubicBezTo>
                  <a:pt x="58771" y="305594"/>
                  <a:pt x="56489" y="308968"/>
                  <a:pt x="53545" y="311911"/>
                </a:cubicBezTo>
                <a:cubicBezTo>
                  <a:pt x="50602" y="314855"/>
                  <a:pt x="47228" y="317137"/>
                  <a:pt x="43359" y="318724"/>
                </a:cubicBezTo>
                <a:cubicBezTo>
                  <a:pt x="39522" y="320312"/>
                  <a:pt x="35520" y="321105"/>
                  <a:pt x="31353" y="321105"/>
                </a:cubicBezTo>
                <a:cubicBezTo>
                  <a:pt x="27219" y="321105"/>
                  <a:pt x="23217" y="320312"/>
                  <a:pt x="19348" y="318724"/>
                </a:cubicBezTo>
                <a:cubicBezTo>
                  <a:pt x="15511" y="317137"/>
                  <a:pt x="12138" y="314855"/>
                  <a:pt x="9194" y="311911"/>
                </a:cubicBezTo>
                <a:cubicBezTo>
                  <a:pt x="6251" y="308968"/>
                  <a:pt x="3969" y="305594"/>
                  <a:pt x="2381" y="301758"/>
                </a:cubicBezTo>
                <a:cubicBezTo>
                  <a:pt x="794" y="297888"/>
                  <a:pt x="0" y="293886"/>
                  <a:pt x="0" y="289752"/>
                </a:cubicBezTo>
                <a:cubicBezTo>
                  <a:pt x="0" y="285585"/>
                  <a:pt x="794" y="281583"/>
                  <a:pt x="2381" y="277747"/>
                </a:cubicBezTo>
                <a:cubicBezTo>
                  <a:pt x="3969" y="273877"/>
                  <a:pt x="6251" y="270504"/>
                  <a:pt x="9194" y="267560"/>
                </a:cubicBezTo>
                <a:cubicBezTo>
                  <a:pt x="12138" y="264617"/>
                  <a:pt x="15511" y="262335"/>
                  <a:pt x="19348" y="260747"/>
                </a:cubicBezTo>
                <a:cubicBezTo>
                  <a:pt x="23217" y="259160"/>
                  <a:pt x="27219" y="258366"/>
                  <a:pt x="31353" y="258366"/>
                </a:cubicBezTo>
                <a:close/>
                <a:moveTo>
                  <a:pt x="847560" y="129480"/>
                </a:moveTo>
                <a:cubicBezTo>
                  <a:pt x="851694" y="129480"/>
                  <a:pt x="855696" y="130274"/>
                  <a:pt x="859566" y="131861"/>
                </a:cubicBezTo>
                <a:cubicBezTo>
                  <a:pt x="863402" y="133449"/>
                  <a:pt x="866776" y="135698"/>
                  <a:pt x="869719" y="138641"/>
                </a:cubicBezTo>
                <a:cubicBezTo>
                  <a:pt x="872663" y="141585"/>
                  <a:pt x="874945" y="144991"/>
                  <a:pt x="876532" y="148828"/>
                </a:cubicBezTo>
                <a:cubicBezTo>
                  <a:pt x="878120" y="152664"/>
                  <a:pt x="878913" y="156666"/>
                  <a:pt x="878913" y="160833"/>
                </a:cubicBezTo>
                <a:cubicBezTo>
                  <a:pt x="878913" y="165000"/>
                  <a:pt x="878120" y="169002"/>
                  <a:pt x="876532" y="172839"/>
                </a:cubicBezTo>
                <a:cubicBezTo>
                  <a:pt x="874945" y="176675"/>
                  <a:pt x="872663" y="180082"/>
                  <a:pt x="869719" y="183025"/>
                </a:cubicBezTo>
                <a:cubicBezTo>
                  <a:pt x="866776" y="185969"/>
                  <a:pt x="863402" y="188218"/>
                  <a:pt x="859566" y="189805"/>
                </a:cubicBezTo>
                <a:cubicBezTo>
                  <a:pt x="855696" y="191426"/>
                  <a:pt x="851694" y="192219"/>
                  <a:pt x="847560" y="192219"/>
                </a:cubicBezTo>
                <a:cubicBezTo>
                  <a:pt x="843393" y="192219"/>
                  <a:pt x="839391" y="191426"/>
                  <a:pt x="835555" y="189805"/>
                </a:cubicBezTo>
                <a:cubicBezTo>
                  <a:pt x="831685" y="188218"/>
                  <a:pt x="828312" y="185969"/>
                  <a:pt x="825368" y="183025"/>
                </a:cubicBezTo>
                <a:cubicBezTo>
                  <a:pt x="822425" y="180082"/>
                  <a:pt x="820143" y="176675"/>
                  <a:pt x="818555" y="172839"/>
                </a:cubicBezTo>
                <a:cubicBezTo>
                  <a:pt x="816968" y="169002"/>
                  <a:pt x="816174" y="165000"/>
                  <a:pt x="816174" y="160833"/>
                </a:cubicBezTo>
                <a:cubicBezTo>
                  <a:pt x="816174" y="156666"/>
                  <a:pt x="816968" y="152664"/>
                  <a:pt x="818555" y="148828"/>
                </a:cubicBezTo>
                <a:cubicBezTo>
                  <a:pt x="820143" y="144991"/>
                  <a:pt x="822425" y="141585"/>
                  <a:pt x="825368" y="138641"/>
                </a:cubicBezTo>
                <a:cubicBezTo>
                  <a:pt x="828312" y="135698"/>
                  <a:pt x="831685" y="133449"/>
                  <a:pt x="835555" y="131861"/>
                </a:cubicBezTo>
                <a:cubicBezTo>
                  <a:pt x="839391" y="130274"/>
                  <a:pt x="843393" y="129480"/>
                  <a:pt x="847560" y="129480"/>
                </a:cubicBezTo>
                <a:close/>
                <a:moveTo>
                  <a:pt x="711796" y="129480"/>
                </a:moveTo>
                <a:cubicBezTo>
                  <a:pt x="715963" y="129480"/>
                  <a:pt x="719965" y="130274"/>
                  <a:pt x="723802" y="131861"/>
                </a:cubicBezTo>
                <a:cubicBezTo>
                  <a:pt x="727638" y="133449"/>
                  <a:pt x="731045" y="135698"/>
                  <a:pt x="733988" y="138641"/>
                </a:cubicBezTo>
                <a:cubicBezTo>
                  <a:pt x="736932" y="141585"/>
                  <a:pt x="739181" y="144991"/>
                  <a:pt x="740768" y="148828"/>
                </a:cubicBezTo>
                <a:cubicBezTo>
                  <a:pt x="742389" y="152664"/>
                  <a:pt x="743182" y="156666"/>
                  <a:pt x="743182" y="160833"/>
                </a:cubicBezTo>
                <a:cubicBezTo>
                  <a:pt x="743182" y="165000"/>
                  <a:pt x="742389" y="169002"/>
                  <a:pt x="740768" y="172839"/>
                </a:cubicBezTo>
                <a:cubicBezTo>
                  <a:pt x="739181" y="176675"/>
                  <a:pt x="736932" y="180082"/>
                  <a:pt x="733988" y="183025"/>
                </a:cubicBezTo>
                <a:cubicBezTo>
                  <a:pt x="731045" y="185969"/>
                  <a:pt x="727638" y="188218"/>
                  <a:pt x="723802" y="189805"/>
                </a:cubicBezTo>
                <a:cubicBezTo>
                  <a:pt x="719965" y="191426"/>
                  <a:pt x="715963" y="192219"/>
                  <a:pt x="711796" y="192219"/>
                </a:cubicBezTo>
                <a:cubicBezTo>
                  <a:pt x="707629" y="192219"/>
                  <a:pt x="703627" y="191426"/>
                  <a:pt x="699791" y="189805"/>
                </a:cubicBezTo>
                <a:cubicBezTo>
                  <a:pt x="695954" y="188218"/>
                  <a:pt x="692548" y="185969"/>
                  <a:pt x="689637" y="183025"/>
                </a:cubicBezTo>
                <a:cubicBezTo>
                  <a:pt x="686694" y="180082"/>
                  <a:pt x="684412" y="176675"/>
                  <a:pt x="682824" y="172839"/>
                </a:cubicBezTo>
                <a:cubicBezTo>
                  <a:pt x="681237" y="169002"/>
                  <a:pt x="680443" y="165000"/>
                  <a:pt x="680443" y="160833"/>
                </a:cubicBezTo>
                <a:cubicBezTo>
                  <a:pt x="680443" y="156666"/>
                  <a:pt x="681237" y="152664"/>
                  <a:pt x="682824" y="148828"/>
                </a:cubicBezTo>
                <a:cubicBezTo>
                  <a:pt x="684412" y="144991"/>
                  <a:pt x="686694" y="141585"/>
                  <a:pt x="689637" y="138641"/>
                </a:cubicBezTo>
                <a:cubicBezTo>
                  <a:pt x="692548" y="135698"/>
                  <a:pt x="695954" y="133449"/>
                  <a:pt x="699791" y="131861"/>
                </a:cubicBezTo>
                <a:cubicBezTo>
                  <a:pt x="703627" y="130274"/>
                  <a:pt x="707629" y="129480"/>
                  <a:pt x="711796" y="129480"/>
                </a:cubicBezTo>
                <a:close/>
                <a:moveTo>
                  <a:pt x="575502" y="129480"/>
                </a:moveTo>
                <a:cubicBezTo>
                  <a:pt x="579636" y="129480"/>
                  <a:pt x="583638" y="130274"/>
                  <a:pt x="587508" y="131861"/>
                </a:cubicBezTo>
                <a:cubicBezTo>
                  <a:pt x="591344" y="133449"/>
                  <a:pt x="594718" y="135698"/>
                  <a:pt x="597661" y="138641"/>
                </a:cubicBezTo>
                <a:cubicBezTo>
                  <a:pt x="600605" y="141585"/>
                  <a:pt x="602887" y="144991"/>
                  <a:pt x="604474" y="148828"/>
                </a:cubicBezTo>
                <a:cubicBezTo>
                  <a:pt x="606062" y="152664"/>
                  <a:pt x="606855" y="156666"/>
                  <a:pt x="606855" y="160833"/>
                </a:cubicBezTo>
                <a:cubicBezTo>
                  <a:pt x="606855" y="165000"/>
                  <a:pt x="606062" y="169002"/>
                  <a:pt x="604474" y="172839"/>
                </a:cubicBezTo>
                <a:cubicBezTo>
                  <a:pt x="602887" y="176675"/>
                  <a:pt x="600605" y="180082"/>
                  <a:pt x="597661" y="183025"/>
                </a:cubicBezTo>
                <a:cubicBezTo>
                  <a:pt x="594718" y="185969"/>
                  <a:pt x="591344" y="188218"/>
                  <a:pt x="587508" y="189805"/>
                </a:cubicBezTo>
                <a:cubicBezTo>
                  <a:pt x="583638" y="191426"/>
                  <a:pt x="579636" y="192219"/>
                  <a:pt x="575502" y="192219"/>
                </a:cubicBezTo>
                <a:cubicBezTo>
                  <a:pt x="571335" y="192219"/>
                  <a:pt x="567333" y="191426"/>
                  <a:pt x="563497" y="189805"/>
                </a:cubicBezTo>
                <a:cubicBezTo>
                  <a:pt x="559627" y="188218"/>
                  <a:pt x="556254" y="185969"/>
                  <a:pt x="553310" y="183025"/>
                </a:cubicBezTo>
                <a:cubicBezTo>
                  <a:pt x="550367" y="180082"/>
                  <a:pt x="548085" y="176675"/>
                  <a:pt x="546497" y="172839"/>
                </a:cubicBezTo>
                <a:cubicBezTo>
                  <a:pt x="544910" y="169002"/>
                  <a:pt x="544116" y="165000"/>
                  <a:pt x="544116" y="160833"/>
                </a:cubicBezTo>
                <a:cubicBezTo>
                  <a:pt x="544116" y="156666"/>
                  <a:pt x="544910" y="152664"/>
                  <a:pt x="546497" y="148828"/>
                </a:cubicBezTo>
                <a:cubicBezTo>
                  <a:pt x="548085" y="144991"/>
                  <a:pt x="550367" y="141585"/>
                  <a:pt x="553310" y="138641"/>
                </a:cubicBezTo>
                <a:cubicBezTo>
                  <a:pt x="556254" y="135698"/>
                  <a:pt x="559627" y="133449"/>
                  <a:pt x="563497" y="131861"/>
                </a:cubicBezTo>
                <a:cubicBezTo>
                  <a:pt x="567333" y="130274"/>
                  <a:pt x="571335" y="129480"/>
                  <a:pt x="575502" y="129480"/>
                </a:cubicBezTo>
                <a:close/>
                <a:moveTo>
                  <a:pt x="439175" y="129480"/>
                </a:moveTo>
                <a:cubicBezTo>
                  <a:pt x="443342" y="129480"/>
                  <a:pt x="447344" y="130274"/>
                  <a:pt x="451181" y="131861"/>
                </a:cubicBezTo>
                <a:cubicBezTo>
                  <a:pt x="455017" y="133449"/>
                  <a:pt x="458424" y="135698"/>
                  <a:pt x="461367" y="138641"/>
                </a:cubicBezTo>
                <a:cubicBezTo>
                  <a:pt x="464311" y="141585"/>
                  <a:pt x="466560" y="144991"/>
                  <a:pt x="468147" y="148828"/>
                </a:cubicBezTo>
                <a:cubicBezTo>
                  <a:pt x="469735" y="152664"/>
                  <a:pt x="470528" y="156666"/>
                  <a:pt x="470528" y="160833"/>
                </a:cubicBezTo>
                <a:cubicBezTo>
                  <a:pt x="470528" y="165000"/>
                  <a:pt x="469735" y="169002"/>
                  <a:pt x="468147" y="172839"/>
                </a:cubicBezTo>
                <a:cubicBezTo>
                  <a:pt x="466560" y="176675"/>
                  <a:pt x="464311" y="180082"/>
                  <a:pt x="461367" y="183025"/>
                </a:cubicBezTo>
                <a:cubicBezTo>
                  <a:pt x="458424" y="185969"/>
                  <a:pt x="455017" y="188218"/>
                  <a:pt x="451181" y="189805"/>
                </a:cubicBezTo>
                <a:cubicBezTo>
                  <a:pt x="447344" y="191426"/>
                  <a:pt x="443342" y="192219"/>
                  <a:pt x="439175" y="192219"/>
                </a:cubicBezTo>
                <a:cubicBezTo>
                  <a:pt x="435008" y="192219"/>
                  <a:pt x="431006" y="191426"/>
                  <a:pt x="427170" y="189805"/>
                </a:cubicBezTo>
                <a:cubicBezTo>
                  <a:pt x="423333" y="188218"/>
                  <a:pt x="419927" y="185969"/>
                  <a:pt x="416983" y="183025"/>
                </a:cubicBezTo>
                <a:cubicBezTo>
                  <a:pt x="414040" y="180082"/>
                  <a:pt x="411791" y="176675"/>
                  <a:pt x="410203" y="172839"/>
                </a:cubicBezTo>
                <a:cubicBezTo>
                  <a:pt x="408583" y="169002"/>
                  <a:pt x="407789" y="165000"/>
                  <a:pt x="407789" y="160833"/>
                </a:cubicBezTo>
                <a:cubicBezTo>
                  <a:pt x="407789" y="156666"/>
                  <a:pt x="408583" y="152664"/>
                  <a:pt x="410203" y="148828"/>
                </a:cubicBezTo>
                <a:cubicBezTo>
                  <a:pt x="411791" y="144991"/>
                  <a:pt x="414040" y="141585"/>
                  <a:pt x="416983" y="138641"/>
                </a:cubicBezTo>
                <a:cubicBezTo>
                  <a:pt x="419927" y="135698"/>
                  <a:pt x="423333" y="133449"/>
                  <a:pt x="427170" y="131861"/>
                </a:cubicBezTo>
                <a:cubicBezTo>
                  <a:pt x="431006" y="130274"/>
                  <a:pt x="435008" y="129480"/>
                  <a:pt x="439175" y="129480"/>
                </a:cubicBezTo>
                <a:close/>
                <a:moveTo>
                  <a:pt x="303411" y="129480"/>
                </a:moveTo>
                <a:cubicBezTo>
                  <a:pt x="307578" y="129480"/>
                  <a:pt x="311580" y="130274"/>
                  <a:pt x="315417" y="131861"/>
                </a:cubicBezTo>
                <a:cubicBezTo>
                  <a:pt x="319286" y="133449"/>
                  <a:pt x="322660" y="135698"/>
                  <a:pt x="325603" y="138641"/>
                </a:cubicBezTo>
                <a:cubicBezTo>
                  <a:pt x="328547" y="141585"/>
                  <a:pt x="330829" y="144991"/>
                  <a:pt x="332416" y="148828"/>
                </a:cubicBezTo>
                <a:cubicBezTo>
                  <a:pt x="334004" y="152664"/>
                  <a:pt x="334797" y="156666"/>
                  <a:pt x="334797" y="160833"/>
                </a:cubicBezTo>
                <a:cubicBezTo>
                  <a:pt x="334797" y="165000"/>
                  <a:pt x="334004" y="169002"/>
                  <a:pt x="332416" y="172839"/>
                </a:cubicBezTo>
                <a:cubicBezTo>
                  <a:pt x="330829" y="176675"/>
                  <a:pt x="328547" y="180082"/>
                  <a:pt x="325603" y="183025"/>
                </a:cubicBezTo>
                <a:cubicBezTo>
                  <a:pt x="322660" y="185969"/>
                  <a:pt x="319286" y="188218"/>
                  <a:pt x="315417" y="189805"/>
                </a:cubicBezTo>
                <a:cubicBezTo>
                  <a:pt x="311580" y="191426"/>
                  <a:pt x="307578" y="192219"/>
                  <a:pt x="303411" y="192219"/>
                </a:cubicBezTo>
                <a:cubicBezTo>
                  <a:pt x="299277" y="192219"/>
                  <a:pt x="295275" y="191426"/>
                  <a:pt x="291439" y="189805"/>
                </a:cubicBezTo>
                <a:cubicBezTo>
                  <a:pt x="287569" y="188218"/>
                  <a:pt x="284196" y="185969"/>
                  <a:pt x="281252" y="183025"/>
                </a:cubicBezTo>
                <a:cubicBezTo>
                  <a:pt x="278309" y="180082"/>
                  <a:pt x="276027" y="176675"/>
                  <a:pt x="274439" y="172839"/>
                </a:cubicBezTo>
                <a:cubicBezTo>
                  <a:pt x="272852" y="169002"/>
                  <a:pt x="272058" y="165000"/>
                  <a:pt x="272058" y="160833"/>
                </a:cubicBezTo>
                <a:cubicBezTo>
                  <a:pt x="272058" y="156666"/>
                  <a:pt x="272852" y="152664"/>
                  <a:pt x="274439" y="148828"/>
                </a:cubicBezTo>
                <a:cubicBezTo>
                  <a:pt x="276027" y="144991"/>
                  <a:pt x="278309" y="141585"/>
                  <a:pt x="281252" y="138641"/>
                </a:cubicBezTo>
                <a:cubicBezTo>
                  <a:pt x="284196" y="135698"/>
                  <a:pt x="287569" y="133449"/>
                  <a:pt x="291439" y="131861"/>
                </a:cubicBezTo>
                <a:cubicBezTo>
                  <a:pt x="295275" y="130274"/>
                  <a:pt x="299277" y="129480"/>
                  <a:pt x="303411" y="129480"/>
                </a:cubicBezTo>
                <a:close/>
                <a:moveTo>
                  <a:pt x="167118" y="129480"/>
                </a:moveTo>
                <a:cubicBezTo>
                  <a:pt x="171285" y="129480"/>
                  <a:pt x="175287" y="130274"/>
                  <a:pt x="179124" y="131861"/>
                </a:cubicBezTo>
                <a:cubicBezTo>
                  <a:pt x="182960" y="133449"/>
                  <a:pt x="186367" y="135698"/>
                  <a:pt x="189310" y="138641"/>
                </a:cubicBezTo>
                <a:cubicBezTo>
                  <a:pt x="192221" y="141585"/>
                  <a:pt x="194503" y="144991"/>
                  <a:pt x="196090" y="148828"/>
                </a:cubicBezTo>
                <a:cubicBezTo>
                  <a:pt x="197678" y="152664"/>
                  <a:pt x="198471" y="156666"/>
                  <a:pt x="198471" y="160833"/>
                </a:cubicBezTo>
                <a:cubicBezTo>
                  <a:pt x="198471" y="165000"/>
                  <a:pt x="197678" y="169002"/>
                  <a:pt x="196090" y="172839"/>
                </a:cubicBezTo>
                <a:cubicBezTo>
                  <a:pt x="194503" y="176675"/>
                  <a:pt x="192221" y="180082"/>
                  <a:pt x="189310" y="183025"/>
                </a:cubicBezTo>
                <a:cubicBezTo>
                  <a:pt x="186367" y="185969"/>
                  <a:pt x="182960" y="188218"/>
                  <a:pt x="179124" y="189805"/>
                </a:cubicBezTo>
                <a:cubicBezTo>
                  <a:pt x="175287" y="191426"/>
                  <a:pt x="171285" y="192219"/>
                  <a:pt x="167118" y="192219"/>
                </a:cubicBezTo>
                <a:cubicBezTo>
                  <a:pt x="162951" y="192219"/>
                  <a:pt x="158949" y="191426"/>
                  <a:pt x="155113" y="189805"/>
                </a:cubicBezTo>
                <a:cubicBezTo>
                  <a:pt x="151276" y="188218"/>
                  <a:pt x="147870" y="185969"/>
                  <a:pt x="144926" y="183025"/>
                </a:cubicBezTo>
                <a:cubicBezTo>
                  <a:pt x="141983" y="180082"/>
                  <a:pt x="139734" y="176675"/>
                  <a:pt x="138146" y="172839"/>
                </a:cubicBezTo>
                <a:cubicBezTo>
                  <a:pt x="136526" y="169002"/>
                  <a:pt x="135732" y="165000"/>
                  <a:pt x="135732" y="160833"/>
                </a:cubicBezTo>
                <a:cubicBezTo>
                  <a:pt x="135732" y="156666"/>
                  <a:pt x="136526" y="152664"/>
                  <a:pt x="138146" y="148828"/>
                </a:cubicBezTo>
                <a:cubicBezTo>
                  <a:pt x="139734" y="144991"/>
                  <a:pt x="141983" y="141585"/>
                  <a:pt x="144926" y="138641"/>
                </a:cubicBezTo>
                <a:cubicBezTo>
                  <a:pt x="147870" y="135698"/>
                  <a:pt x="151276" y="133449"/>
                  <a:pt x="155113" y="131861"/>
                </a:cubicBezTo>
                <a:cubicBezTo>
                  <a:pt x="158949" y="130274"/>
                  <a:pt x="162951" y="129480"/>
                  <a:pt x="167118" y="129480"/>
                </a:cubicBezTo>
                <a:close/>
                <a:moveTo>
                  <a:pt x="31353" y="129480"/>
                </a:moveTo>
                <a:cubicBezTo>
                  <a:pt x="35520" y="129480"/>
                  <a:pt x="39522" y="130274"/>
                  <a:pt x="43359" y="131861"/>
                </a:cubicBezTo>
                <a:cubicBezTo>
                  <a:pt x="47228" y="133449"/>
                  <a:pt x="50602" y="135698"/>
                  <a:pt x="53545" y="138641"/>
                </a:cubicBezTo>
                <a:cubicBezTo>
                  <a:pt x="56489" y="141585"/>
                  <a:pt x="58771" y="144991"/>
                  <a:pt x="60358" y="148828"/>
                </a:cubicBezTo>
                <a:cubicBezTo>
                  <a:pt x="61946" y="152664"/>
                  <a:pt x="62739" y="156666"/>
                  <a:pt x="62739" y="160833"/>
                </a:cubicBezTo>
                <a:cubicBezTo>
                  <a:pt x="62739" y="165000"/>
                  <a:pt x="61946" y="169002"/>
                  <a:pt x="60358" y="172839"/>
                </a:cubicBezTo>
                <a:cubicBezTo>
                  <a:pt x="58771" y="176675"/>
                  <a:pt x="56489" y="180082"/>
                  <a:pt x="53545" y="183025"/>
                </a:cubicBezTo>
                <a:cubicBezTo>
                  <a:pt x="50602" y="185969"/>
                  <a:pt x="47228" y="188218"/>
                  <a:pt x="43359" y="189805"/>
                </a:cubicBezTo>
                <a:cubicBezTo>
                  <a:pt x="39522" y="191426"/>
                  <a:pt x="35520" y="192219"/>
                  <a:pt x="31353" y="192219"/>
                </a:cubicBezTo>
                <a:cubicBezTo>
                  <a:pt x="27219" y="192219"/>
                  <a:pt x="23217" y="191426"/>
                  <a:pt x="19348" y="189805"/>
                </a:cubicBezTo>
                <a:cubicBezTo>
                  <a:pt x="15511" y="188218"/>
                  <a:pt x="12138" y="185969"/>
                  <a:pt x="9194" y="183025"/>
                </a:cubicBezTo>
                <a:cubicBezTo>
                  <a:pt x="6251" y="180082"/>
                  <a:pt x="3969" y="176675"/>
                  <a:pt x="2381" y="172839"/>
                </a:cubicBezTo>
                <a:cubicBezTo>
                  <a:pt x="794" y="169002"/>
                  <a:pt x="0" y="165000"/>
                  <a:pt x="0" y="160833"/>
                </a:cubicBezTo>
                <a:cubicBezTo>
                  <a:pt x="0" y="156666"/>
                  <a:pt x="794" y="152664"/>
                  <a:pt x="2381" y="148828"/>
                </a:cubicBezTo>
                <a:cubicBezTo>
                  <a:pt x="3969" y="144991"/>
                  <a:pt x="6251" y="141585"/>
                  <a:pt x="9194" y="138641"/>
                </a:cubicBezTo>
                <a:cubicBezTo>
                  <a:pt x="12138" y="135698"/>
                  <a:pt x="15511" y="133449"/>
                  <a:pt x="19348" y="131861"/>
                </a:cubicBezTo>
                <a:cubicBezTo>
                  <a:pt x="23217" y="130274"/>
                  <a:pt x="27219" y="129480"/>
                  <a:pt x="31353" y="129480"/>
                </a:cubicBezTo>
                <a:close/>
                <a:moveTo>
                  <a:pt x="847560" y="0"/>
                </a:moveTo>
                <a:cubicBezTo>
                  <a:pt x="851694" y="0"/>
                  <a:pt x="855696" y="794"/>
                  <a:pt x="859566" y="2381"/>
                </a:cubicBezTo>
                <a:cubicBezTo>
                  <a:pt x="863402" y="3969"/>
                  <a:pt x="866776" y="6251"/>
                  <a:pt x="869719" y="9194"/>
                </a:cubicBezTo>
                <a:cubicBezTo>
                  <a:pt x="872663" y="12138"/>
                  <a:pt x="874945" y="15511"/>
                  <a:pt x="876532" y="19348"/>
                </a:cubicBezTo>
                <a:cubicBezTo>
                  <a:pt x="878120" y="23217"/>
                  <a:pt x="878913" y="27219"/>
                  <a:pt x="878913" y="31353"/>
                </a:cubicBezTo>
                <a:cubicBezTo>
                  <a:pt x="878913" y="35520"/>
                  <a:pt x="878120" y="39522"/>
                  <a:pt x="876532" y="43359"/>
                </a:cubicBezTo>
                <a:cubicBezTo>
                  <a:pt x="874945" y="47228"/>
                  <a:pt x="872663" y="50602"/>
                  <a:pt x="869719" y="53545"/>
                </a:cubicBezTo>
                <a:cubicBezTo>
                  <a:pt x="866776" y="56489"/>
                  <a:pt x="863402" y="58771"/>
                  <a:pt x="859566" y="60358"/>
                </a:cubicBezTo>
                <a:cubicBezTo>
                  <a:pt x="855696" y="61946"/>
                  <a:pt x="851694" y="62739"/>
                  <a:pt x="847560" y="62739"/>
                </a:cubicBezTo>
                <a:cubicBezTo>
                  <a:pt x="843393" y="62739"/>
                  <a:pt x="839391" y="61946"/>
                  <a:pt x="835555" y="60358"/>
                </a:cubicBezTo>
                <a:cubicBezTo>
                  <a:pt x="831685" y="58771"/>
                  <a:pt x="828312" y="56489"/>
                  <a:pt x="825368" y="53545"/>
                </a:cubicBezTo>
                <a:cubicBezTo>
                  <a:pt x="822425" y="50602"/>
                  <a:pt x="820143" y="47228"/>
                  <a:pt x="818555" y="43359"/>
                </a:cubicBezTo>
                <a:cubicBezTo>
                  <a:pt x="816968" y="39522"/>
                  <a:pt x="816174" y="35520"/>
                  <a:pt x="816174" y="31353"/>
                </a:cubicBezTo>
                <a:cubicBezTo>
                  <a:pt x="816174" y="27219"/>
                  <a:pt x="816968" y="23217"/>
                  <a:pt x="818555" y="19348"/>
                </a:cubicBezTo>
                <a:cubicBezTo>
                  <a:pt x="820143" y="15511"/>
                  <a:pt x="822425" y="12138"/>
                  <a:pt x="825368" y="9194"/>
                </a:cubicBezTo>
                <a:cubicBezTo>
                  <a:pt x="828312" y="6251"/>
                  <a:pt x="831685" y="3969"/>
                  <a:pt x="835555" y="2381"/>
                </a:cubicBezTo>
                <a:cubicBezTo>
                  <a:pt x="839391" y="794"/>
                  <a:pt x="843393" y="0"/>
                  <a:pt x="847560" y="0"/>
                </a:cubicBezTo>
                <a:close/>
                <a:moveTo>
                  <a:pt x="711796" y="0"/>
                </a:moveTo>
                <a:cubicBezTo>
                  <a:pt x="715963" y="0"/>
                  <a:pt x="719965" y="794"/>
                  <a:pt x="723802" y="2381"/>
                </a:cubicBezTo>
                <a:cubicBezTo>
                  <a:pt x="727638" y="3969"/>
                  <a:pt x="731045" y="6251"/>
                  <a:pt x="733988" y="9194"/>
                </a:cubicBezTo>
                <a:cubicBezTo>
                  <a:pt x="736932" y="12138"/>
                  <a:pt x="739181" y="15511"/>
                  <a:pt x="740768" y="19348"/>
                </a:cubicBezTo>
                <a:cubicBezTo>
                  <a:pt x="742389" y="23217"/>
                  <a:pt x="743182" y="27219"/>
                  <a:pt x="743182" y="31353"/>
                </a:cubicBezTo>
                <a:cubicBezTo>
                  <a:pt x="743182" y="35520"/>
                  <a:pt x="742389" y="39522"/>
                  <a:pt x="740768" y="43359"/>
                </a:cubicBezTo>
                <a:cubicBezTo>
                  <a:pt x="739181" y="47228"/>
                  <a:pt x="736932" y="50602"/>
                  <a:pt x="733988" y="53545"/>
                </a:cubicBezTo>
                <a:cubicBezTo>
                  <a:pt x="731045" y="56489"/>
                  <a:pt x="727638" y="58771"/>
                  <a:pt x="723802" y="60358"/>
                </a:cubicBezTo>
                <a:cubicBezTo>
                  <a:pt x="719965" y="61946"/>
                  <a:pt x="715963" y="62739"/>
                  <a:pt x="711796" y="62739"/>
                </a:cubicBezTo>
                <a:cubicBezTo>
                  <a:pt x="707629" y="62739"/>
                  <a:pt x="703627" y="61946"/>
                  <a:pt x="699791" y="60358"/>
                </a:cubicBezTo>
                <a:cubicBezTo>
                  <a:pt x="695954" y="58771"/>
                  <a:pt x="692548" y="56489"/>
                  <a:pt x="689637" y="53545"/>
                </a:cubicBezTo>
                <a:cubicBezTo>
                  <a:pt x="686694" y="50602"/>
                  <a:pt x="684412" y="47228"/>
                  <a:pt x="682824" y="43359"/>
                </a:cubicBezTo>
                <a:cubicBezTo>
                  <a:pt x="681237" y="39522"/>
                  <a:pt x="680443" y="35520"/>
                  <a:pt x="680443" y="31353"/>
                </a:cubicBezTo>
                <a:cubicBezTo>
                  <a:pt x="680443" y="27219"/>
                  <a:pt x="681237" y="23217"/>
                  <a:pt x="682824" y="19348"/>
                </a:cubicBezTo>
                <a:cubicBezTo>
                  <a:pt x="684412" y="15511"/>
                  <a:pt x="686694" y="12138"/>
                  <a:pt x="689637" y="9194"/>
                </a:cubicBezTo>
                <a:cubicBezTo>
                  <a:pt x="692548" y="6251"/>
                  <a:pt x="695954" y="3969"/>
                  <a:pt x="699791" y="2381"/>
                </a:cubicBezTo>
                <a:cubicBezTo>
                  <a:pt x="703627" y="794"/>
                  <a:pt x="707629" y="0"/>
                  <a:pt x="711796" y="0"/>
                </a:cubicBezTo>
                <a:close/>
                <a:moveTo>
                  <a:pt x="575502" y="0"/>
                </a:moveTo>
                <a:cubicBezTo>
                  <a:pt x="579636" y="0"/>
                  <a:pt x="583638" y="794"/>
                  <a:pt x="587508" y="2381"/>
                </a:cubicBezTo>
                <a:cubicBezTo>
                  <a:pt x="591344" y="3969"/>
                  <a:pt x="594718" y="6251"/>
                  <a:pt x="597661" y="9194"/>
                </a:cubicBezTo>
                <a:cubicBezTo>
                  <a:pt x="600605" y="12138"/>
                  <a:pt x="602887" y="15511"/>
                  <a:pt x="604474" y="19348"/>
                </a:cubicBezTo>
                <a:cubicBezTo>
                  <a:pt x="606062" y="23217"/>
                  <a:pt x="606855" y="27219"/>
                  <a:pt x="606855" y="31353"/>
                </a:cubicBezTo>
                <a:cubicBezTo>
                  <a:pt x="606855" y="35520"/>
                  <a:pt x="606062" y="39522"/>
                  <a:pt x="604474" y="43359"/>
                </a:cubicBezTo>
                <a:cubicBezTo>
                  <a:pt x="602887" y="47228"/>
                  <a:pt x="600605" y="50602"/>
                  <a:pt x="597661" y="53545"/>
                </a:cubicBezTo>
                <a:cubicBezTo>
                  <a:pt x="594718" y="56489"/>
                  <a:pt x="591344" y="58771"/>
                  <a:pt x="587508" y="60358"/>
                </a:cubicBezTo>
                <a:cubicBezTo>
                  <a:pt x="583638" y="61946"/>
                  <a:pt x="579636" y="62739"/>
                  <a:pt x="575502" y="62739"/>
                </a:cubicBezTo>
                <a:cubicBezTo>
                  <a:pt x="571335" y="62739"/>
                  <a:pt x="567333" y="61946"/>
                  <a:pt x="563497" y="60358"/>
                </a:cubicBezTo>
                <a:cubicBezTo>
                  <a:pt x="559627" y="58771"/>
                  <a:pt x="556254" y="56489"/>
                  <a:pt x="553310" y="53545"/>
                </a:cubicBezTo>
                <a:cubicBezTo>
                  <a:pt x="550367" y="50602"/>
                  <a:pt x="548085" y="47228"/>
                  <a:pt x="546497" y="43359"/>
                </a:cubicBezTo>
                <a:cubicBezTo>
                  <a:pt x="544910" y="39522"/>
                  <a:pt x="544116" y="35520"/>
                  <a:pt x="544116" y="31353"/>
                </a:cubicBezTo>
                <a:cubicBezTo>
                  <a:pt x="544116" y="27219"/>
                  <a:pt x="544910" y="23217"/>
                  <a:pt x="546497" y="19348"/>
                </a:cubicBezTo>
                <a:cubicBezTo>
                  <a:pt x="548085" y="15511"/>
                  <a:pt x="550367" y="12138"/>
                  <a:pt x="553310" y="9194"/>
                </a:cubicBezTo>
                <a:cubicBezTo>
                  <a:pt x="556254" y="6251"/>
                  <a:pt x="559627" y="3969"/>
                  <a:pt x="563497" y="2381"/>
                </a:cubicBezTo>
                <a:cubicBezTo>
                  <a:pt x="567333" y="794"/>
                  <a:pt x="571335" y="0"/>
                  <a:pt x="575502" y="0"/>
                </a:cubicBezTo>
                <a:close/>
                <a:moveTo>
                  <a:pt x="439175" y="0"/>
                </a:moveTo>
                <a:cubicBezTo>
                  <a:pt x="443342" y="0"/>
                  <a:pt x="447344" y="794"/>
                  <a:pt x="451181" y="2381"/>
                </a:cubicBezTo>
                <a:cubicBezTo>
                  <a:pt x="455017" y="3969"/>
                  <a:pt x="458424" y="6251"/>
                  <a:pt x="461367" y="9194"/>
                </a:cubicBezTo>
                <a:cubicBezTo>
                  <a:pt x="464311" y="12138"/>
                  <a:pt x="466560" y="15511"/>
                  <a:pt x="468147" y="19348"/>
                </a:cubicBezTo>
                <a:cubicBezTo>
                  <a:pt x="469735" y="23217"/>
                  <a:pt x="470528" y="27219"/>
                  <a:pt x="470528" y="31353"/>
                </a:cubicBezTo>
                <a:cubicBezTo>
                  <a:pt x="470528" y="35520"/>
                  <a:pt x="469735" y="39522"/>
                  <a:pt x="468147" y="43359"/>
                </a:cubicBezTo>
                <a:cubicBezTo>
                  <a:pt x="466560" y="47228"/>
                  <a:pt x="464311" y="50602"/>
                  <a:pt x="461367" y="53545"/>
                </a:cubicBezTo>
                <a:cubicBezTo>
                  <a:pt x="458424" y="56489"/>
                  <a:pt x="455017" y="58771"/>
                  <a:pt x="451181" y="60358"/>
                </a:cubicBezTo>
                <a:cubicBezTo>
                  <a:pt x="447344" y="61946"/>
                  <a:pt x="443342" y="62739"/>
                  <a:pt x="439175" y="62739"/>
                </a:cubicBezTo>
                <a:cubicBezTo>
                  <a:pt x="435008" y="62739"/>
                  <a:pt x="431006" y="61946"/>
                  <a:pt x="427170" y="60358"/>
                </a:cubicBezTo>
                <a:cubicBezTo>
                  <a:pt x="423333" y="58771"/>
                  <a:pt x="419927" y="56489"/>
                  <a:pt x="416983" y="53545"/>
                </a:cubicBezTo>
                <a:cubicBezTo>
                  <a:pt x="414040" y="50602"/>
                  <a:pt x="411791" y="47228"/>
                  <a:pt x="410203" y="43359"/>
                </a:cubicBezTo>
                <a:cubicBezTo>
                  <a:pt x="408583" y="39522"/>
                  <a:pt x="407789" y="35520"/>
                  <a:pt x="407789" y="31353"/>
                </a:cubicBezTo>
                <a:cubicBezTo>
                  <a:pt x="407789" y="27219"/>
                  <a:pt x="408583" y="23217"/>
                  <a:pt x="410203" y="19348"/>
                </a:cubicBezTo>
                <a:cubicBezTo>
                  <a:pt x="411791" y="15511"/>
                  <a:pt x="414040" y="12138"/>
                  <a:pt x="416983" y="9194"/>
                </a:cubicBezTo>
                <a:cubicBezTo>
                  <a:pt x="419927" y="6251"/>
                  <a:pt x="423333" y="3969"/>
                  <a:pt x="427170" y="2381"/>
                </a:cubicBezTo>
                <a:cubicBezTo>
                  <a:pt x="431006" y="794"/>
                  <a:pt x="435008" y="0"/>
                  <a:pt x="439175" y="0"/>
                </a:cubicBezTo>
                <a:close/>
                <a:moveTo>
                  <a:pt x="303411" y="0"/>
                </a:moveTo>
                <a:cubicBezTo>
                  <a:pt x="307578" y="0"/>
                  <a:pt x="311580" y="794"/>
                  <a:pt x="315417" y="2381"/>
                </a:cubicBezTo>
                <a:cubicBezTo>
                  <a:pt x="319286" y="3969"/>
                  <a:pt x="322660" y="6251"/>
                  <a:pt x="325603" y="9194"/>
                </a:cubicBezTo>
                <a:cubicBezTo>
                  <a:pt x="328547" y="12138"/>
                  <a:pt x="330829" y="15511"/>
                  <a:pt x="332416" y="19348"/>
                </a:cubicBezTo>
                <a:cubicBezTo>
                  <a:pt x="334004" y="23217"/>
                  <a:pt x="334797" y="27219"/>
                  <a:pt x="334797" y="31353"/>
                </a:cubicBezTo>
                <a:cubicBezTo>
                  <a:pt x="334797" y="35520"/>
                  <a:pt x="334004" y="39522"/>
                  <a:pt x="332416" y="43359"/>
                </a:cubicBezTo>
                <a:cubicBezTo>
                  <a:pt x="330829" y="47228"/>
                  <a:pt x="328547" y="50602"/>
                  <a:pt x="325603" y="53545"/>
                </a:cubicBezTo>
                <a:cubicBezTo>
                  <a:pt x="322660" y="56489"/>
                  <a:pt x="319286" y="58771"/>
                  <a:pt x="315417" y="60358"/>
                </a:cubicBezTo>
                <a:cubicBezTo>
                  <a:pt x="311580" y="61946"/>
                  <a:pt x="307578" y="62739"/>
                  <a:pt x="303411" y="62739"/>
                </a:cubicBezTo>
                <a:cubicBezTo>
                  <a:pt x="299277" y="62739"/>
                  <a:pt x="295275" y="61946"/>
                  <a:pt x="291439" y="60358"/>
                </a:cubicBezTo>
                <a:cubicBezTo>
                  <a:pt x="287569" y="58771"/>
                  <a:pt x="284196" y="56489"/>
                  <a:pt x="281252" y="53545"/>
                </a:cubicBezTo>
                <a:cubicBezTo>
                  <a:pt x="278309" y="50602"/>
                  <a:pt x="276027" y="47228"/>
                  <a:pt x="274439" y="43359"/>
                </a:cubicBezTo>
                <a:cubicBezTo>
                  <a:pt x="272852" y="39522"/>
                  <a:pt x="272058" y="35520"/>
                  <a:pt x="272058" y="31353"/>
                </a:cubicBezTo>
                <a:cubicBezTo>
                  <a:pt x="272058" y="27219"/>
                  <a:pt x="272852" y="23217"/>
                  <a:pt x="274439" y="19348"/>
                </a:cubicBezTo>
                <a:cubicBezTo>
                  <a:pt x="276027" y="15511"/>
                  <a:pt x="278309" y="12138"/>
                  <a:pt x="281252" y="9194"/>
                </a:cubicBezTo>
                <a:cubicBezTo>
                  <a:pt x="284196" y="6251"/>
                  <a:pt x="287569" y="3969"/>
                  <a:pt x="291439" y="2381"/>
                </a:cubicBezTo>
                <a:cubicBezTo>
                  <a:pt x="295275" y="794"/>
                  <a:pt x="299277" y="0"/>
                  <a:pt x="303411" y="0"/>
                </a:cubicBezTo>
                <a:close/>
                <a:moveTo>
                  <a:pt x="167118" y="0"/>
                </a:moveTo>
                <a:cubicBezTo>
                  <a:pt x="171285" y="0"/>
                  <a:pt x="175287" y="794"/>
                  <a:pt x="179124" y="2381"/>
                </a:cubicBezTo>
                <a:cubicBezTo>
                  <a:pt x="182960" y="3969"/>
                  <a:pt x="186367" y="6251"/>
                  <a:pt x="189310" y="9194"/>
                </a:cubicBezTo>
                <a:cubicBezTo>
                  <a:pt x="192221" y="12138"/>
                  <a:pt x="194503" y="15511"/>
                  <a:pt x="196090" y="19348"/>
                </a:cubicBezTo>
                <a:cubicBezTo>
                  <a:pt x="197678" y="23217"/>
                  <a:pt x="198471" y="27219"/>
                  <a:pt x="198471" y="31353"/>
                </a:cubicBezTo>
                <a:cubicBezTo>
                  <a:pt x="198471" y="35520"/>
                  <a:pt x="197678" y="39522"/>
                  <a:pt x="196090" y="43359"/>
                </a:cubicBezTo>
                <a:cubicBezTo>
                  <a:pt x="194503" y="47228"/>
                  <a:pt x="192221" y="50602"/>
                  <a:pt x="189310" y="53545"/>
                </a:cubicBezTo>
                <a:cubicBezTo>
                  <a:pt x="186367" y="56489"/>
                  <a:pt x="182960" y="58771"/>
                  <a:pt x="179124" y="60358"/>
                </a:cubicBezTo>
                <a:cubicBezTo>
                  <a:pt x="175287" y="61946"/>
                  <a:pt x="171285" y="62739"/>
                  <a:pt x="167118" y="62739"/>
                </a:cubicBezTo>
                <a:cubicBezTo>
                  <a:pt x="162951" y="62739"/>
                  <a:pt x="158949" y="61946"/>
                  <a:pt x="155113" y="60358"/>
                </a:cubicBezTo>
                <a:cubicBezTo>
                  <a:pt x="151276" y="58771"/>
                  <a:pt x="147870" y="56489"/>
                  <a:pt x="144926" y="53545"/>
                </a:cubicBezTo>
                <a:cubicBezTo>
                  <a:pt x="141983" y="50602"/>
                  <a:pt x="139734" y="47228"/>
                  <a:pt x="138146" y="43359"/>
                </a:cubicBezTo>
                <a:cubicBezTo>
                  <a:pt x="136526" y="39522"/>
                  <a:pt x="135732" y="35520"/>
                  <a:pt x="135732" y="31353"/>
                </a:cubicBezTo>
                <a:cubicBezTo>
                  <a:pt x="135732" y="27219"/>
                  <a:pt x="136526" y="23217"/>
                  <a:pt x="138146" y="19348"/>
                </a:cubicBezTo>
                <a:cubicBezTo>
                  <a:pt x="139734" y="15511"/>
                  <a:pt x="141983" y="12138"/>
                  <a:pt x="144926" y="9194"/>
                </a:cubicBezTo>
                <a:cubicBezTo>
                  <a:pt x="147870" y="6251"/>
                  <a:pt x="151276" y="3969"/>
                  <a:pt x="155113" y="2381"/>
                </a:cubicBezTo>
                <a:cubicBezTo>
                  <a:pt x="158949" y="794"/>
                  <a:pt x="162951" y="0"/>
                  <a:pt x="167118" y="0"/>
                </a:cubicBezTo>
                <a:close/>
                <a:moveTo>
                  <a:pt x="31353" y="0"/>
                </a:moveTo>
                <a:cubicBezTo>
                  <a:pt x="35520" y="0"/>
                  <a:pt x="39522" y="794"/>
                  <a:pt x="43359" y="2381"/>
                </a:cubicBezTo>
                <a:cubicBezTo>
                  <a:pt x="47228" y="3969"/>
                  <a:pt x="50602" y="6251"/>
                  <a:pt x="53545" y="9194"/>
                </a:cubicBezTo>
                <a:cubicBezTo>
                  <a:pt x="56489" y="12138"/>
                  <a:pt x="58771" y="15511"/>
                  <a:pt x="60358" y="19348"/>
                </a:cubicBezTo>
                <a:cubicBezTo>
                  <a:pt x="61946" y="23217"/>
                  <a:pt x="62739" y="27219"/>
                  <a:pt x="62739" y="31353"/>
                </a:cubicBezTo>
                <a:cubicBezTo>
                  <a:pt x="62739" y="35520"/>
                  <a:pt x="61946" y="39522"/>
                  <a:pt x="60358" y="43359"/>
                </a:cubicBezTo>
                <a:cubicBezTo>
                  <a:pt x="58771" y="47228"/>
                  <a:pt x="56489" y="50602"/>
                  <a:pt x="53545" y="53545"/>
                </a:cubicBezTo>
                <a:cubicBezTo>
                  <a:pt x="50602" y="56489"/>
                  <a:pt x="47228" y="58771"/>
                  <a:pt x="43359" y="60358"/>
                </a:cubicBezTo>
                <a:cubicBezTo>
                  <a:pt x="39522" y="61946"/>
                  <a:pt x="35520" y="62739"/>
                  <a:pt x="31353" y="62739"/>
                </a:cubicBezTo>
                <a:cubicBezTo>
                  <a:pt x="27219" y="62739"/>
                  <a:pt x="23217" y="61946"/>
                  <a:pt x="19348" y="60358"/>
                </a:cubicBezTo>
                <a:cubicBezTo>
                  <a:pt x="15511" y="58771"/>
                  <a:pt x="12138" y="56489"/>
                  <a:pt x="9194" y="53545"/>
                </a:cubicBezTo>
                <a:cubicBezTo>
                  <a:pt x="6251" y="50602"/>
                  <a:pt x="3969" y="47228"/>
                  <a:pt x="2381" y="43359"/>
                </a:cubicBezTo>
                <a:cubicBezTo>
                  <a:pt x="794" y="39522"/>
                  <a:pt x="0" y="35520"/>
                  <a:pt x="0" y="31353"/>
                </a:cubicBezTo>
                <a:cubicBezTo>
                  <a:pt x="0" y="27219"/>
                  <a:pt x="794" y="23217"/>
                  <a:pt x="2381" y="19348"/>
                </a:cubicBezTo>
                <a:cubicBezTo>
                  <a:pt x="3969" y="15511"/>
                  <a:pt x="6251" y="12138"/>
                  <a:pt x="9194" y="9194"/>
                </a:cubicBezTo>
                <a:cubicBezTo>
                  <a:pt x="12138" y="6251"/>
                  <a:pt x="15511" y="3969"/>
                  <a:pt x="19348" y="2381"/>
                </a:cubicBezTo>
                <a:cubicBezTo>
                  <a:pt x="23217" y="794"/>
                  <a:pt x="27219" y="0"/>
                  <a:pt x="31353" y="0"/>
                </a:cubicBezTo>
                <a:close/>
              </a:path>
            </a:pathLst>
          </a:custGeom>
          <a:solidFill>
            <a:schemeClr val="accent1">
              <a:lumMod val="20000"/>
              <a:lumOff val="80000"/>
            </a:schemeClr>
          </a:solidFill>
          <a:ln w="8467" cap="flat">
            <a:noFill/>
            <a:miter/>
          </a:ln>
        </p:spPr>
        <p:txBody>
          <a:bodyPr vert="horz" wrap="square" lIns="91440" tIns="45720" rIns="91440" bIns="45720" rtlCol="0" anchor="ctr"/>
          <a:lstStyle/>
          <a:p>
            <a:pPr algn="l">
              <a:lnSpc>
                <a:spcPct val="110000"/>
              </a:lnSpc>
            </a:pPr>
            <a:endParaRPr kumimoji="1" lang="zh-CN" altLang="en-US"/>
          </a:p>
        </p:txBody>
      </p:sp>
      <p:sp>
        <p:nvSpPr>
          <p:cNvPr id="15" name="标题 1"/>
          <p:cNvSpPr txBox="1"/>
          <p:nvPr/>
        </p:nvSpPr>
        <p:spPr>
          <a:xfrm rot="10800000">
            <a:off x="10355177" y="6288027"/>
            <a:ext cx="878931" cy="321933"/>
          </a:xfrm>
          <a:custGeom>
            <a:avLst/>
            <a:gdLst>
              <a:gd name="connsiteX0" fmla="*/ 708523 w 878931"/>
              <a:gd name="connsiteY0" fmla="*/ 259358 h 321933"/>
              <a:gd name="connsiteX1" fmla="*/ 720693 w 878931"/>
              <a:gd name="connsiteY1" fmla="*/ 260548 h 321933"/>
              <a:gd name="connsiteX2" fmla="*/ 731508 w 878931"/>
              <a:gd name="connsiteY2" fmla="*/ 266303 h 321933"/>
              <a:gd name="connsiteX3" fmla="*/ 739280 w 878931"/>
              <a:gd name="connsiteY3" fmla="*/ 275762 h 321933"/>
              <a:gd name="connsiteX4" fmla="*/ 742819 w 878931"/>
              <a:gd name="connsiteY4" fmla="*/ 287470 h 321933"/>
              <a:gd name="connsiteX5" fmla="*/ 741629 w 878931"/>
              <a:gd name="connsiteY5" fmla="*/ 299640 h 321933"/>
              <a:gd name="connsiteX6" fmla="*/ 735874 w 878931"/>
              <a:gd name="connsiteY6" fmla="*/ 310455 h 321933"/>
              <a:gd name="connsiteX7" fmla="*/ 726415 w 878931"/>
              <a:gd name="connsiteY7" fmla="*/ 318227 h 321933"/>
              <a:gd name="connsiteX8" fmla="*/ 714707 w 878931"/>
              <a:gd name="connsiteY8" fmla="*/ 321766 h 321933"/>
              <a:gd name="connsiteX9" fmla="*/ 702536 w 878931"/>
              <a:gd name="connsiteY9" fmla="*/ 320576 h 321933"/>
              <a:gd name="connsiteX10" fmla="*/ 691722 w 878931"/>
              <a:gd name="connsiteY10" fmla="*/ 314821 h 321933"/>
              <a:gd name="connsiteX11" fmla="*/ 683949 w 878931"/>
              <a:gd name="connsiteY11" fmla="*/ 305362 h 321933"/>
              <a:gd name="connsiteX12" fmla="*/ 680411 w 878931"/>
              <a:gd name="connsiteY12" fmla="*/ 293654 h 321933"/>
              <a:gd name="connsiteX13" fmla="*/ 681601 w 878931"/>
              <a:gd name="connsiteY13" fmla="*/ 281483 h 321933"/>
              <a:gd name="connsiteX14" fmla="*/ 687356 w 878931"/>
              <a:gd name="connsiteY14" fmla="*/ 270669 h 321933"/>
              <a:gd name="connsiteX15" fmla="*/ 696815 w 878931"/>
              <a:gd name="connsiteY15" fmla="*/ 262896 h 321933"/>
              <a:gd name="connsiteX16" fmla="*/ 708523 w 878931"/>
              <a:gd name="connsiteY16" fmla="*/ 259358 h 321933"/>
              <a:gd name="connsiteX17" fmla="*/ 300337 w 878931"/>
              <a:gd name="connsiteY17" fmla="*/ 259159 h 321933"/>
              <a:gd name="connsiteX18" fmla="*/ 312508 w 878931"/>
              <a:gd name="connsiteY18" fmla="*/ 260349 h 321933"/>
              <a:gd name="connsiteX19" fmla="*/ 323289 w 878931"/>
              <a:gd name="connsiteY19" fmla="*/ 266137 h 321933"/>
              <a:gd name="connsiteX20" fmla="*/ 331062 w 878931"/>
              <a:gd name="connsiteY20" fmla="*/ 275563 h 321933"/>
              <a:gd name="connsiteX21" fmla="*/ 334633 w 878931"/>
              <a:gd name="connsiteY21" fmla="*/ 287304 h 321933"/>
              <a:gd name="connsiteX22" fmla="*/ 333443 w 878931"/>
              <a:gd name="connsiteY22" fmla="*/ 299475 h 321933"/>
              <a:gd name="connsiteX23" fmla="*/ 327688 w 878931"/>
              <a:gd name="connsiteY23" fmla="*/ 310256 h 321933"/>
              <a:gd name="connsiteX24" fmla="*/ 318229 w 878931"/>
              <a:gd name="connsiteY24" fmla="*/ 318029 h 321933"/>
              <a:gd name="connsiteX25" fmla="*/ 306522 w 878931"/>
              <a:gd name="connsiteY25" fmla="*/ 321600 h 321933"/>
              <a:gd name="connsiteX26" fmla="*/ 294318 w 878931"/>
              <a:gd name="connsiteY26" fmla="*/ 320410 h 321933"/>
              <a:gd name="connsiteX27" fmla="*/ 283536 w 878931"/>
              <a:gd name="connsiteY27" fmla="*/ 314622 h 321933"/>
              <a:gd name="connsiteX28" fmla="*/ 275764 w 878931"/>
              <a:gd name="connsiteY28" fmla="*/ 305196 h 321933"/>
              <a:gd name="connsiteX29" fmla="*/ 272192 w 878931"/>
              <a:gd name="connsiteY29" fmla="*/ 293455 h 321933"/>
              <a:gd name="connsiteX30" fmla="*/ 273382 w 878931"/>
              <a:gd name="connsiteY30" fmla="*/ 281285 h 321933"/>
              <a:gd name="connsiteX31" fmla="*/ 279170 w 878931"/>
              <a:gd name="connsiteY31" fmla="*/ 270503 h 321933"/>
              <a:gd name="connsiteX32" fmla="*/ 288629 w 878931"/>
              <a:gd name="connsiteY32" fmla="*/ 262731 h 321933"/>
              <a:gd name="connsiteX33" fmla="*/ 300337 w 878931"/>
              <a:gd name="connsiteY33" fmla="*/ 259159 h 321933"/>
              <a:gd name="connsiteX34" fmla="*/ 33604 w 878931"/>
              <a:gd name="connsiteY34" fmla="*/ 259026 h 321933"/>
              <a:gd name="connsiteX35" fmla="*/ 45411 w 878931"/>
              <a:gd name="connsiteY35" fmla="*/ 262235 h 321933"/>
              <a:gd name="connsiteX36" fmla="*/ 55068 w 878931"/>
              <a:gd name="connsiteY36" fmla="*/ 269742 h 321933"/>
              <a:gd name="connsiteX37" fmla="*/ 61120 w 878931"/>
              <a:gd name="connsiteY37" fmla="*/ 280392 h 321933"/>
              <a:gd name="connsiteX38" fmla="*/ 62675 w 878931"/>
              <a:gd name="connsiteY38" fmla="*/ 292529 h 321933"/>
              <a:gd name="connsiteX39" fmla="*/ 59434 w 878931"/>
              <a:gd name="connsiteY39" fmla="*/ 304336 h 321933"/>
              <a:gd name="connsiteX40" fmla="*/ 51926 w 878931"/>
              <a:gd name="connsiteY40" fmla="*/ 313994 h 321933"/>
              <a:gd name="connsiteX41" fmla="*/ 41310 w 878931"/>
              <a:gd name="connsiteY41" fmla="*/ 320079 h 321933"/>
              <a:gd name="connsiteX42" fmla="*/ 29139 w 878931"/>
              <a:gd name="connsiteY42" fmla="*/ 321600 h 321933"/>
              <a:gd name="connsiteX43" fmla="*/ 17332 w 878931"/>
              <a:gd name="connsiteY43" fmla="*/ 318359 h 321933"/>
              <a:gd name="connsiteX44" fmla="*/ 7674 w 878931"/>
              <a:gd name="connsiteY44" fmla="*/ 310852 h 321933"/>
              <a:gd name="connsiteX45" fmla="*/ 1622 w 878931"/>
              <a:gd name="connsiteY45" fmla="*/ 300235 h 321933"/>
              <a:gd name="connsiteX46" fmla="*/ 68 w 878931"/>
              <a:gd name="connsiteY46" fmla="*/ 288098 h 321933"/>
              <a:gd name="connsiteX47" fmla="*/ 3309 w 878931"/>
              <a:gd name="connsiteY47" fmla="*/ 276291 h 321933"/>
              <a:gd name="connsiteX48" fmla="*/ 10816 w 878931"/>
              <a:gd name="connsiteY48" fmla="*/ 266600 h 321933"/>
              <a:gd name="connsiteX49" fmla="*/ 21466 w 878931"/>
              <a:gd name="connsiteY49" fmla="*/ 260548 h 321933"/>
              <a:gd name="connsiteX50" fmla="*/ 33604 w 878931"/>
              <a:gd name="connsiteY50" fmla="*/ 259026 h 321933"/>
              <a:gd name="connsiteX51" fmla="*/ 849777 w 878931"/>
              <a:gd name="connsiteY51" fmla="*/ 258994 h 321933"/>
              <a:gd name="connsiteX52" fmla="*/ 861584 w 878931"/>
              <a:gd name="connsiteY52" fmla="*/ 262235 h 321933"/>
              <a:gd name="connsiteX53" fmla="*/ 871274 w 878931"/>
              <a:gd name="connsiteY53" fmla="*/ 269742 h 321933"/>
              <a:gd name="connsiteX54" fmla="*/ 877326 w 878931"/>
              <a:gd name="connsiteY54" fmla="*/ 280359 h 321933"/>
              <a:gd name="connsiteX55" fmla="*/ 878848 w 878931"/>
              <a:gd name="connsiteY55" fmla="*/ 292530 h 321933"/>
              <a:gd name="connsiteX56" fmla="*/ 875640 w 878931"/>
              <a:gd name="connsiteY56" fmla="*/ 304337 h 321933"/>
              <a:gd name="connsiteX57" fmla="*/ 868132 w 878931"/>
              <a:gd name="connsiteY57" fmla="*/ 313994 h 321933"/>
              <a:gd name="connsiteX58" fmla="*/ 857483 w 878931"/>
              <a:gd name="connsiteY58" fmla="*/ 320046 h 321933"/>
              <a:gd name="connsiteX59" fmla="*/ 845345 w 878931"/>
              <a:gd name="connsiteY59" fmla="*/ 321568 h 321933"/>
              <a:gd name="connsiteX60" fmla="*/ 833538 w 878931"/>
              <a:gd name="connsiteY60" fmla="*/ 318360 h 321933"/>
              <a:gd name="connsiteX61" fmla="*/ 823881 w 878931"/>
              <a:gd name="connsiteY61" fmla="*/ 310852 h 321933"/>
              <a:gd name="connsiteX62" fmla="*/ 817795 w 878931"/>
              <a:gd name="connsiteY62" fmla="*/ 300203 h 321933"/>
              <a:gd name="connsiteX63" fmla="*/ 816274 w 878931"/>
              <a:gd name="connsiteY63" fmla="*/ 288065 h 321933"/>
              <a:gd name="connsiteX64" fmla="*/ 819515 w 878931"/>
              <a:gd name="connsiteY64" fmla="*/ 276258 h 321933"/>
              <a:gd name="connsiteX65" fmla="*/ 827022 w 878931"/>
              <a:gd name="connsiteY65" fmla="*/ 266601 h 321933"/>
              <a:gd name="connsiteX66" fmla="*/ 837639 w 878931"/>
              <a:gd name="connsiteY66" fmla="*/ 260515 h 321933"/>
              <a:gd name="connsiteX67" fmla="*/ 849777 w 878931"/>
              <a:gd name="connsiteY67" fmla="*/ 258994 h 321933"/>
              <a:gd name="connsiteX68" fmla="*/ 577719 w 878931"/>
              <a:gd name="connsiteY68" fmla="*/ 258994 h 321933"/>
              <a:gd name="connsiteX69" fmla="*/ 589526 w 878931"/>
              <a:gd name="connsiteY69" fmla="*/ 262235 h 321933"/>
              <a:gd name="connsiteX70" fmla="*/ 599217 w 878931"/>
              <a:gd name="connsiteY70" fmla="*/ 269742 h 321933"/>
              <a:gd name="connsiteX71" fmla="*/ 605269 w 878931"/>
              <a:gd name="connsiteY71" fmla="*/ 280359 h 321933"/>
              <a:gd name="connsiteX72" fmla="*/ 606790 w 878931"/>
              <a:gd name="connsiteY72" fmla="*/ 292530 h 321933"/>
              <a:gd name="connsiteX73" fmla="*/ 603549 w 878931"/>
              <a:gd name="connsiteY73" fmla="*/ 304337 h 321933"/>
              <a:gd name="connsiteX74" fmla="*/ 596042 w 878931"/>
              <a:gd name="connsiteY74" fmla="*/ 313994 h 321933"/>
              <a:gd name="connsiteX75" fmla="*/ 585425 w 878931"/>
              <a:gd name="connsiteY75" fmla="*/ 320046 h 321933"/>
              <a:gd name="connsiteX76" fmla="*/ 573288 w 878931"/>
              <a:gd name="connsiteY76" fmla="*/ 321601 h 321933"/>
              <a:gd name="connsiteX77" fmla="*/ 561481 w 878931"/>
              <a:gd name="connsiteY77" fmla="*/ 318359 h 321933"/>
              <a:gd name="connsiteX78" fmla="*/ 551790 w 878931"/>
              <a:gd name="connsiteY78" fmla="*/ 310852 h 321933"/>
              <a:gd name="connsiteX79" fmla="*/ 545738 w 878931"/>
              <a:gd name="connsiteY79" fmla="*/ 300202 h 321933"/>
              <a:gd name="connsiteX80" fmla="*/ 544216 w 878931"/>
              <a:gd name="connsiteY80" fmla="*/ 288065 h 321933"/>
              <a:gd name="connsiteX81" fmla="*/ 547458 w 878931"/>
              <a:gd name="connsiteY81" fmla="*/ 276258 h 321933"/>
              <a:gd name="connsiteX82" fmla="*/ 554932 w 878931"/>
              <a:gd name="connsiteY82" fmla="*/ 266600 h 321933"/>
              <a:gd name="connsiteX83" fmla="*/ 565582 w 878931"/>
              <a:gd name="connsiteY83" fmla="*/ 260548 h 321933"/>
              <a:gd name="connsiteX84" fmla="*/ 577719 w 878931"/>
              <a:gd name="connsiteY84" fmla="*/ 258994 h 321933"/>
              <a:gd name="connsiteX85" fmla="*/ 441426 w 878931"/>
              <a:gd name="connsiteY85" fmla="*/ 258993 h 321933"/>
              <a:gd name="connsiteX86" fmla="*/ 453200 w 878931"/>
              <a:gd name="connsiteY86" fmla="*/ 262202 h 321933"/>
              <a:gd name="connsiteX87" fmla="*/ 462890 w 878931"/>
              <a:gd name="connsiteY87" fmla="*/ 269709 h 321933"/>
              <a:gd name="connsiteX88" fmla="*/ 468942 w 878931"/>
              <a:gd name="connsiteY88" fmla="*/ 280359 h 321933"/>
              <a:gd name="connsiteX89" fmla="*/ 470464 w 878931"/>
              <a:gd name="connsiteY89" fmla="*/ 292496 h 321933"/>
              <a:gd name="connsiteX90" fmla="*/ 467256 w 878931"/>
              <a:gd name="connsiteY90" fmla="*/ 304303 h 321933"/>
              <a:gd name="connsiteX91" fmla="*/ 459748 w 878931"/>
              <a:gd name="connsiteY91" fmla="*/ 313961 h 321933"/>
              <a:gd name="connsiteX92" fmla="*/ 449099 w 878931"/>
              <a:gd name="connsiteY92" fmla="*/ 320046 h 321933"/>
              <a:gd name="connsiteX93" fmla="*/ 436961 w 878931"/>
              <a:gd name="connsiteY93" fmla="*/ 321567 h 321933"/>
              <a:gd name="connsiteX94" fmla="*/ 425154 w 878931"/>
              <a:gd name="connsiteY94" fmla="*/ 318326 h 321933"/>
              <a:gd name="connsiteX95" fmla="*/ 415497 w 878931"/>
              <a:gd name="connsiteY95" fmla="*/ 310819 h 321933"/>
              <a:gd name="connsiteX96" fmla="*/ 409411 w 878931"/>
              <a:gd name="connsiteY96" fmla="*/ 300202 h 321933"/>
              <a:gd name="connsiteX97" fmla="*/ 407890 w 878931"/>
              <a:gd name="connsiteY97" fmla="*/ 288065 h 321933"/>
              <a:gd name="connsiteX98" fmla="*/ 411131 w 878931"/>
              <a:gd name="connsiteY98" fmla="*/ 276258 h 321933"/>
              <a:gd name="connsiteX99" fmla="*/ 418638 w 878931"/>
              <a:gd name="connsiteY99" fmla="*/ 266567 h 321933"/>
              <a:gd name="connsiteX100" fmla="*/ 429255 w 878931"/>
              <a:gd name="connsiteY100" fmla="*/ 260515 h 321933"/>
              <a:gd name="connsiteX101" fmla="*/ 441426 w 878931"/>
              <a:gd name="connsiteY101" fmla="*/ 258993 h 321933"/>
              <a:gd name="connsiteX102" fmla="*/ 169334 w 878931"/>
              <a:gd name="connsiteY102" fmla="*/ 258993 h 321933"/>
              <a:gd name="connsiteX103" fmla="*/ 181141 w 878931"/>
              <a:gd name="connsiteY103" fmla="*/ 262235 h 321933"/>
              <a:gd name="connsiteX104" fmla="*/ 190832 w 878931"/>
              <a:gd name="connsiteY104" fmla="*/ 269709 h 321933"/>
              <a:gd name="connsiteX105" fmla="*/ 196884 w 878931"/>
              <a:gd name="connsiteY105" fmla="*/ 280359 h 321933"/>
              <a:gd name="connsiteX106" fmla="*/ 198405 w 878931"/>
              <a:gd name="connsiteY106" fmla="*/ 292496 h 321933"/>
              <a:gd name="connsiteX107" fmla="*/ 195164 w 878931"/>
              <a:gd name="connsiteY107" fmla="*/ 304303 h 321933"/>
              <a:gd name="connsiteX108" fmla="*/ 187690 w 878931"/>
              <a:gd name="connsiteY108" fmla="*/ 313961 h 321933"/>
              <a:gd name="connsiteX109" fmla="*/ 177040 w 878931"/>
              <a:gd name="connsiteY109" fmla="*/ 320046 h 321933"/>
              <a:gd name="connsiteX110" fmla="*/ 164903 w 878931"/>
              <a:gd name="connsiteY110" fmla="*/ 321567 h 321933"/>
              <a:gd name="connsiteX111" fmla="*/ 153096 w 878931"/>
              <a:gd name="connsiteY111" fmla="*/ 318326 h 321933"/>
              <a:gd name="connsiteX112" fmla="*/ 143438 w 878931"/>
              <a:gd name="connsiteY112" fmla="*/ 310819 h 321933"/>
              <a:gd name="connsiteX113" fmla="*/ 137353 w 878931"/>
              <a:gd name="connsiteY113" fmla="*/ 300202 h 321933"/>
              <a:gd name="connsiteX114" fmla="*/ 135831 w 878931"/>
              <a:gd name="connsiteY114" fmla="*/ 288065 h 321933"/>
              <a:gd name="connsiteX115" fmla="*/ 139073 w 878931"/>
              <a:gd name="connsiteY115" fmla="*/ 276258 h 321933"/>
              <a:gd name="connsiteX116" fmla="*/ 146580 w 878931"/>
              <a:gd name="connsiteY116" fmla="*/ 266567 h 321933"/>
              <a:gd name="connsiteX117" fmla="*/ 157197 w 878931"/>
              <a:gd name="connsiteY117" fmla="*/ 260515 h 321933"/>
              <a:gd name="connsiteX118" fmla="*/ 169334 w 878931"/>
              <a:gd name="connsiteY118" fmla="*/ 258993 h 321933"/>
              <a:gd name="connsiteX119" fmla="*/ 847561 w 878931"/>
              <a:gd name="connsiteY119" fmla="*/ 129447 h 321933"/>
              <a:gd name="connsiteX120" fmla="*/ 878914 w 878931"/>
              <a:gd name="connsiteY120" fmla="*/ 160833 h 321933"/>
              <a:gd name="connsiteX121" fmla="*/ 847561 w 878931"/>
              <a:gd name="connsiteY121" fmla="*/ 192186 h 321933"/>
              <a:gd name="connsiteX122" fmla="*/ 816175 w 878931"/>
              <a:gd name="connsiteY122" fmla="*/ 160833 h 321933"/>
              <a:gd name="connsiteX123" fmla="*/ 847561 w 878931"/>
              <a:gd name="connsiteY123" fmla="*/ 129447 h 321933"/>
              <a:gd name="connsiteX124" fmla="*/ 711797 w 878931"/>
              <a:gd name="connsiteY124" fmla="*/ 129447 h 321933"/>
              <a:gd name="connsiteX125" fmla="*/ 743183 w 878931"/>
              <a:gd name="connsiteY125" fmla="*/ 160833 h 321933"/>
              <a:gd name="connsiteX126" fmla="*/ 711797 w 878931"/>
              <a:gd name="connsiteY126" fmla="*/ 192186 h 321933"/>
              <a:gd name="connsiteX127" fmla="*/ 680444 w 878931"/>
              <a:gd name="connsiteY127" fmla="*/ 160833 h 321933"/>
              <a:gd name="connsiteX128" fmla="*/ 711797 w 878931"/>
              <a:gd name="connsiteY128" fmla="*/ 129447 h 321933"/>
              <a:gd name="connsiteX129" fmla="*/ 575503 w 878931"/>
              <a:gd name="connsiteY129" fmla="*/ 129447 h 321933"/>
              <a:gd name="connsiteX130" fmla="*/ 606856 w 878931"/>
              <a:gd name="connsiteY130" fmla="*/ 160833 h 321933"/>
              <a:gd name="connsiteX131" fmla="*/ 575503 w 878931"/>
              <a:gd name="connsiteY131" fmla="*/ 192186 h 321933"/>
              <a:gd name="connsiteX132" fmla="*/ 544117 w 878931"/>
              <a:gd name="connsiteY132" fmla="*/ 160833 h 321933"/>
              <a:gd name="connsiteX133" fmla="*/ 575503 w 878931"/>
              <a:gd name="connsiteY133" fmla="*/ 129447 h 321933"/>
              <a:gd name="connsiteX134" fmla="*/ 439176 w 878931"/>
              <a:gd name="connsiteY134" fmla="*/ 129447 h 321933"/>
              <a:gd name="connsiteX135" fmla="*/ 470529 w 878931"/>
              <a:gd name="connsiteY135" fmla="*/ 160833 h 321933"/>
              <a:gd name="connsiteX136" fmla="*/ 439176 w 878931"/>
              <a:gd name="connsiteY136" fmla="*/ 192186 h 321933"/>
              <a:gd name="connsiteX137" fmla="*/ 407790 w 878931"/>
              <a:gd name="connsiteY137" fmla="*/ 160833 h 321933"/>
              <a:gd name="connsiteX138" fmla="*/ 439176 w 878931"/>
              <a:gd name="connsiteY138" fmla="*/ 129447 h 321933"/>
              <a:gd name="connsiteX139" fmla="*/ 303412 w 878931"/>
              <a:gd name="connsiteY139" fmla="*/ 129447 h 321933"/>
              <a:gd name="connsiteX140" fmla="*/ 334798 w 878931"/>
              <a:gd name="connsiteY140" fmla="*/ 160833 h 321933"/>
              <a:gd name="connsiteX141" fmla="*/ 303412 w 878931"/>
              <a:gd name="connsiteY141" fmla="*/ 192186 h 321933"/>
              <a:gd name="connsiteX142" fmla="*/ 272059 w 878931"/>
              <a:gd name="connsiteY142" fmla="*/ 160833 h 321933"/>
              <a:gd name="connsiteX143" fmla="*/ 303412 w 878931"/>
              <a:gd name="connsiteY143" fmla="*/ 129447 h 321933"/>
              <a:gd name="connsiteX144" fmla="*/ 167119 w 878931"/>
              <a:gd name="connsiteY144" fmla="*/ 129447 h 321933"/>
              <a:gd name="connsiteX145" fmla="*/ 198472 w 878931"/>
              <a:gd name="connsiteY145" fmla="*/ 160833 h 321933"/>
              <a:gd name="connsiteX146" fmla="*/ 167119 w 878931"/>
              <a:gd name="connsiteY146" fmla="*/ 192186 h 321933"/>
              <a:gd name="connsiteX147" fmla="*/ 135733 w 878931"/>
              <a:gd name="connsiteY147" fmla="*/ 160833 h 321933"/>
              <a:gd name="connsiteX148" fmla="*/ 167119 w 878931"/>
              <a:gd name="connsiteY148" fmla="*/ 129447 h 321933"/>
              <a:gd name="connsiteX149" fmla="*/ 31354 w 878931"/>
              <a:gd name="connsiteY149" fmla="*/ 129447 h 321933"/>
              <a:gd name="connsiteX150" fmla="*/ 62740 w 878931"/>
              <a:gd name="connsiteY150" fmla="*/ 160833 h 321933"/>
              <a:gd name="connsiteX151" fmla="*/ 31354 w 878931"/>
              <a:gd name="connsiteY151" fmla="*/ 192186 h 321933"/>
              <a:gd name="connsiteX152" fmla="*/ 1 w 878931"/>
              <a:gd name="connsiteY152" fmla="*/ 160833 h 321933"/>
              <a:gd name="connsiteX153" fmla="*/ 31354 w 878931"/>
              <a:gd name="connsiteY153" fmla="*/ 129447 h 321933"/>
              <a:gd name="connsiteX154" fmla="*/ 439176 w 878931"/>
              <a:gd name="connsiteY154" fmla="*/ 562 h 321933"/>
              <a:gd name="connsiteX155" fmla="*/ 470529 w 878931"/>
              <a:gd name="connsiteY155" fmla="*/ 31948 h 321933"/>
              <a:gd name="connsiteX156" fmla="*/ 439176 w 878931"/>
              <a:gd name="connsiteY156" fmla="*/ 62739 h 321933"/>
              <a:gd name="connsiteX157" fmla="*/ 407790 w 878931"/>
              <a:gd name="connsiteY157" fmla="*/ 31353 h 321933"/>
              <a:gd name="connsiteX158" fmla="*/ 439176 w 878931"/>
              <a:gd name="connsiteY158" fmla="*/ 562 h 321933"/>
              <a:gd name="connsiteX159" fmla="*/ 847561 w 878931"/>
              <a:gd name="connsiteY159" fmla="*/ 0 h 321933"/>
              <a:gd name="connsiteX160" fmla="*/ 878914 w 878931"/>
              <a:gd name="connsiteY160" fmla="*/ 31353 h 321933"/>
              <a:gd name="connsiteX161" fmla="*/ 847561 w 878931"/>
              <a:gd name="connsiteY161" fmla="*/ 62739 h 321933"/>
              <a:gd name="connsiteX162" fmla="*/ 816175 w 878931"/>
              <a:gd name="connsiteY162" fmla="*/ 31353 h 321933"/>
              <a:gd name="connsiteX163" fmla="*/ 847561 w 878931"/>
              <a:gd name="connsiteY163" fmla="*/ 0 h 321933"/>
              <a:gd name="connsiteX164" fmla="*/ 711797 w 878931"/>
              <a:gd name="connsiteY164" fmla="*/ 0 h 321933"/>
              <a:gd name="connsiteX165" fmla="*/ 743183 w 878931"/>
              <a:gd name="connsiteY165" fmla="*/ 31353 h 321933"/>
              <a:gd name="connsiteX166" fmla="*/ 711797 w 878931"/>
              <a:gd name="connsiteY166" fmla="*/ 62739 h 321933"/>
              <a:gd name="connsiteX167" fmla="*/ 680444 w 878931"/>
              <a:gd name="connsiteY167" fmla="*/ 31353 h 321933"/>
              <a:gd name="connsiteX168" fmla="*/ 711797 w 878931"/>
              <a:gd name="connsiteY168" fmla="*/ 0 h 321933"/>
              <a:gd name="connsiteX169" fmla="*/ 575503 w 878931"/>
              <a:gd name="connsiteY169" fmla="*/ 0 h 321933"/>
              <a:gd name="connsiteX170" fmla="*/ 606856 w 878931"/>
              <a:gd name="connsiteY170" fmla="*/ 31353 h 321933"/>
              <a:gd name="connsiteX171" fmla="*/ 575503 w 878931"/>
              <a:gd name="connsiteY171" fmla="*/ 62739 h 321933"/>
              <a:gd name="connsiteX172" fmla="*/ 544117 w 878931"/>
              <a:gd name="connsiteY172" fmla="*/ 31353 h 321933"/>
              <a:gd name="connsiteX173" fmla="*/ 575503 w 878931"/>
              <a:gd name="connsiteY173" fmla="*/ 0 h 321933"/>
              <a:gd name="connsiteX174" fmla="*/ 303412 w 878931"/>
              <a:gd name="connsiteY174" fmla="*/ 0 h 321933"/>
              <a:gd name="connsiteX175" fmla="*/ 334798 w 878931"/>
              <a:gd name="connsiteY175" fmla="*/ 31353 h 321933"/>
              <a:gd name="connsiteX176" fmla="*/ 303412 w 878931"/>
              <a:gd name="connsiteY176" fmla="*/ 62739 h 321933"/>
              <a:gd name="connsiteX177" fmla="*/ 272059 w 878931"/>
              <a:gd name="connsiteY177" fmla="*/ 31353 h 321933"/>
              <a:gd name="connsiteX178" fmla="*/ 303412 w 878931"/>
              <a:gd name="connsiteY178" fmla="*/ 0 h 321933"/>
              <a:gd name="connsiteX179" fmla="*/ 167119 w 878931"/>
              <a:gd name="connsiteY179" fmla="*/ 0 h 321933"/>
              <a:gd name="connsiteX180" fmla="*/ 198472 w 878931"/>
              <a:gd name="connsiteY180" fmla="*/ 31353 h 321933"/>
              <a:gd name="connsiteX181" fmla="*/ 167119 w 878931"/>
              <a:gd name="connsiteY181" fmla="*/ 62739 h 321933"/>
              <a:gd name="connsiteX182" fmla="*/ 135733 w 878931"/>
              <a:gd name="connsiteY182" fmla="*/ 31353 h 321933"/>
              <a:gd name="connsiteX183" fmla="*/ 167119 w 878931"/>
              <a:gd name="connsiteY183" fmla="*/ 0 h 321933"/>
              <a:gd name="connsiteX184" fmla="*/ 31354 w 878931"/>
              <a:gd name="connsiteY184" fmla="*/ 0 h 321933"/>
              <a:gd name="connsiteX185" fmla="*/ 62740 w 878931"/>
              <a:gd name="connsiteY185" fmla="*/ 31353 h 321933"/>
              <a:gd name="connsiteX186" fmla="*/ 31354 w 878931"/>
              <a:gd name="connsiteY186" fmla="*/ 62739 h 321933"/>
              <a:gd name="connsiteX187" fmla="*/ 1 w 878931"/>
              <a:gd name="connsiteY187" fmla="*/ 31353 h 321933"/>
              <a:gd name="connsiteX188" fmla="*/ 31354 w 878931"/>
              <a:gd name="connsiteY188" fmla="*/ 0 h 321933"/>
            </a:gdLst>
            <a:ahLst/>
            <a:cxnLst/>
            <a:rect l="l" t="t" r="r" b="b"/>
            <a:pathLst>
              <a:path w="878931" h="321933">
                <a:moveTo>
                  <a:pt x="708523" y="259358"/>
                </a:moveTo>
                <a:cubicBezTo>
                  <a:pt x="712657" y="258928"/>
                  <a:pt x="716725" y="259325"/>
                  <a:pt x="720693" y="260548"/>
                </a:cubicBezTo>
                <a:cubicBezTo>
                  <a:pt x="724695" y="261739"/>
                  <a:pt x="728300" y="263657"/>
                  <a:pt x="731508" y="266303"/>
                </a:cubicBezTo>
                <a:cubicBezTo>
                  <a:pt x="734716" y="268949"/>
                  <a:pt x="737296" y="272091"/>
                  <a:pt x="739280" y="275762"/>
                </a:cubicBezTo>
                <a:cubicBezTo>
                  <a:pt x="741232" y="279433"/>
                  <a:pt x="742422" y="283336"/>
                  <a:pt x="742819" y="287470"/>
                </a:cubicBezTo>
                <a:cubicBezTo>
                  <a:pt x="743249" y="291604"/>
                  <a:pt x="742852" y="295672"/>
                  <a:pt x="741629" y="299640"/>
                </a:cubicBezTo>
                <a:cubicBezTo>
                  <a:pt x="740438" y="303642"/>
                  <a:pt x="738520" y="307214"/>
                  <a:pt x="735874" y="310455"/>
                </a:cubicBezTo>
                <a:cubicBezTo>
                  <a:pt x="733228" y="313663"/>
                  <a:pt x="730086" y="316243"/>
                  <a:pt x="726415" y="318227"/>
                </a:cubicBezTo>
                <a:cubicBezTo>
                  <a:pt x="722744" y="320179"/>
                  <a:pt x="718841" y="321369"/>
                  <a:pt x="714707" y="321766"/>
                </a:cubicBezTo>
                <a:cubicBezTo>
                  <a:pt x="710573" y="322196"/>
                  <a:pt x="706505" y="321799"/>
                  <a:pt x="702536" y="320576"/>
                </a:cubicBezTo>
                <a:cubicBezTo>
                  <a:pt x="698535" y="319385"/>
                  <a:pt x="694963" y="317467"/>
                  <a:pt x="691722" y="314821"/>
                </a:cubicBezTo>
                <a:cubicBezTo>
                  <a:pt x="688514" y="312175"/>
                  <a:pt x="685934" y="309033"/>
                  <a:pt x="683949" y="305362"/>
                </a:cubicBezTo>
                <a:cubicBezTo>
                  <a:pt x="681998" y="301691"/>
                  <a:pt x="680808" y="297788"/>
                  <a:pt x="680411" y="293654"/>
                </a:cubicBezTo>
                <a:cubicBezTo>
                  <a:pt x="679981" y="289520"/>
                  <a:pt x="680378" y="285452"/>
                  <a:pt x="681601" y="281483"/>
                </a:cubicBezTo>
                <a:cubicBezTo>
                  <a:pt x="682792" y="277482"/>
                  <a:pt x="684710" y="273877"/>
                  <a:pt x="687356" y="270669"/>
                </a:cubicBezTo>
                <a:cubicBezTo>
                  <a:pt x="690002" y="267461"/>
                  <a:pt x="693144" y="264881"/>
                  <a:pt x="696815" y="262896"/>
                </a:cubicBezTo>
                <a:cubicBezTo>
                  <a:pt x="700486" y="260945"/>
                  <a:pt x="704389" y="259755"/>
                  <a:pt x="708523" y="259358"/>
                </a:cubicBezTo>
                <a:close/>
                <a:moveTo>
                  <a:pt x="300337" y="259159"/>
                </a:moveTo>
                <a:cubicBezTo>
                  <a:pt x="304471" y="258762"/>
                  <a:pt x="308539" y="259159"/>
                  <a:pt x="312508" y="260349"/>
                </a:cubicBezTo>
                <a:cubicBezTo>
                  <a:pt x="316476" y="261573"/>
                  <a:pt x="320081" y="263491"/>
                  <a:pt x="323289" y="266137"/>
                </a:cubicBezTo>
                <a:cubicBezTo>
                  <a:pt x="326531" y="268750"/>
                  <a:pt x="329110" y="271925"/>
                  <a:pt x="331062" y="275563"/>
                </a:cubicBezTo>
                <a:cubicBezTo>
                  <a:pt x="333046" y="279234"/>
                  <a:pt x="334237" y="283137"/>
                  <a:pt x="334633" y="287304"/>
                </a:cubicBezTo>
                <a:cubicBezTo>
                  <a:pt x="335030" y="291438"/>
                  <a:pt x="334633" y="295473"/>
                  <a:pt x="333443" y="299475"/>
                </a:cubicBezTo>
                <a:cubicBezTo>
                  <a:pt x="332219" y="303443"/>
                  <a:pt x="330301" y="307048"/>
                  <a:pt x="327688" y="310256"/>
                </a:cubicBezTo>
                <a:cubicBezTo>
                  <a:pt x="325042" y="313498"/>
                  <a:pt x="321900" y="316077"/>
                  <a:pt x="318229" y="318029"/>
                </a:cubicBezTo>
                <a:cubicBezTo>
                  <a:pt x="314558" y="320013"/>
                  <a:pt x="310656" y="321171"/>
                  <a:pt x="306522" y="321600"/>
                </a:cubicBezTo>
                <a:cubicBezTo>
                  <a:pt x="302354" y="321997"/>
                  <a:pt x="298319" y="321600"/>
                  <a:pt x="294318" y="320410"/>
                </a:cubicBezTo>
                <a:cubicBezTo>
                  <a:pt x="290349" y="319186"/>
                  <a:pt x="286744" y="317268"/>
                  <a:pt x="283536" y="314622"/>
                </a:cubicBezTo>
                <a:cubicBezTo>
                  <a:pt x="280328" y="312009"/>
                  <a:pt x="277715" y="308834"/>
                  <a:pt x="275764" y="305196"/>
                </a:cubicBezTo>
                <a:cubicBezTo>
                  <a:pt x="273812" y="301525"/>
                  <a:pt x="272622" y="297623"/>
                  <a:pt x="272192" y="293455"/>
                </a:cubicBezTo>
                <a:cubicBezTo>
                  <a:pt x="271795" y="289321"/>
                  <a:pt x="272192" y="285286"/>
                  <a:pt x="273382" y="281285"/>
                </a:cubicBezTo>
                <a:cubicBezTo>
                  <a:pt x="274606" y="277316"/>
                  <a:pt x="276524" y="273711"/>
                  <a:pt x="279170" y="270503"/>
                </a:cubicBezTo>
                <a:cubicBezTo>
                  <a:pt x="281783" y="267262"/>
                  <a:pt x="284958" y="264682"/>
                  <a:pt x="288629" y="262731"/>
                </a:cubicBezTo>
                <a:cubicBezTo>
                  <a:pt x="292267" y="260746"/>
                  <a:pt x="296203" y="259589"/>
                  <a:pt x="300337" y="259159"/>
                </a:cubicBezTo>
                <a:close/>
                <a:moveTo>
                  <a:pt x="33604" y="259026"/>
                </a:moveTo>
                <a:cubicBezTo>
                  <a:pt x="37738" y="259324"/>
                  <a:pt x="41673" y="260382"/>
                  <a:pt x="45411" y="262235"/>
                </a:cubicBezTo>
                <a:cubicBezTo>
                  <a:pt x="49115" y="264120"/>
                  <a:pt x="52356" y="266600"/>
                  <a:pt x="55068" y="269742"/>
                </a:cubicBezTo>
                <a:cubicBezTo>
                  <a:pt x="57813" y="272884"/>
                  <a:pt x="59830" y="276423"/>
                  <a:pt x="61120" y="280392"/>
                </a:cubicBezTo>
                <a:cubicBezTo>
                  <a:pt x="62443" y="284327"/>
                  <a:pt x="62972" y="288395"/>
                  <a:pt x="62675" y="292529"/>
                </a:cubicBezTo>
                <a:cubicBezTo>
                  <a:pt x="62377" y="296663"/>
                  <a:pt x="61286" y="300599"/>
                  <a:pt x="59434" y="304336"/>
                </a:cubicBezTo>
                <a:cubicBezTo>
                  <a:pt x="57581" y="308041"/>
                  <a:pt x="55068" y="311282"/>
                  <a:pt x="51926" y="313994"/>
                </a:cubicBezTo>
                <a:cubicBezTo>
                  <a:pt x="48784" y="316739"/>
                  <a:pt x="45245" y="318756"/>
                  <a:pt x="41310" y="320079"/>
                </a:cubicBezTo>
                <a:cubicBezTo>
                  <a:pt x="37341" y="321369"/>
                  <a:pt x="33306" y="321898"/>
                  <a:pt x="29139" y="321600"/>
                </a:cubicBezTo>
                <a:cubicBezTo>
                  <a:pt x="25005" y="321303"/>
                  <a:pt x="21069" y="320211"/>
                  <a:pt x="17332" y="318359"/>
                </a:cubicBezTo>
                <a:cubicBezTo>
                  <a:pt x="13628" y="316507"/>
                  <a:pt x="10386" y="313994"/>
                  <a:pt x="7674" y="310852"/>
                </a:cubicBezTo>
                <a:cubicBezTo>
                  <a:pt x="4962" y="307710"/>
                  <a:pt x="2945" y="304171"/>
                  <a:pt x="1622" y="300235"/>
                </a:cubicBezTo>
                <a:cubicBezTo>
                  <a:pt x="299" y="296267"/>
                  <a:pt x="-197" y="292232"/>
                  <a:pt x="68" y="288098"/>
                </a:cubicBezTo>
                <a:cubicBezTo>
                  <a:pt x="365" y="283930"/>
                  <a:pt x="1457" y="279995"/>
                  <a:pt x="3309" y="276291"/>
                </a:cubicBezTo>
                <a:cubicBezTo>
                  <a:pt x="5161" y="272553"/>
                  <a:pt x="7674" y="269345"/>
                  <a:pt x="10816" y="266600"/>
                </a:cubicBezTo>
                <a:cubicBezTo>
                  <a:pt x="13958" y="263888"/>
                  <a:pt x="17497" y="261871"/>
                  <a:pt x="21466" y="260548"/>
                </a:cubicBezTo>
                <a:cubicBezTo>
                  <a:pt x="25402" y="259225"/>
                  <a:pt x="29436" y="258729"/>
                  <a:pt x="33604" y="259026"/>
                </a:cubicBezTo>
                <a:close/>
                <a:moveTo>
                  <a:pt x="849777" y="258994"/>
                </a:moveTo>
                <a:cubicBezTo>
                  <a:pt x="853944" y="259291"/>
                  <a:pt x="857879" y="260383"/>
                  <a:pt x="861584" y="262235"/>
                </a:cubicBezTo>
                <a:cubicBezTo>
                  <a:pt x="865321" y="264087"/>
                  <a:pt x="868529" y="266601"/>
                  <a:pt x="871274" y="269742"/>
                </a:cubicBezTo>
                <a:cubicBezTo>
                  <a:pt x="873986" y="272884"/>
                  <a:pt x="876003" y="276423"/>
                  <a:pt x="877326" y="280359"/>
                </a:cubicBezTo>
                <a:cubicBezTo>
                  <a:pt x="878649" y="284328"/>
                  <a:pt x="879145" y="288363"/>
                  <a:pt x="878848" y="292530"/>
                </a:cubicBezTo>
                <a:cubicBezTo>
                  <a:pt x="878550" y="296664"/>
                  <a:pt x="877492" y="300599"/>
                  <a:pt x="875640" y="304337"/>
                </a:cubicBezTo>
                <a:cubicBezTo>
                  <a:pt x="873754" y="308041"/>
                  <a:pt x="871274" y="311249"/>
                  <a:pt x="868132" y="313994"/>
                </a:cubicBezTo>
                <a:cubicBezTo>
                  <a:pt x="864990" y="316706"/>
                  <a:pt x="861418" y="318723"/>
                  <a:pt x="857483" y="320046"/>
                </a:cubicBezTo>
                <a:cubicBezTo>
                  <a:pt x="853547" y="321369"/>
                  <a:pt x="849479" y="321865"/>
                  <a:pt x="845345" y="321568"/>
                </a:cubicBezTo>
                <a:cubicBezTo>
                  <a:pt x="841178" y="321303"/>
                  <a:pt x="837242" y="320212"/>
                  <a:pt x="833538" y="318360"/>
                </a:cubicBezTo>
                <a:cubicBezTo>
                  <a:pt x="829801" y="316474"/>
                  <a:pt x="826593" y="313994"/>
                  <a:pt x="823881" y="310852"/>
                </a:cubicBezTo>
                <a:cubicBezTo>
                  <a:pt x="821135" y="307710"/>
                  <a:pt x="819118" y="304171"/>
                  <a:pt x="817795" y="300203"/>
                </a:cubicBezTo>
                <a:cubicBezTo>
                  <a:pt x="816505" y="296267"/>
                  <a:pt x="815976" y="292232"/>
                  <a:pt x="816274" y="288065"/>
                </a:cubicBezTo>
                <a:cubicBezTo>
                  <a:pt x="816571" y="283931"/>
                  <a:pt x="817663" y="279995"/>
                  <a:pt x="819515" y="276258"/>
                </a:cubicBezTo>
                <a:cubicBezTo>
                  <a:pt x="821367" y="272554"/>
                  <a:pt x="823881" y="269313"/>
                  <a:pt x="827022" y="266601"/>
                </a:cubicBezTo>
                <a:cubicBezTo>
                  <a:pt x="830164" y="263855"/>
                  <a:pt x="833703" y="261838"/>
                  <a:pt x="837639" y="260515"/>
                </a:cubicBezTo>
                <a:cubicBezTo>
                  <a:pt x="841608" y="259225"/>
                  <a:pt x="845643" y="258696"/>
                  <a:pt x="849777" y="258994"/>
                </a:cubicBezTo>
                <a:close/>
                <a:moveTo>
                  <a:pt x="577719" y="258994"/>
                </a:moveTo>
                <a:cubicBezTo>
                  <a:pt x="581887" y="259291"/>
                  <a:pt x="585822" y="260383"/>
                  <a:pt x="589526" y="262235"/>
                </a:cubicBezTo>
                <a:cubicBezTo>
                  <a:pt x="593264" y="264087"/>
                  <a:pt x="596472" y="266600"/>
                  <a:pt x="599217" y="269742"/>
                </a:cubicBezTo>
                <a:cubicBezTo>
                  <a:pt x="601929" y="272884"/>
                  <a:pt x="603946" y="276423"/>
                  <a:pt x="605269" y="280359"/>
                </a:cubicBezTo>
                <a:cubicBezTo>
                  <a:pt x="606592" y="284327"/>
                  <a:pt x="607088" y="288362"/>
                  <a:pt x="606790" y="292530"/>
                </a:cubicBezTo>
                <a:cubicBezTo>
                  <a:pt x="606493" y="296664"/>
                  <a:pt x="605434" y="300599"/>
                  <a:pt x="603549" y="304337"/>
                </a:cubicBezTo>
                <a:cubicBezTo>
                  <a:pt x="601697" y="308041"/>
                  <a:pt x="599184" y="311282"/>
                  <a:pt x="596042" y="313994"/>
                </a:cubicBezTo>
                <a:cubicBezTo>
                  <a:pt x="592900" y="316706"/>
                  <a:pt x="589361" y="318723"/>
                  <a:pt x="585425" y="320046"/>
                </a:cubicBezTo>
                <a:cubicBezTo>
                  <a:pt x="581490" y="321369"/>
                  <a:pt x="577422" y="321865"/>
                  <a:pt x="573288" y="321601"/>
                </a:cubicBezTo>
                <a:cubicBezTo>
                  <a:pt x="569120" y="321303"/>
                  <a:pt x="565185" y="320212"/>
                  <a:pt x="561481" y="318359"/>
                </a:cubicBezTo>
                <a:cubicBezTo>
                  <a:pt x="557743" y="316507"/>
                  <a:pt x="554535" y="313994"/>
                  <a:pt x="551790" y="310852"/>
                </a:cubicBezTo>
                <a:cubicBezTo>
                  <a:pt x="549078" y="307710"/>
                  <a:pt x="547061" y="304171"/>
                  <a:pt x="545738" y="300202"/>
                </a:cubicBezTo>
                <a:cubicBezTo>
                  <a:pt x="544415" y="296267"/>
                  <a:pt x="543919" y="292232"/>
                  <a:pt x="544216" y="288065"/>
                </a:cubicBezTo>
                <a:cubicBezTo>
                  <a:pt x="544514" y="283931"/>
                  <a:pt x="545572" y="279995"/>
                  <a:pt x="547458" y="276258"/>
                </a:cubicBezTo>
                <a:cubicBezTo>
                  <a:pt x="549310" y="272553"/>
                  <a:pt x="551790" y="269312"/>
                  <a:pt x="554932" y="266600"/>
                </a:cubicBezTo>
                <a:cubicBezTo>
                  <a:pt x="558107" y="263855"/>
                  <a:pt x="561646" y="261838"/>
                  <a:pt x="565582" y="260548"/>
                </a:cubicBezTo>
                <a:cubicBezTo>
                  <a:pt x="569517" y="259225"/>
                  <a:pt x="573585" y="258696"/>
                  <a:pt x="577719" y="258994"/>
                </a:cubicBezTo>
                <a:close/>
                <a:moveTo>
                  <a:pt x="441426" y="258993"/>
                </a:moveTo>
                <a:cubicBezTo>
                  <a:pt x="445560" y="259291"/>
                  <a:pt x="449495" y="260349"/>
                  <a:pt x="453200" y="262202"/>
                </a:cubicBezTo>
                <a:cubicBezTo>
                  <a:pt x="456937" y="264087"/>
                  <a:pt x="460145" y="266567"/>
                  <a:pt x="462890" y="269709"/>
                </a:cubicBezTo>
                <a:cubicBezTo>
                  <a:pt x="465602" y="272851"/>
                  <a:pt x="467619" y="276423"/>
                  <a:pt x="468942" y="280359"/>
                </a:cubicBezTo>
                <a:cubicBezTo>
                  <a:pt x="470265" y="284294"/>
                  <a:pt x="470761" y="288362"/>
                  <a:pt x="470464" y="292496"/>
                </a:cubicBezTo>
                <a:cubicBezTo>
                  <a:pt x="470166" y="296664"/>
                  <a:pt x="469108" y="300599"/>
                  <a:pt x="467256" y="304303"/>
                </a:cubicBezTo>
                <a:cubicBezTo>
                  <a:pt x="465370" y="308041"/>
                  <a:pt x="462890" y="311249"/>
                  <a:pt x="459748" y="313961"/>
                </a:cubicBezTo>
                <a:cubicBezTo>
                  <a:pt x="456606" y="316706"/>
                  <a:pt x="453067" y="318723"/>
                  <a:pt x="449099" y="320046"/>
                </a:cubicBezTo>
                <a:cubicBezTo>
                  <a:pt x="445163" y="321336"/>
                  <a:pt x="441095" y="321865"/>
                  <a:pt x="436961" y="321567"/>
                </a:cubicBezTo>
                <a:cubicBezTo>
                  <a:pt x="432827" y="321270"/>
                  <a:pt x="428891" y="320178"/>
                  <a:pt x="425154" y="318326"/>
                </a:cubicBezTo>
                <a:cubicBezTo>
                  <a:pt x="421450" y="316474"/>
                  <a:pt x="418209" y="313961"/>
                  <a:pt x="415497" y="310819"/>
                </a:cubicBezTo>
                <a:cubicBezTo>
                  <a:pt x="412751" y="307677"/>
                  <a:pt x="410734" y="304138"/>
                  <a:pt x="409411" y="300202"/>
                </a:cubicBezTo>
                <a:cubicBezTo>
                  <a:pt x="408121" y="296234"/>
                  <a:pt x="407592" y="292199"/>
                  <a:pt x="407890" y="288065"/>
                </a:cubicBezTo>
                <a:cubicBezTo>
                  <a:pt x="408187" y="283897"/>
                  <a:pt x="409279" y="279962"/>
                  <a:pt x="411131" y="276258"/>
                </a:cubicBezTo>
                <a:cubicBezTo>
                  <a:pt x="412983" y="272520"/>
                  <a:pt x="415497" y="269312"/>
                  <a:pt x="418638" y="266567"/>
                </a:cubicBezTo>
                <a:cubicBezTo>
                  <a:pt x="421780" y="263855"/>
                  <a:pt x="425319" y="261838"/>
                  <a:pt x="429255" y="260515"/>
                </a:cubicBezTo>
                <a:cubicBezTo>
                  <a:pt x="433224" y="259192"/>
                  <a:pt x="437259" y="258696"/>
                  <a:pt x="441426" y="258993"/>
                </a:cubicBezTo>
                <a:close/>
                <a:moveTo>
                  <a:pt x="169334" y="258993"/>
                </a:moveTo>
                <a:cubicBezTo>
                  <a:pt x="173502" y="259291"/>
                  <a:pt x="177437" y="260349"/>
                  <a:pt x="181141" y="262235"/>
                </a:cubicBezTo>
                <a:cubicBezTo>
                  <a:pt x="184879" y="264087"/>
                  <a:pt x="188087" y="266567"/>
                  <a:pt x="190832" y="269709"/>
                </a:cubicBezTo>
                <a:cubicBezTo>
                  <a:pt x="193544" y="272851"/>
                  <a:pt x="195561" y="276423"/>
                  <a:pt x="196884" y="280359"/>
                </a:cubicBezTo>
                <a:cubicBezTo>
                  <a:pt x="198207" y="284294"/>
                  <a:pt x="198703" y="288362"/>
                  <a:pt x="198405" y="292496"/>
                </a:cubicBezTo>
                <a:cubicBezTo>
                  <a:pt x="198108" y="296664"/>
                  <a:pt x="197049" y="300599"/>
                  <a:pt x="195164" y="304303"/>
                </a:cubicBezTo>
                <a:cubicBezTo>
                  <a:pt x="193312" y="308041"/>
                  <a:pt x="190832" y="311249"/>
                  <a:pt x="187690" y="313961"/>
                </a:cubicBezTo>
                <a:cubicBezTo>
                  <a:pt x="184548" y="316706"/>
                  <a:pt x="180976" y="318723"/>
                  <a:pt x="177040" y="320046"/>
                </a:cubicBezTo>
                <a:cubicBezTo>
                  <a:pt x="173105" y="321369"/>
                  <a:pt x="169037" y="321865"/>
                  <a:pt x="164903" y="321567"/>
                </a:cubicBezTo>
                <a:cubicBezTo>
                  <a:pt x="160735" y="321270"/>
                  <a:pt x="156800" y="320211"/>
                  <a:pt x="153096" y="318326"/>
                </a:cubicBezTo>
                <a:cubicBezTo>
                  <a:pt x="149358" y="316474"/>
                  <a:pt x="146150" y="313961"/>
                  <a:pt x="143438" y="310819"/>
                </a:cubicBezTo>
                <a:cubicBezTo>
                  <a:pt x="140693" y="307677"/>
                  <a:pt x="138676" y="304138"/>
                  <a:pt x="137353" y="300202"/>
                </a:cubicBezTo>
                <a:cubicBezTo>
                  <a:pt x="136030" y="296267"/>
                  <a:pt x="135534" y="292199"/>
                  <a:pt x="135831" y="288065"/>
                </a:cubicBezTo>
                <a:cubicBezTo>
                  <a:pt x="136129" y="283897"/>
                  <a:pt x="137187" y="279962"/>
                  <a:pt x="139073" y="276258"/>
                </a:cubicBezTo>
                <a:cubicBezTo>
                  <a:pt x="140925" y="272520"/>
                  <a:pt x="143438" y="269312"/>
                  <a:pt x="146580" y="266567"/>
                </a:cubicBezTo>
                <a:cubicBezTo>
                  <a:pt x="149722" y="263855"/>
                  <a:pt x="153261" y="261838"/>
                  <a:pt x="157197" y="260515"/>
                </a:cubicBezTo>
                <a:cubicBezTo>
                  <a:pt x="161132" y="259192"/>
                  <a:pt x="165200" y="258696"/>
                  <a:pt x="169334" y="258993"/>
                </a:cubicBezTo>
                <a:close/>
                <a:moveTo>
                  <a:pt x="847561" y="129447"/>
                </a:moveTo>
                <a:cubicBezTo>
                  <a:pt x="864660" y="129447"/>
                  <a:pt x="878914" y="143735"/>
                  <a:pt x="878914" y="160833"/>
                </a:cubicBezTo>
                <a:cubicBezTo>
                  <a:pt x="878914" y="178527"/>
                  <a:pt x="864660" y="192186"/>
                  <a:pt x="847561" y="192186"/>
                </a:cubicBezTo>
                <a:cubicBezTo>
                  <a:pt x="830429" y="192186"/>
                  <a:pt x="816175" y="177932"/>
                  <a:pt x="816175" y="160833"/>
                </a:cubicBezTo>
                <a:cubicBezTo>
                  <a:pt x="816175" y="143735"/>
                  <a:pt x="830429" y="129447"/>
                  <a:pt x="847561" y="129447"/>
                </a:cubicBezTo>
                <a:close/>
                <a:moveTo>
                  <a:pt x="711797" y="129447"/>
                </a:moveTo>
                <a:cubicBezTo>
                  <a:pt x="728929" y="129447"/>
                  <a:pt x="743183" y="143735"/>
                  <a:pt x="743183" y="160833"/>
                </a:cubicBezTo>
                <a:cubicBezTo>
                  <a:pt x="742588" y="178527"/>
                  <a:pt x="728929" y="192186"/>
                  <a:pt x="711797" y="192186"/>
                </a:cubicBezTo>
                <a:cubicBezTo>
                  <a:pt x="694698" y="192186"/>
                  <a:pt x="680444" y="177932"/>
                  <a:pt x="680444" y="160833"/>
                </a:cubicBezTo>
                <a:cubicBezTo>
                  <a:pt x="680444" y="143735"/>
                  <a:pt x="694698" y="129447"/>
                  <a:pt x="711797" y="129447"/>
                </a:cubicBezTo>
                <a:close/>
                <a:moveTo>
                  <a:pt x="575503" y="129447"/>
                </a:moveTo>
                <a:cubicBezTo>
                  <a:pt x="592602" y="129447"/>
                  <a:pt x="606856" y="143735"/>
                  <a:pt x="606856" y="160833"/>
                </a:cubicBezTo>
                <a:cubicBezTo>
                  <a:pt x="606856" y="178527"/>
                  <a:pt x="592602" y="192186"/>
                  <a:pt x="575503" y="192186"/>
                </a:cubicBezTo>
                <a:cubicBezTo>
                  <a:pt x="558371" y="192186"/>
                  <a:pt x="544117" y="177932"/>
                  <a:pt x="544117" y="160833"/>
                </a:cubicBezTo>
                <a:cubicBezTo>
                  <a:pt x="544117" y="143735"/>
                  <a:pt x="558371" y="129447"/>
                  <a:pt x="575503" y="129447"/>
                </a:cubicBezTo>
                <a:close/>
                <a:moveTo>
                  <a:pt x="439176" y="129447"/>
                </a:moveTo>
                <a:cubicBezTo>
                  <a:pt x="456275" y="129447"/>
                  <a:pt x="470529" y="143735"/>
                  <a:pt x="470529" y="160833"/>
                </a:cubicBezTo>
                <a:cubicBezTo>
                  <a:pt x="470529" y="178527"/>
                  <a:pt x="456870" y="192186"/>
                  <a:pt x="439176" y="192186"/>
                </a:cubicBezTo>
                <a:cubicBezTo>
                  <a:pt x="422078" y="192186"/>
                  <a:pt x="407790" y="177932"/>
                  <a:pt x="407790" y="160833"/>
                </a:cubicBezTo>
                <a:cubicBezTo>
                  <a:pt x="407790" y="143735"/>
                  <a:pt x="422078" y="129447"/>
                  <a:pt x="439176" y="129447"/>
                </a:cubicBezTo>
                <a:close/>
                <a:moveTo>
                  <a:pt x="303412" y="129447"/>
                </a:moveTo>
                <a:cubicBezTo>
                  <a:pt x="320544" y="129447"/>
                  <a:pt x="334798" y="143735"/>
                  <a:pt x="334798" y="160833"/>
                </a:cubicBezTo>
                <a:cubicBezTo>
                  <a:pt x="334798" y="178527"/>
                  <a:pt x="320544" y="192186"/>
                  <a:pt x="303412" y="192186"/>
                </a:cubicBezTo>
                <a:cubicBezTo>
                  <a:pt x="286313" y="192186"/>
                  <a:pt x="272059" y="177932"/>
                  <a:pt x="272059" y="160833"/>
                </a:cubicBezTo>
                <a:cubicBezTo>
                  <a:pt x="272059" y="143735"/>
                  <a:pt x="286313" y="129447"/>
                  <a:pt x="303412" y="129447"/>
                </a:cubicBezTo>
                <a:close/>
                <a:moveTo>
                  <a:pt x="167119" y="129447"/>
                </a:moveTo>
                <a:cubicBezTo>
                  <a:pt x="184218" y="129447"/>
                  <a:pt x="198472" y="143735"/>
                  <a:pt x="198472" y="160833"/>
                </a:cubicBezTo>
                <a:cubicBezTo>
                  <a:pt x="198472" y="178527"/>
                  <a:pt x="184780" y="192186"/>
                  <a:pt x="167119" y="192186"/>
                </a:cubicBezTo>
                <a:cubicBezTo>
                  <a:pt x="149987" y="192186"/>
                  <a:pt x="135733" y="177932"/>
                  <a:pt x="135733" y="160833"/>
                </a:cubicBezTo>
                <a:cubicBezTo>
                  <a:pt x="135733" y="143735"/>
                  <a:pt x="149987" y="129447"/>
                  <a:pt x="167119" y="129447"/>
                </a:cubicBezTo>
                <a:close/>
                <a:moveTo>
                  <a:pt x="31354" y="129447"/>
                </a:moveTo>
                <a:cubicBezTo>
                  <a:pt x="48486" y="129447"/>
                  <a:pt x="62740" y="143735"/>
                  <a:pt x="62740" y="160833"/>
                </a:cubicBezTo>
                <a:cubicBezTo>
                  <a:pt x="62740" y="178527"/>
                  <a:pt x="48486" y="192186"/>
                  <a:pt x="31354" y="192186"/>
                </a:cubicBezTo>
                <a:cubicBezTo>
                  <a:pt x="14255" y="192186"/>
                  <a:pt x="1" y="177932"/>
                  <a:pt x="1" y="160833"/>
                </a:cubicBezTo>
                <a:cubicBezTo>
                  <a:pt x="1" y="143735"/>
                  <a:pt x="14255" y="129447"/>
                  <a:pt x="31354" y="129447"/>
                </a:cubicBezTo>
                <a:close/>
                <a:moveTo>
                  <a:pt x="439176" y="562"/>
                </a:moveTo>
                <a:cubicBezTo>
                  <a:pt x="456275" y="562"/>
                  <a:pt x="470529" y="14816"/>
                  <a:pt x="470529" y="31948"/>
                </a:cubicBezTo>
                <a:cubicBezTo>
                  <a:pt x="470529" y="49047"/>
                  <a:pt x="456870" y="62739"/>
                  <a:pt x="439176" y="62739"/>
                </a:cubicBezTo>
                <a:cubicBezTo>
                  <a:pt x="422078" y="62739"/>
                  <a:pt x="407790" y="48485"/>
                  <a:pt x="407790" y="31353"/>
                </a:cubicBezTo>
                <a:cubicBezTo>
                  <a:pt x="407790" y="14254"/>
                  <a:pt x="422078" y="562"/>
                  <a:pt x="439176" y="562"/>
                </a:cubicBezTo>
                <a:close/>
                <a:moveTo>
                  <a:pt x="847561" y="0"/>
                </a:moveTo>
                <a:cubicBezTo>
                  <a:pt x="864660" y="0"/>
                  <a:pt x="878914" y="14254"/>
                  <a:pt x="878914" y="31353"/>
                </a:cubicBezTo>
                <a:cubicBezTo>
                  <a:pt x="878914" y="48485"/>
                  <a:pt x="864660" y="62739"/>
                  <a:pt x="847561" y="62739"/>
                </a:cubicBezTo>
                <a:cubicBezTo>
                  <a:pt x="830429" y="62739"/>
                  <a:pt x="816175" y="48485"/>
                  <a:pt x="816175" y="31353"/>
                </a:cubicBezTo>
                <a:cubicBezTo>
                  <a:pt x="816175" y="14254"/>
                  <a:pt x="830429" y="0"/>
                  <a:pt x="847561" y="0"/>
                </a:cubicBezTo>
                <a:close/>
                <a:moveTo>
                  <a:pt x="711797" y="0"/>
                </a:moveTo>
                <a:cubicBezTo>
                  <a:pt x="728929" y="0"/>
                  <a:pt x="743183" y="14254"/>
                  <a:pt x="743183" y="31353"/>
                </a:cubicBezTo>
                <a:cubicBezTo>
                  <a:pt x="743183" y="48485"/>
                  <a:pt x="728929" y="62739"/>
                  <a:pt x="711797" y="62739"/>
                </a:cubicBezTo>
                <a:cubicBezTo>
                  <a:pt x="694698" y="62739"/>
                  <a:pt x="680444" y="48485"/>
                  <a:pt x="680444" y="31353"/>
                </a:cubicBezTo>
                <a:cubicBezTo>
                  <a:pt x="680444" y="14254"/>
                  <a:pt x="694698" y="0"/>
                  <a:pt x="711797" y="0"/>
                </a:cubicBezTo>
                <a:close/>
                <a:moveTo>
                  <a:pt x="575503" y="0"/>
                </a:moveTo>
                <a:cubicBezTo>
                  <a:pt x="592602" y="0"/>
                  <a:pt x="606856" y="14254"/>
                  <a:pt x="606856" y="31353"/>
                </a:cubicBezTo>
                <a:cubicBezTo>
                  <a:pt x="606856" y="48485"/>
                  <a:pt x="592602" y="62739"/>
                  <a:pt x="575503" y="62739"/>
                </a:cubicBezTo>
                <a:cubicBezTo>
                  <a:pt x="558371" y="62739"/>
                  <a:pt x="544117" y="48485"/>
                  <a:pt x="544117" y="31353"/>
                </a:cubicBezTo>
                <a:cubicBezTo>
                  <a:pt x="544117" y="14254"/>
                  <a:pt x="558371" y="0"/>
                  <a:pt x="575503" y="0"/>
                </a:cubicBezTo>
                <a:close/>
                <a:moveTo>
                  <a:pt x="303412" y="0"/>
                </a:moveTo>
                <a:cubicBezTo>
                  <a:pt x="320544" y="0"/>
                  <a:pt x="334798" y="14254"/>
                  <a:pt x="334798" y="31353"/>
                </a:cubicBezTo>
                <a:cubicBezTo>
                  <a:pt x="334798" y="48485"/>
                  <a:pt x="320544" y="62739"/>
                  <a:pt x="303412" y="62739"/>
                </a:cubicBezTo>
                <a:cubicBezTo>
                  <a:pt x="286313" y="62739"/>
                  <a:pt x="272059" y="48485"/>
                  <a:pt x="272059" y="31353"/>
                </a:cubicBezTo>
                <a:cubicBezTo>
                  <a:pt x="272059" y="14254"/>
                  <a:pt x="286313" y="0"/>
                  <a:pt x="303412" y="0"/>
                </a:cubicBezTo>
                <a:close/>
                <a:moveTo>
                  <a:pt x="167119" y="0"/>
                </a:moveTo>
                <a:cubicBezTo>
                  <a:pt x="184218" y="0"/>
                  <a:pt x="198472" y="14254"/>
                  <a:pt x="198472" y="31353"/>
                </a:cubicBezTo>
                <a:cubicBezTo>
                  <a:pt x="198472" y="48485"/>
                  <a:pt x="184780" y="62739"/>
                  <a:pt x="167119" y="62739"/>
                </a:cubicBezTo>
                <a:cubicBezTo>
                  <a:pt x="149987" y="62739"/>
                  <a:pt x="135733" y="48485"/>
                  <a:pt x="135733" y="31353"/>
                </a:cubicBezTo>
                <a:cubicBezTo>
                  <a:pt x="135733" y="14254"/>
                  <a:pt x="149987" y="0"/>
                  <a:pt x="167119" y="0"/>
                </a:cubicBezTo>
                <a:close/>
                <a:moveTo>
                  <a:pt x="31354" y="0"/>
                </a:moveTo>
                <a:cubicBezTo>
                  <a:pt x="48486" y="0"/>
                  <a:pt x="62740" y="14254"/>
                  <a:pt x="62740" y="31353"/>
                </a:cubicBezTo>
                <a:cubicBezTo>
                  <a:pt x="62740" y="48485"/>
                  <a:pt x="48486" y="62739"/>
                  <a:pt x="31354" y="62739"/>
                </a:cubicBezTo>
                <a:cubicBezTo>
                  <a:pt x="14255" y="62739"/>
                  <a:pt x="1" y="48485"/>
                  <a:pt x="1" y="31353"/>
                </a:cubicBezTo>
                <a:cubicBezTo>
                  <a:pt x="1" y="14254"/>
                  <a:pt x="14255" y="0"/>
                  <a:pt x="31354" y="0"/>
                </a:cubicBezTo>
                <a:close/>
              </a:path>
            </a:pathLst>
          </a:custGeom>
          <a:solidFill>
            <a:schemeClr val="accent1"/>
          </a:solidFill>
          <a:ln w="8467" cap="flat">
            <a:noFill/>
            <a:miter/>
          </a:ln>
        </p:spPr>
        <p:txBody>
          <a:bodyPr vert="horz" wrap="square" lIns="91440" tIns="45720" rIns="91440" bIns="45720" rtlCol="0" anchor="ctr"/>
          <a:lstStyle/>
          <a:p>
            <a:pPr algn="l">
              <a:lnSpc>
                <a:spcPct val="110000"/>
              </a:lnSpc>
            </a:pPr>
            <a:endParaRPr kumimoji="1" lang="zh-CN" altLang="en-US"/>
          </a:p>
        </p:txBody>
      </p:sp>
      <p:sp>
        <p:nvSpPr>
          <p:cNvPr id="16" name="标题 1"/>
          <p:cNvSpPr txBox="1"/>
          <p:nvPr/>
        </p:nvSpPr>
        <p:spPr>
          <a:xfrm>
            <a:off x="7360549" y="1436285"/>
            <a:ext cx="349550" cy="349550"/>
          </a:xfrm>
          <a:custGeom>
            <a:avLst/>
            <a:gdLst>
              <a:gd name="connsiteX0" fmla="*/ 457070 w 720001"/>
              <a:gd name="connsiteY0" fmla="*/ 57166 h 720001"/>
              <a:gd name="connsiteX1" fmla="*/ 457070 w 720001"/>
              <a:gd name="connsiteY1" fmla="*/ 263017 h 720001"/>
              <a:gd name="connsiteX2" fmla="*/ 662921 w 720001"/>
              <a:gd name="connsiteY2" fmla="*/ 263017 h 720001"/>
              <a:gd name="connsiteX3" fmla="*/ 647393 w 720001"/>
              <a:gd name="connsiteY3" fmla="*/ 212704 h 720001"/>
              <a:gd name="connsiteX4" fmla="*/ 591008 w 720001"/>
              <a:gd name="connsiteY4" fmla="*/ 129079 h 720001"/>
              <a:gd name="connsiteX5" fmla="*/ 507383 w 720001"/>
              <a:gd name="connsiteY5" fmla="*/ 72694 h 720001"/>
              <a:gd name="connsiteX6" fmla="*/ 457070 w 720001"/>
              <a:gd name="connsiteY6" fmla="*/ 57166 h 720001"/>
              <a:gd name="connsiteX7" fmla="*/ 307952 w 720001"/>
              <a:gd name="connsiteY7" fmla="*/ 56386 h 720001"/>
              <a:gd name="connsiteX8" fmla="*/ 240115 w 720001"/>
              <a:gd name="connsiteY8" fmla="*/ 76251 h 720001"/>
              <a:gd name="connsiteX9" fmla="*/ 142092 w 720001"/>
              <a:gd name="connsiteY9" fmla="*/ 142179 h 720001"/>
              <a:gd name="connsiteX10" fmla="*/ 76077 w 720001"/>
              <a:gd name="connsiteY10" fmla="*/ 240116 h 720001"/>
              <a:gd name="connsiteX11" fmla="*/ 51874 w 720001"/>
              <a:gd name="connsiteY11" fmla="*/ 360000 h 720001"/>
              <a:gd name="connsiteX12" fmla="*/ 76077 w 720001"/>
              <a:gd name="connsiteY12" fmla="*/ 479885 h 720001"/>
              <a:gd name="connsiteX13" fmla="*/ 142092 w 720001"/>
              <a:gd name="connsiteY13" fmla="*/ 577822 h 720001"/>
              <a:gd name="connsiteX14" fmla="*/ 240029 w 720001"/>
              <a:gd name="connsiteY14" fmla="*/ 643837 h 720001"/>
              <a:gd name="connsiteX15" fmla="*/ 359913 w 720001"/>
              <a:gd name="connsiteY15" fmla="*/ 668039 h 720001"/>
              <a:gd name="connsiteX16" fmla="*/ 479798 w 720001"/>
              <a:gd name="connsiteY16" fmla="*/ 643837 h 720001"/>
              <a:gd name="connsiteX17" fmla="*/ 577735 w 720001"/>
              <a:gd name="connsiteY17" fmla="*/ 577822 h 720001"/>
              <a:gd name="connsiteX18" fmla="*/ 643750 w 720001"/>
              <a:gd name="connsiteY18" fmla="*/ 479885 h 720001"/>
              <a:gd name="connsiteX19" fmla="*/ 663615 w 720001"/>
              <a:gd name="connsiteY19" fmla="*/ 412049 h 720001"/>
              <a:gd name="connsiteX20" fmla="*/ 360000 w 720001"/>
              <a:gd name="connsiteY20" fmla="*/ 412049 h 720001"/>
              <a:gd name="connsiteX21" fmla="*/ 307952 w 720001"/>
              <a:gd name="connsiteY21" fmla="*/ 360000 h 720001"/>
              <a:gd name="connsiteX22" fmla="*/ 405022 w 720001"/>
              <a:gd name="connsiteY22" fmla="*/ 0 h 720001"/>
              <a:gd name="connsiteX23" fmla="*/ 720001 w 720001"/>
              <a:gd name="connsiteY23" fmla="*/ 314979 h 720001"/>
              <a:gd name="connsiteX24" fmla="*/ 405022 w 720001"/>
              <a:gd name="connsiteY24" fmla="*/ 314979 h 720001"/>
              <a:gd name="connsiteX25" fmla="*/ 360000 w 720001"/>
              <a:gd name="connsiteY25" fmla="*/ 0 h 720001"/>
              <a:gd name="connsiteX26" fmla="*/ 360000 w 720001"/>
              <a:gd name="connsiteY26" fmla="*/ 360000 h 720001"/>
              <a:gd name="connsiteX27" fmla="*/ 720001 w 720001"/>
              <a:gd name="connsiteY27" fmla="*/ 360000 h 720001"/>
              <a:gd name="connsiteX28" fmla="*/ 360000 w 720001"/>
              <a:gd name="connsiteY28" fmla="*/ 720001 h 720001"/>
              <a:gd name="connsiteX29" fmla="*/ 0 w 720001"/>
              <a:gd name="connsiteY29" fmla="*/ 360000 h 720001"/>
              <a:gd name="connsiteX30" fmla="*/ 360000 w 720001"/>
              <a:gd name="connsiteY30" fmla="*/ 0 h 720001"/>
            </a:gdLst>
            <a:ahLst/>
            <a:cxnLst/>
            <a:rect l="l" t="t" r="r" b="b"/>
            <a:pathLst>
              <a:path w="720001" h="720001">
                <a:moveTo>
                  <a:pt x="457070" y="57166"/>
                </a:moveTo>
                <a:lnTo>
                  <a:pt x="457070" y="263017"/>
                </a:lnTo>
                <a:lnTo>
                  <a:pt x="662921" y="263017"/>
                </a:lnTo>
                <a:cubicBezTo>
                  <a:pt x="659451" y="245755"/>
                  <a:pt x="654246" y="229012"/>
                  <a:pt x="647393" y="212704"/>
                </a:cubicBezTo>
                <a:cubicBezTo>
                  <a:pt x="634121" y="181388"/>
                  <a:pt x="615210" y="153282"/>
                  <a:pt x="591008" y="129079"/>
                </a:cubicBezTo>
                <a:cubicBezTo>
                  <a:pt x="566806" y="104877"/>
                  <a:pt x="538699" y="85966"/>
                  <a:pt x="507383" y="72694"/>
                </a:cubicBezTo>
                <a:cubicBezTo>
                  <a:pt x="491075" y="65755"/>
                  <a:pt x="474246" y="60636"/>
                  <a:pt x="457070" y="57166"/>
                </a:cubicBezTo>
                <a:close/>
                <a:moveTo>
                  <a:pt x="307952" y="56386"/>
                </a:moveTo>
                <a:cubicBezTo>
                  <a:pt x="284703" y="60376"/>
                  <a:pt x="262062" y="66969"/>
                  <a:pt x="240115" y="76251"/>
                </a:cubicBezTo>
                <a:cubicBezTo>
                  <a:pt x="203508" y="91778"/>
                  <a:pt x="170544" y="113986"/>
                  <a:pt x="142092" y="142179"/>
                </a:cubicBezTo>
                <a:cubicBezTo>
                  <a:pt x="113812" y="170545"/>
                  <a:pt x="91605" y="203422"/>
                  <a:pt x="76077" y="240116"/>
                </a:cubicBezTo>
                <a:cubicBezTo>
                  <a:pt x="60029" y="278111"/>
                  <a:pt x="51874" y="318362"/>
                  <a:pt x="51874" y="360000"/>
                </a:cubicBezTo>
                <a:cubicBezTo>
                  <a:pt x="51874" y="401639"/>
                  <a:pt x="60029" y="441976"/>
                  <a:pt x="76077" y="479885"/>
                </a:cubicBezTo>
                <a:cubicBezTo>
                  <a:pt x="91605" y="516579"/>
                  <a:pt x="113812" y="549543"/>
                  <a:pt x="142092" y="577822"/>
                </a:cubicBezTo>
                <a:cubicBezTo>
                  <a:pt x="170458" y="606102"/>
                  <a:pt x="203335" y="628309"/>
                  <a:pt x="240029" y="643837"/>
                </a:cubicBezTo>
                <a:cubicBezTo>
                  <a:pt x="278024" y="659885"/>
                  <a:pt x="318275" y="668039"/>
                  <a:pt x="359913" y="668039"/>
                </a:cubicBezTo>
                <a:cubicBezTo>
                  <a:pt x="401552" y="668039"/>
                  <a:pt x="441890" y="659885"/>
                  <a:pt x="479798" y="643837"/>
                </a:cubicBezTo>
                <a:cubicBezTo>
                  <a:pt x="516492" y="628309"/>
                  <a:pt x="549456" y="606102"/>
                  <a:pt x="577735" y="577822"/>
                </a:cubicBezTo>
                <a:cubicBezTo>
                  <a:pt x="606015" y="549456"/>
                  <a:pt x="628222" y="516579"/>
                  <a:pt x="643750" y="479885"/>
                </a:cubicBezTo>
                <a:cubicBezTo>
                  <a:pt x="653032" y="457938"/>
                  <a:pt x="659625" y="435297"/>
                  <a:pt x="663615" y="412049"/>
                </a:cubicBezTo>
                <a:lnTo>
                  <a:pt x="360000" y="412049"/>
                </a:lnTo>
                <a:cubicBezTo>
                  <a:pt x="331287" y="412049"/>
                  <a:pt x="307952" y="388714"/>
                  <a:pt x="307952" y="360000"/>
                </a:cubicBezTo>
                <a:close/>
                <a:moveTo>
                  <a:pt x="405022" y="0"/>
                </a:moveTo>
                <a:cubicBezTo>
                  <a:pt x="578950" y="0"/>
                  <a:pt x="720001" y="141051"/>
                  <a:pt x="720001" y="314979"/>
                </a:cubicBezTo>
                <a:lnTo>
                  <a:pt x="405022" y="314979"/>
                </a:lnTo>
                <a:close/>
                <a:moveTo>
                  <a:pt x="360000" y="0"/>
                </a:moveTo>
                <a:lnTo>
                  <a:pt x="360000" y="360000"/>
                </a:lnTo>
                <a:lnTo>
                  <a:pt x="720001" y="360000"/>
                </a:lnTo>
                <a:cubicBezTo>
                  <a:pt x="720001" y="558825"/>
                  <a:pt x="558824" y="720001"/>
                  <a:pt x="360000" y="720001"/>
                </a:cubicBezTo>
                <a:cubicBezTo>
                  <a:pt x="161176" y="720001"/>
                  <a:pt x="0" y="558825"/>
                  <a:pt x="0" y="360000"/>
                </a:cubicBezTo>
                <a:cubicBezTo>
                  <a:pt x="0" y="161176"/>
                  <a:pt x="161176" y="0"/>
                  <a:pt x="360000" y="0"/>
                </a:cubicBezTo>
                <a:close/>
              </a:path>
            </a:pathLst>
          </a:custGeom>
          <a:solidFill>
            <a:schemeClr val="accent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7" name="标题 1"/>
          <p:cNvSpPr txBox="1"/>
          <p:nvPr/>
        </p:nvSpPr>
        <p:spPr>
          <a:xfrm>
            <a:off x="10070620" y="1351878"/>
            <a:ext cx="306078" cy="349550"/>
          </a:xfrm>
          <a:custGeom>
            <a:avLst/>
            <a:gdLst>
              <a:gd name="connsiteX0" fmla="*/ 1449958 w 1449958"/>
              <a:gd name="connsiteY0" fmla="*/ 669913 h 1655898"/>
              <a:gd name="connsiteX1" fmla="*/ 1449586 w 1449958"/>
              <a:gd name="connsiteY1" fmla="*/ 666192 h 1655898"/>
              <a:gd name="connsiteX2" fmla="*/ 1449586 w 1449958"/>
              <a:gd name="connsiteY2" fmla="*/ 665634 h 1655898"/>
              <a:gd name="connsiteX3" fmla="*/ 1448098 w 1449958"/>
              <a:gd name="connsiteY3" fmla="*/ 658006 h 1655898"/>
              <a:gd name="connsiteX4" fmla="*/ 1445307 w 1449958"/>
              <a:gd name="connsiteY4" fmla="*/ 650379 h 1655898"/>
              <a:gd name="connsiteX5" fmla="*/ 1443633 w 1449958"/>
              <a:gd name="connsiteY5" fmla="*/ 646844 h 1655898"/>
              <a:gd name="connsiteX6" fmla="*/ 1441772 w 1449958"/>
              <a:gd name="connsiteY6" fmla="*/ 643496 h 1655898"/>
              <a:gd name="connsiteX7" fmla="*/ 1441400 w 1449958"/>
              <a:gd name="connsiteY7" fmla="*/ 643124 h 1655898"/>
              <a:gd name="connsiteX8" fmla="*/ 1439354 w 1449958"/>
              <a:gd name="connsiteY8" fmla="*/ 640147 h 1655898"/>
              <a:gd name="connsiteX9" fmla="*/ 1439168 w 1449958"/>
              <a:gd name="connsiteY9" fmla="*/ 639775 h 1655898"/>
              <a:gd name="connsiteX10" fmla="*/ 1436936 w 1449958"/>
              <a:gd name="connsiteY10" fmla="*/ 636798 h 1655898"/>
              <a:gd name="connsiteX11" fmla="*/ 1436378 w 1449958"/>
              <a:gd name="connsiteY11" fmla="*/ 636240 h 1655898"/>
              <a:gd name="connsiteX12" fmla="*/ 1433773 w 1449958"/>
              <a:gd name="connsiteY12" fmla="*/ 633450 h 1655898"/>
              <a:gd name="connsiteX13" fmla="*/ 816136 w 1449958"/>
              <a:gd name="connsiteY13" fmla="*/ 15813 h 1655898"/>
              <a:gd name="connsiteX14" fmla="*/ 813346 w 1449958"/>
              <a:gd name="connsiteY14" fmla="*/ 13208 h 1655898"/>
              <a:gd name="connsiteX15" fmla="*/ 812788 w 1449958"/>
              <a:gd name="connsiteY15" fmla="*/ 12650 h 1655898"/>
              <a:gd name="connsiteX16" fmla="*/ 809997 w 1449958"/>
              <a:gd name="connsiteY16" fmla="*/ 10418 h 1655898"/>
              <a:gd name="connsiteX17" fmla="*/ 809625 w 1449958"/>
              <a:gd name="connsiteY17" fmla="*/ 10232 h 1655898"/>
              <a:gd name="connsiteX18" fmla="*/ 806834 w 1449958"/>
              <a:gd name="connsiteY18" fmla="*/ 8372 h 1655898"/>
              <a:gd name="connsiteX19" fmla="*/ 806276 w 1449958"/>
              <a:gd name="connsiteY19" fmla="*/ 8000 h 1655898"/>
              <a:gd name="connsiteX20" fmla="*/ 802928 w 1449958"/>
              <a:gd name="connsiteY20" fmla="*/ 6139 h 1655898"/>
              <a:gd name="connsiteX21" fmla="*/ 802742 w 1449958"/>
              <a:gd name="connsiteY21" fmla="*/ 6139 h 1655898"/>
              <a:gd name="connsiteX22" fmla="*/ 799207 w 1449958"/>
              <a:gd name="connsiteY22" fmla="*/ 4465 h 1655898"/>
              <a:gd name="connsiteX23" fmla="*/ 799021 w 1449958"/>
              <a:gd name="connsiteY23" fmla="*/ 4465 h 1655898"/>
              <a:gd name="connsiteX24" fmla="*/ 791580 w 1449958"/>
              <a:gd name="connsiteY24" fmla="*/ 1860 h 1655898"/>
              <a:gd name="connsiteX25" fmla="*/ 791394 w 1449958"/>
              <a:gd name="connsiteY25" fmla="*/ 1860 h 1655898"/>
              <a:gd name="connsiteX26" fmla="*/ 783766 w 1449958"/>
              <a:gd name="connsiteY26" fmla="*/ 372 h 1655898"/>
              <a:gd name="connsiteX27" fmla="*/ 783022 w 1449958"/>
              <a:gd name="connsiteY27" fmla="*/ 372 h 1655898"/>
              <a:gd name="connsiteX28" fmla="*/ 779301 w 1449958"/>
              <a:gd name="connsiteY28" fmla="*/ 0 h 1655898"/>
              <a:gd name="connsiteX29" fmla="*/ 261751 w 1449958"/>
              <a:gd name="connsiteY29" fmla="*/ 0 h 1655898"/>
              <a:gd name="connsiteX30" fmla="*/ 0 w 1449958"/>
              <a:gd name="connsiteY30" fmla="*/ 261751 h 1655898"/>
              <a:gd name="connsiteX31" fmla="*/ 0 w 1449958"/>
              <a:gd name="connsiteY31" fmla="*/ 1394148 h 1655898"/>
              <a:gd name="connsiteX32" fmla="*/ 261751 w 1449958"/>
              <a:gd name="connsiteY32" fmla="*/ 1655899 h 1655898"/>
              <a:gd name="connsiteX33" fmla="*/ 1188207 w 1449958"/>
              <a:gd name="connsiteY33" fmla="*/ 1655899 h 1655898"/>
              <a:gd name="connsiteX34" fmla="*/ 1449958 w 1449958"/>
              <a:gd name="connsiteY34" fmla="*/ 1394148 h 1655898"/>
              <a:gd name="connsiteX35" fmla="*/ 1449958 w 1449958"/>
              <a:gd name="connsiteY35" fmla="*/ 672889 h 1655898"/>
              <a:gd name="connsiteX36" fmla="*/ 1449958 w 1449958"/>
              <a:gd name="connsiteY36" fmla="*/ 669913 h 1655898"/>
              <a:gd name="connsiteX37" fmla="*/ 832321 w 1449958"/>
              <a:gd name="connsiteY37" fmla="*/ 466948 h 1655898"/>
              <a:gd name="connsiteX38" fmla="*/ 832321 w 1449958"/>
              <a:gd name="connsiteY38" fmla="*/ 189942 h 1655898"/>
              <a:gd name="connsiteX39" fmla="*/ 1259458 w 1449958"/>
              <a:gd name="connsiteY39" fmla="*/ 617079 h 1655898"/>
              <a:gd name="connsiteX40" fmla="*/ 982452 w 1449958"/>
              <a:gd name="connsiteY40" fmla="*/ 617079 h 1655898"/>
              <a:gd name="connsiteX41" fmla="*/ 832321 w 1449958"/>
              <a:gd name="connsiteY41" fmla="*/ 466948 h 1655898"/>
              <a:gd name="connsiteX42" fmla="*/ 1338337 w 1449958"/>
              <a:gd name="connsiteY42" fmla="*/ 1393403 h 1655898"/>
              <a:gd name="connsiteX43" fmla="*/ 1188207 w 1449958"/>
              <a:gd name="connsiteY43" fmla="*/ 1543534 h 1655898"/>
              <a:gd name="connsiteX44" fmla="*/ 261751 w 1449958"/>
              <a:gd name="connsiteY44" fmla="*/ 1543534 h 1655898"/>
              <a:gd name="connsiteX45" fmla="*/ 111621 w 1449958"/>
              <a:gd name="connsiteY45" fmla="*/ 1393403 h 1655898"/>
              <a:gd name="connsiteX46" fmla="*/ 111621 w 1449958"/>
              <a:gd name="connsiteY46" fmla="*/ 261007 h 1655898"/>
              <a:gd name="connsiteX47" fmla="*/ 261751 w 1449958"/>
              <a:gd name="connsiteY47" fmla="*/ 110877 h 1655898"/>
              <a:gd name="connsiteX48" fmla="*/ 720700 w 1449958"/>
              <a:gd name="connsiteY48" fmla="*/ 110877 h 1655898"/>
              <a:gd name="connsiteX49" fmla="*/ 720700 w 1449958"/>
              <a:gd name="connsiteY49" fmla="*/ 466948 h 1655898"/>
              <a:gd name="connsiteX50" fmla="*/ 982452 w 1449958"/>
              <a:gd name="connsiteY50" fmla="*/ 728700 h 1655898"/>
              <a:gd name="connsiteX51" fmla="*/ 1338523 w 1449958"/>
              <a:gd name="connsiteY51" fmla="*/ 728700 h 1655898"/>
              <a:gd name="connsiteX52" fmla="*/ 1338523 w 1449958"/>
              <a:gd name="connsiteY52" fmla="*/ 1393403 h 1655898"/>
            </a:gdLst>
            <a:ahLst/>
            <a:cxnLst/>
            <a:rect l="l" t="t" r="r" b="b"/>
            <a:pathLst>
              <a:path w="1449958" h="1655898">
                <a:moveTo>
                  <a:pt x="1449958" y="669913"/>
                </a:moveTo>
                <a:cubicBezTo>
                  <a:pt x="1449958" y="668610"/>
                  <a:pt x="1449772" y="667308"/>
                  <a:pt x="1449586" y="666192"/>
                </a:cubicBezTo>
                <a:lnTo>
                  <a:pt x="1449586" y="665634"/>
                </a:lnTo>
                <a:cubicBezTo>
                  <a:pt x="1449214" y="663029"/>
                  <a:pt x="1448656" y="660425"/>
                  <a:pt x="1448098" y="658006"/>
                </a:cubicBezTo>
                <a:cubicBezTo>
                  <a:pt x="1447354" y="655402"/>
                  <a:pt x="1446423" y="652797"/>
                  <a:pt x="1445307" y="650379"/>
                </a:cubicBezTo>
                <a:cubicBezTo>
                  <a:pt x="1444749" y="649077"/>
                  <a:pt x="1444191" y="647960"/>
                  <a:pt x="1443633" y="646844"/>
                </a:cubicBezTo>
                <a:cubicBezTo>
                  <a:pt x="1443075" y="645728"/>
                  <a:pt x="1442331" y="644612"/>
                  <a:pt x="1441772" y="643496"/>
                </a:cubicBezTo>
                <a:cubicBezTo>
                  <a:pt x="1441587" y="643310"/>
                  <a:pt x="1441587" y="643124"/>
                  <a:pt x="1441400" y="643124"/>
                </a:cubicBezTo>
                <a:cubicBezTo>
                  <a:pt x="1440842" y="642193"/>
                  <a:pt x="1440098" y="641077"/>
                  <a:pt x="1439354" y="640147"/>
                </a:cubicBezTo>
                <a:cubicBezTo>
                  <a:pt x="1439354" y="640147"/>
                  <a:pt x="1439168" y="639961"/>
                  <a:pt x="1439168" y="639775"/>
                </a:cubicBezTo>
                <a:cubicBezTo>
                  <a:pt x="1438424" y="638845"/>
                  <a:pt x="1437680" y="637729"/>
                  <a:pt x="1436936" y="636798"/>
                </a:cubicBezTo>
                <a:lnTo>
                  <a:pt x="1436378" y="636240"/>
                </a:lnTo>
                <a:cubicBezTo>
                  <a:pt x="1435633" y="635310"/>
                  <a:pt x="1434703" y="634380"/>
                  <a:pt x="1433773" y="633450"/>
                </a:cubicBezTo>
                <a:lnTo>
                  <a:pt x="816136" y="15813"/>
                </a:lnTo>
                <a:cubicBezTo>
                  <a:pt x="815206" y="14883"/>
                  <a:pt x="814276" y="14139"/>
                  <a:pt x="813346" y="13208"/>
                </a:cubicBezTo>
                <a:lnTo>
                  <a:pt x="812788" y="12650"/>
                </a:lnTo>
                <a:lnTo>
                  <a:pt x="809997" y="10418"/>
                </a:lnTo>
                <a:cubicBezTo>
                  <a:pt x="809811" y="10418"/>
                  <a:pt x="809811" y="10232"/>
                  <a:pt x="809625" y="10232"/>
                </a:cubicBezTo>
                <a:cubicBezTo>
                  <a:pt x="808695" y="9488"/>
                  <a:pt x="807765" y="8930"/>
                  <a:pt x="806834" y="8372"/>
                </a:cubicBezTo>
                <a:cubicBezTo>
                  <a:pt x="806649" y="8186"/>
                  <a:pt x="806462" y="8186"/>
                  <a:pt x="806276" y="8000"/>
                </a:cubicBezTo>
                <a:cubicBezTo>
                  <a:pt x="805160" y="7255"/>
                  <a:pt x="804044" y="6697"/>
                  <a:pt x="802928" y="6139"/>
                </a:cubicBezTo>
                <a:lnTo>
                  <a:pt x="802742" y="6139"/>
                </a:lnTo>
                <a:cubicBezTo>
                  <a:pt x="801626" y="5581"/>
                  <a:pt x="800509" y="5023"/>
                  <a:pt x="799207" y="4465"/>
                </a:cubicBezTo>
                <a:lnTo>
                  <a:pt x="799021" y="4465"/>
                </a:lnTo>
                <a:cubicBezTo>
                  <a:pt x="796603" y="3349"/>
                  <a:pt x="793998" y="2418"/>
                  <a:pt x="791580" y="1860"/>
                </a:cubicBezTo>
                <a:lnTo>
                  <a:pt x="791394" y="1860"/>
                </a:lnTo>
                <a:cubicBezTo>
                  <a:pt x="788975" y="1116"/>
                  <a:pt x="786371" y="744"/>
                  <a:pt x="783766" y="372"/>
                </a:cubicBezTo>
                <a:lnTo>
                  <a:pt x="783022" y="372"/>
                </a:lnTo>
                <a:cubicBezTo>
                  <a:pt x="781720" y="186"/>
                  <a:pt x="780604" y="186"/>
                  <a:pt x="779301" y="0"/>
                </a:cubicBezTo>
                <a:lnTo>
                  <a:pt x="261751" y="0"/>
                </a:lnTo>
                <a:cubicBezTo>
                  <a:pt x="117388" y="0"/>
                  <a:pt x="0" y="117388"/>
                  <a:pt x="0" y="261751"/>
                </a:cubicBezTo>
                <a:lnTo>
                  <a:pt x="0" y="1394148"/>
                </a:lnTo>
                <a:cubicBezTo>
                  <a:pt x="0" y="1538511"/>
                  <a:pt x="117388" y="1655899"/>
                  <a:pt x="261751" y="1655899"/>
                </a:cubicBezTo>
                <a:lnTo>
                  <a:pt x="1188207" y="1655899"/>
                </a:lnTo>
                <a:cubicBezTo>
                  <a:pt x="1332570" y="1655899"/>
                  <a:pt x="1449958" y="1538511"/>
                  <a:pt x="1449958" y="1394148"/>
                </a:cubicBezTo>
                <a:lnTo>
                  <a:pt x="1449958" y="672889"/>
                </a:lnTo>
                <a:lnTo>
                  <a:pt x="1449958" y="669913"/>
                </a:lnTo>
                <a:close/>
                <a:moveTo>
                  <a:pt x="832321" y="466948"/>
                </a:moveTo>
                <a:lnTo>
                  <a:pt x="832321" y="189942"/>
                </a:lnTo>
                <a:lnTo>
                  <a:pt x="1259458" y="617079"/>
                </a:lnTo>
                <a:lnTo>
                  <a:pt x="982452" y="617079"/>
                </a:lnTo>
                <a:cubicBezTo>
                  <a:pt x="899666" y="617079"/>
                  <a:pt x="832321" y="549734"/>
                  <a:pt x="832321" y="466948"/>
                </a:cubicBezTo>
                <a:close/>
                <a:moveTo>
                  <a:pt x="1338337" y="1393403"/>
                </a:moveTo>
                <a:cubicBezTo>
                  <a:pt x="1338337" y="1476189"/>
                  <a:pt x="1270992" y="1543534"/>
                  <a:pt x="1188207" y="1543534"/>
                </a:cubicBezTo>
                <a:lnTo>
                  <a:pt x="261751" y="1543534"/>
                </a:lnTo>
                <a:cubicBezTo>
                  <a:pt x="178966" y="1543534"/>
                  <a:pt x="111621" y="1476189"/>
                  <a:pt x="111621" y="1393403"/>
                </a:cubicBezTo>
                <a:lnTo>
                  <a:pt x="111621" y="261007"/>
                </a:lnTo>
                <a:cubicBezTo>
                  <a:pt x="111621" y="178222"/>
                  <a:pt x="178966" y="110877"/>
                  <a:pt x="261751" y="110877"/>
                </a:cubicBezTo>
                <a:lnTo>
                  <a:pt x="720700" y="110877"/>
                </a:lnTo>
                <a:lnTo>
                  <a:pt x="720700" y="466948"/>
                </a:lnTo>
                <a:cubicBezTo>
                  <a:pt x="720700" y="611312"/>
                  <a:pt x="838088" y="728700"/>
                  <a:pt x="982452" y="728700"/>
                </a:cubicBezTo>
                <a:lnTo>
                  <a:pt x="1338523" y="728700"/>
                </a:lnTo>
                <a:lnTo>
                  <a:pt x="1338523" y="1393403"/>
                </a:lnTo>
                <a:close/>
              </a:path>
            </a:pathLst>
          </a:custGeom>
          <a:solidFill>
            <a:schemeClr val="accent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8" name="标题 1"/>
          <p:cNvSpPr txBox="1"/>
          <p:nvPr/>
        </p:nvSpPr>
        <p:spPr>
          <a:xfrm>
            <a:off x="4574141" y="1901792"/>
            <a:ext cx="399264" cy="349550"/>
          </a:xfrm>
          <a:custGeom>
            <a:avLst/>
            <a:gdLst>
              <a:gd name="connsiteX0" fmla="*/ 411292 w 822400"/>
              <a:gd name="connsiteY0" fmla="*/ 234366 h 720000"/>
              <a:gd name="connsiteX1" fmla="*/ 285658 w 822400"/>
              <a:gd name="connsiteY1" fmla="*/ 360000 h 720000"/>
              <a:gd name="connsiteX2" fmla="*/ 411292 w 822400"/>
              <a:gd name="connsiteY2" fmla="*/ 485635 h 720000"/>
              <a:gd name="connsiteX3" fmla="*/ 536927 w 822400"/>
              <a:gd name="connsiteY3" fmla="*/ 360000 h 720000"/>
              <a:gd name="connsiteX4" fmla="*/ 411292 w 822400"/>
              <a:gd name="connsiteY4" fmla="*/ 234366 h 720000"/>
              <a:gd name="connsiteX5" fmla="*/ 411292 w 822400"/>
              <a:gd name="connsiteY5" fmla="*/ 178938 h 720000"/>
              <a:gd name="connsiteX6" fmla="*/ 592354 w 822400"/>
              <a:gd name="connsiteY6" fmla="*/ 360000 h 720000"/>
              <a:gd name="connsiteX7" fmla="*/ 411292 w 822400"/>
              <a:gd name="connsiteY7" fmla="*/ 541063 h 720000"/>
              <a:gd name="connsiteX8" fmla="*/ 230230 w 822400"/>
              <a:gd name="connsiteY8" fmla="*/ 360000 h 720000"/>
              <a:gd name="connsiteX9" fmla="*/ 411292 w 822400"/>
              <a:gd name="connsiteY9" fmla="*/ 178938 h 720000"/>
              <a:gd name="connsiteX10" fmla="*/ 235403 w 822400"/>
              <a:gd name="connsiteY10" fmla="*/ 55427 h 720000"/>
              <a:gd name="connsiteX11" fmla="*/ 59514 w 822400"/>
              <a:gd name="connsiteY11" fmla="*/ 360000 h 720000"/>
              <a:gd name="connsiteX12" fmla="*/ 235403 w 822400"/>
              <a:gd name="connsiteY12" fmla="*/ 664573 h 720000"/>
              <a:gd name="connsiteX13" fmla="*/ 587089 w 822400"/>
              <a:gd name="connsiteY13" fmla="*/ 664573 h 720000"/>
              <a:gd name="connsiteX14" fmla="*/ 762978 w 822400"/>
              <a:gd name="connsiteY14" fmla="*/ 360000 h 720000"/>
              <a:gd name="connsiteX15" fmla="*/ 587089 w 822400"/>
              <a:gd name="connsiteY15" fmla="*/ 55427 h 720000"/>
              <a:gd name="connsiteX16" fmla="*/ 219883 w 822400"/>
              <a:gd name="connsiteY16" fmla="*/ 0 h 720000"/>
              <a:gd name="connsiteX17" fmla="*/ 602516 w 822400"/>
              <a:gd name="connsiteY17" fmla="*/ 0 h 720000"/>
              <a:gd name="connsiteX18" fmla="*/ 627274 w 822400"/>
              <a:gd name="connsiteY18" fmla="*/ 14319 h 720000"/>
              <a:gd name="connsiteX19" fmla="*/ 818590 w 822400"/>
              <a:gd name="connsiteY19" fmla="*/ 345682 h 720000"/>
              <a:gd name="connsiteX20" fmla="*/ 818590 w 822400"/>
              <a:gd name="connsiteY20" fmla="*/ 374319 h 720000"/>
              <a:gd name="connsiteX21" fmla="*/ 627366 w 822400"/>
              <a:gd name="connsiteY21" fmla="*/ 705682 h 720000"/>
              <a:gd name="connsiteX22" fmla="*/ 602608 w 822400"/>
              <a:gd name="connsiteY22" fmla="*/ 720000 h 720000"/>
              <a:gd name="connsiteX23" fmla="*/ 219976 w 822400"/>
              <a:gd name="connsiteY23" fmla="*/ 720000 h 720000"/>
              <a:gd name="connsiteX24" fmla="*/ 195218 w 822400"/>
              <a:gd name="connsiteY24" fmla="*/ 705682 h 720000"/>
              <a:gd name="connsiteX25" fmla="*/ 3810 w 822400"/>
              <a:gd name="connsiteY25" fmla="*/ 374319 h 720000"/>
              <a:gd name="connsiteX26" fmla="*/ 3810 w 822400"/>
              <a:gd name="connsiteY26" fmla="*/ 345682 h 720000"/>
              <a:gd name="connsiteX27" fmla="*/ 195126 w 822400"/>
              <a:gd name="connsiteY27" fmla="*/ 14319 h 720000"/>
              <a:gd name="connsiteX28" fmla="*/ 219883 w 822400"/>
              <a:gd name="connsiteY28" fmla="*/ 0 h 720000"/>
            </a:gdLst>
            <a:ahLst/>
            <a:cxnLst/>
            <a:rect l="l" t="t" r="r" b="b"/>
            <a:pathLst>
              <a:path w="822400" h="720000">
                <a:moveTo>
                  <a:pt x="411292" y="234366"/>
                </a:moveTo>
                <a:cubicBezTo>
                  <a:pt x="342008" y="234366"/>
                  <a:pt x="285658" y="290716"/>
                  <a:pt x="285658" y="360000"/>
                </a:cubicBezTo>
                <a:cubicBezTo>
                  <a:pt x="285658" y="429284"/>
                  <a:pt x="342008" y="485635"/>
                  <a:pt x="411292" y="485635"/>
                </a:cubicBezTo>
                <a:cubicBezTo>
                  <a:pt x="480576" y="485635"/>
                  <a:pt x="536927" y="429284"/>
                  <a:pt x="536927" y="360000"/>
                </a:cubicBezTo>
                <a:cubicBezTo>
                  <a:pt x="536927" y="290716"/>
                  <a:pt x="480576" y="234366"/>
                  <a:pt x="411292" y="234366"/>
                </a:cubicBezTo>
                <a:close/>
                <a:moveTo>
                  <a:pt x="411292" y="178938"/>
                </a:moveTo>
                <a:cubicBezTo>
                  <a:pt x="511153" y="178938"/>
                  <a:pt x="592354" y="260139"/>
                  <a:pt x="592354" y="360000"/>
                </a:cubicBezTo>
                <a:cubicBezTo>
                  <a:pt x="592354" y="459861"/>
                  <a:pt x="511153" y="541063"/>
                  <a:pt x="411292" y="541063"/>
                </a:cubicBezTo>
                <a:cubicBezTo>
                  <a:pt x="311431" y="541063"/>
                  <a:pt x="230230" y="459861"/>
                  <a:pt x="230230" y="360000"/>
                </a:cubicBezTo>
                <a:cubicBezTo>
                  <a:pt x="230230" y="260139"/>
                  <a:pt x="311431" y="178938"/>
                  <a:pt x="411292" y="178938"/>
                </a:cubicBezTo>
                <a:close/>
                <a:moveTo>
                  <a:pt x="235403" y="55427"/>
                </a:moveTo>
                <a:lnTo>
                  <a:pt x="59514" y="360000"/>
                </a:lnTo>
                <a:lnTo>
                  <a:pt x="235403" y="664573"/>
                </a:lnTo>
                <a:lnTo>
                  <a:pt x="587089" y="664573"/>
                </a:lnTo>
                <a:lnTo>
                  <a:pt x="762978" y="360000"/>
                </a:lnTo>
                <a:lnTo>
                  <a:pt x="587089" y="55427"/>
                </a:lnTo>
                <a:close/>
                <a:moveTo>
                  <a:pt x="219883" y="0"/>
                </a:moveTo>
                <a:lnTo>
                  <a:pt x="602516" y="0"/>
                </a:lnTo>
                <a:cubicBezTo>
                  <a:pt x="612678" y="0"/>
                  <a:pt x="622193" y="5450"/>
                  <a:pt x="627274" y="14319"/>
                </a:cubicBezTo>
                <a:lnTo>
                  <a:pt x="818590" y="345682"/>
                </a:lnTo>
                <a:cubicBezTo>
                  <a:pt x="823671" y="354550"/>
                  <a:pt x="823671" y="365451"/>
                  <a:pt x="818590" y="374319"/>
                </a:cubicBezTo>
                <a:lnTo>
                  <a:pt x="627366" y="705682"/>
                </a:lnTo>
                <a:cubicBezTo>
                  <a:pt x="622285" y="714550"/>
                  <a:pt x="612770" y="720000"/>
                  <a:pt x="602608" y="720000"/>
                </a:cubicBezTo>
                <a:lnTo>
                  <a:pt x="219976" y="720000"/>
                </a:lnTo>
                <a:cubicBezTo>
                  <a:pt x="209814" y="720000"/>
                  <a:pt x="200299" y="714550"/>
                  <a:pt x="195218" y="705682"/>
                </a:cubicBezTo>
                <a:lnTo>
                  <a:pt x="3810" y="374319"/>
                </a:lnTo>
                <a:cubicBezTo>
                  <a:pt x="-1271" y="365543"/>
                  <a:pt x="-1271" y="354550"/>
                  <a:pt x="3810" y="345682"/>
                </a:cubicBezTo>
                <a:lnTo>
                  <a:pt x="195126" y="14319"/>
                </a:lnTo>
                <a:cubicBezTo>
                  <a:pt x="200207" y="5450"/>
                  <a:pt x="209721" y="0"/>
                  <a:pt x="219883" y="0"/>
                </a:cubicBezTo>
                <a:close/>
              </a:path>
            </a:pathLst>
          </a:custGeom>
          <a:solidFill>
            <a:schemeClr val="accent1"/>
          </a:solidFill>
          <a:ln w="1553" cap="flat">
            <a:noFill/>
            <a:miter/>
          </a:ln>
        </p:spPr>
        <p:txBody>
          <a:bodyPr vert="horz" wrap="square" lIns="91440" tIns="45720" rIns="91440" bIns="45720" rtlCol="0" anchor="ctr"/>
          <a:lstStyle/>
          <a:p>
            <a:pPr algn="l">
              <a:lnSpc>
                <a:spcPct val="110000"/>
              </a:lnSpc>
            </a:pPr>
            <a:endParaRPr kumimoji="1" lang="zh-CN" altLang="en-US"/>
          </a:p>
        </p:txBody>
      </p:sp>
      <p:sp>
        <p:nvSpPr>
          <p:cNvPr id="19" name="标题 1"/>
          <p:cNvSpPr txBox="1"/>
          <p:nvPr/>
        </p:nvSpPr>
        <p:spPr>
          <a:xfrm>
            <a:off x="1893736" y="2682417"/>
            <a:ext cx="349550" cy="349550"/>
          </a:xfrm>
          <a:custGeom>
            <a:avLst/>
            <a:gdLst>
              <a:gd name="connsiteX0" fmla="*/ 438553 w 720000"/>
              <a:gd name="connsiteY0" fmla="*/ 189601 h 720000"/>
              <a:gd name="connsiteX1" fmla="*/ 373556 w 720000"/>
              <a:gd name="connsiteY1" fmla="*/ 216451 h 720000"/>
              <a:gd name="connsiteX2" fmla="*/ 232180 w 720000"/>
              <a:gd name="connsiteY2" fmla="*/ 357827 h 720000"/>
              <a:gd name="connsiteX3" fmla="*/ 191861 w 720000"/>
              <a:gd name="connsiteY3" fmla="*/ 528226 h 720000"/>
              <a:gd name="connsiteX4" fmla="*/ 362260 w 720000"/>
              <a:gd name="connsiteY4" fmla="*/ 487907 h 720000"/>
              <a:gd name="connsiteX5" fmla="*/ 503636 w 720000"/>
              <a:gd name="connsiteY5" fmla="*/ 346444 h 720000"/>
              <a:gd name="connsiteX6" fmla="*/ 503636 w 720000"/>
              <a:gd name="connsiteY6" fmla="*/ 216365 h 720000"/>
              <a:gd name="connsiteX7" fmla="*/ 438553 w 720000"/>
              <a:gd name="connsiteY7" fmla="*/ 189601 h 720000"/>
              <a:gd name="connsiteX8" fmla="*/ 438553 w 720000"/>
              <a:gd name="connsiteY8" fmla="*/ 141636 h 720000"/>
              <a:gd name="connsiteX9" fmla="*/ 537524 w 720000"/>
              <a:gd name="connsiteY9" fmla="*/ 182476 h 720000"/>
              <a:gd name="connsiteX10" fmla="*/ 537524 w 720000"/>
              <a:gd name="connsiteY10" fmla="*/ 380420 h 720000"/>
              <a:gd name="connsiteX11" fmla="*/ 396149 w 720000"/>
              <a:gd name="connsiteY11" fmla="*/ 521796 h 720000"/>
              <a:gd name="connsiteX12" fmla="*/ 141637 w 720000"/>
              <a:gd name="connsiteY12" fmla="*/ 578364 h 720000"/>
              <a:gd name="connsiteX13" fmla="*/ 198205 w 720000"/>
              <a:gd name="connsiteY13" fmla="*/ 323852 h 720000"/>
              <a:gd name="connsiteX14" fmla="*/ 339581 w 720000"/>
              <a:gd name="connsiteY14" fmla="*/ 182476 h 720000"/>
              <a:gd name="connsiteX15" fmla="*/ 438553 w 720000"/>
              <a:gd name="connsiteY15" fmla="*/ 141636 h 720000"/>
              <a:gd name="connsiteX16" fmla="*/ 120000 w 720000"/>
              <a:gd name="connsiteY16" fmla="*/ 47965 h 720000"/>
              <a:gd name="connsiteX17" fmla="*/ 47965 w 720000"/>
              <a:gd name="connsiteY17" fmla="*/ 120000 h 720000"/>
              <a:gd name="connsiteX18" fmla="*/ 47965 w 720000"/>
              <a:gd name="connsiteY18" fmla="*/ 600000 h 720000"/>
              <a:gd name="connsiteX19" fmla="*/ 120000 w 720000"/>
              <a:gd name="connsiteY19" fmla="*/ 672035 h 720000"/>
              <a:gd name="connsiteX20" fmla="*/ 600000 w 720000"/>
              <a:gd name="connsiteY20" fmla="*/ 672035 h 720000"/>
              <a:gd name="connsiteX21" fmla="*/ 672035 w 720000"/>
              <a:gd name="connsiteY21" fmla="*/ 600000 h 720000"/>
              <a:gd name="connsiteX22" fmla="*/ 672035 w 720000"/>
              <a:gd name="connsiteY22" fmla="*/ 120000 h 720000"/>
              <a:gd name="connsiteX23" fmla="*/ 600000 w 720000"/>
              <a:gd name="connsiteY23" fmla="*/ 47965 h 720000"/>
              <a:gd name="connsiteX24" fmla="*/ 120000 w 720000"/>
              <a:gd name="connsiteY24" fmla="*/ 0 h 720000"/>
              <a:gd name="connsiteX25" fmla="*/ 600000 w 720000"/>
              <a:gd name="connsiteY25" fmla="*/ 0 h 720000"/>
              <a:gd name="connsiteX26" fmla="*/ 720000 w 720000"/>
              <a:gd name="connsiteY26" fmla="*/ 120000 h 720000"/>
              <a:gd name="connsiteX27" fmla="*/ 720000 w 720000"/>
              <a:gd name="connsiteY27" fmla="*/ 600000 h 720000"/>
              <a:gd name="connsiteX28" fmla="*/ 600000 w 720000"/>
              <a:gd name="connsiteY28" fmla="*/ 720000 h 720000"/>
              <a:gd name="connsiteX29" fmla="*/ 120000 w 720000"/>
              <a:gd name="connsiteY29" fmla="*/ 720000 h 720000"/>
              <a:gd name="connsiteX30" fmla="*/ 0 w 720000"/>
              <a:gd name="connsiteY30" fmla="*/ 600000 h 720000"/>
              <a:gd name="connsiteX31" fmla="*/ 0 w 720000"/>
              <a:gd name="connsiteY31" fmla="*/ 120000 h 720000"/>
              <a:gd name="connsiteX32" fmla="*/ 120000 w 720000"/>
              <a:gd name="connsiteY32" fmla="*/ 0 h 720000"/>
            </a:gdLst>
            <a:ahLst/>
            <a:cxnLst/>
            <a:rect l="l" t="t" r="r" b="b"/>
            <a:pathLst>
              <a:path w="720000" h="720000">
                <a:moveTo>
                  <a:pt x="438553" y="189601"/>
                </a:moveTo>
                <a:cubicBezTo>
                  <a:pt x="413875" y="189601"/>
                  <a:pt x="390761" y="199073"/>
                  <a:pt x="373556" y="216451"/>
                </a:cubicBezTo>
                <a:lnTo>
                  <a:pt x="232180" y="357827"/>
                </a:lnTo>
                <a:cubicBezTo>
                  <a:pt x="212456" y="377465"/>
                  <a:pt x="197336" y="453584"/>
                  <a:pt x="191861" y="528226"/>
                </a:cubicBezTo>
                <a:cubicBezTo>
                  <a:pt x="266503" y="522665"/>
                  <a:pt x="342622" y="507545"/>
                  <a:pt x="362260" y="487907"/>
                </a:cubicBezTo>
                <a:lnTo>
                  <a:pt x="503636" y="346444"/>
                </a:lnTo>
                <a:cubicBezTo>
                  <a:pt x="539523" y="310557"/>
                  <a:pt x="539523" y="252252"/>
                  <a:pt x="503636" y="216365"/>
                </a:cubicBezTo>
                <a:cubicBezTo>
                  <a:pt x="486344" y="199073"/>
                  <a:pt x="463230" y="189601"/>
                  <a:pt x="438553" y="189601"/>
                </a:cubicBezTo>
                <a:close/>
                <a:moveTo>
                  <a:pt x="438553" y="141636"/>
                </a:moveTo>
                <a:cubicBezTo>
                  <a:pt x="474440" y="141636"/>
                  <a:pt x="510327" y="155191"/>
                  <a:pt x="537524" y="182476"/>
                </a:cubicBezTo>
                <a:cubicBezTo>
                  <a:pt x="592007" y="236872"/>
                  <a:pt x="592007" y="325938"/>
                  <a:pt x="537524" y="380420"/>
                </a:cubicBezTo>
                <a:lnTo>
                  <a:pt x="396149" y="521796"/>
                </a:lnTo>
                <a:cubicBezTo>
                  <a:pt x="341753" y="576278"/>
                  <a:pt x="141637" y="578364"/>
                  <a:pt x="141637" y="578364"/>
                </a:cubicBezTo>
                <a:cubicBezTo>
                  <a:pt x="141637" y="578364"/>
                  <a:pt x="143723" y="378334"/>
                  <a:pt x="198205" y="323852"/>
                </a:cubicBezTo>
                <a:lnTo>
                  <a:pt x="339581" y="182476"/>
                </a:lnTo>
                <a:cubicBezTo>
                  <a:pt x="366778" y="155278"/>
                  <a:pt x="402666" y="141636"/>
                  <a:pt x="438553" y="141636"/>
                </a:cubicBezTo>
                <a:close/>
                <a:moveTo>
                  <a:pt x="120000" y="47965"/>
                </a:moveTo>
                <a:cubicBezTo>
                  <a:pt x="80290" y="47965"/>
                  <a:pt x="47965" y="80290"/>
                  <a:pt x="47965" y="120000"/>
                </a:cubicBezTo>
                <a:lnTo>
                  <a:pt x="47965" y="600000"/>
                </a:lnTo>
                <a:cubicBezTo>
                  <a:pt x="47965" y="639711"/>
                  <a:pt x="80290" y="672035"/>
                  <a:pt x="120000" y="672035"/>
                </a:cubicBezTo>
                <a:lnTo>
                  <a:pt x="600000" y="672035"/>
                </a:lnTo>
                <a:cubicBezTo>
                  <a:pt x="639711" y="672035"/>
                  <a:pt x="672035" y="639711"/>
                  <a:pt x="672035" y="600000"/>
                </a:cubicBezTo>
                <a:lnTo>
                  <a:pt x="672035" y="120000"/>
                </a:lnTo>
                <a:cubicBezTo>
                  <a:pt x="672035" y="80290"/>
                  <a:pt x="639711" y="47965"/>
                  <a:pt x="600000" y="47965"/>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chemeClr val="accent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0" name="标题 1"/>
          <p:cNvSpPr txBox="1"/>
          <p:nvPr/>
        </p:nvSpPr>
        <p:spPr>
          <a:xfrm>
            <a:off x="1012538" y="4564964"/>
            <a:ext cx="2111939" cy="578581"/>
          </a:xfrm>
          <a:prstGeom prst="rect">
            <a:avLst/>
          </a:prstGeom>
          <a:noFill/>
          <a:ln>
            <a:noFill/>
          </a:ln>
        </p:spPr>
        <p:txBody>
          <a:bodyPr vert="horz" wrap="square" lIns="0" tIns="0" rIns="0" bIns="0" rtlCol="0" anchor="b"/>
          <a:lstStyle/>
          <a:p>
            <a:pPr algn="ctr">
              <a:lnSpc>
                <a:spcPct val="130000"/>
              </a:lnSpc>
            </a:pPr>
            <a:r>
              <a:rPr kumimoji="1" lang="en-US" altLang="zh-CN" dirty="0" err="1">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失业保险的含义</a:t>
            </a:r>
            <a:endParaRPr kumimoji="1" lang="zh-CN" altLang="en-US" dirty="0"/>
          </a:p>
        </p:txBody>
      </p:sp>
      <p:sp>
        <p:nvSpPr>
          <p:cNvPr id="21" name="标题 1"/>
          <p:cNvSpPr txBox="1"/>
          <p:nvPr/>
        </p:nvSpPr>
        <p:spPr>
          <a:xfrm>
            <a:off x="568037" y="5234368"/>
            <a:ext cx="2556448" cy="1103297"/>
          </a:xfrm>
          <a:prstGeom prst="rect">
            <a:avLst/>
          </a:prstGeom>
          <a:noFill/>
          <a:ln>
            <a:noFill/>
          </a:ln>
        </p:spPr>
        <p:txBody>
          <a:bodyPr vert="horz" wrap="square" lIns="0" tIns="0" rIns="0" bIns="0" rtlCol="0" anchor="t"/>
          <a:lstStyle/>
          <a:p>
            <a:pPr>
              <a:lnSpc>
                <a:spcPct val="150000"/>
              </a:lnSpc>
            </a:pPr>
            <a:r>
              <a:rPr kumimoji="1" lang="en-US" altLang="zh-CN" sz="14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失业保险是指国家通过立法强制实行的，由社会集中建立基金，对因失业而暂时中断生活来源的劳动者提供物质帮助的制度</a:t>
            </a:r>
            <a:r>
              <a:rPr kumimoji="1" lang="en-US" altLang="zh-CN"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400" dirty="0"/>
          </a:p>
        </p:txBody>
      </p:sp>
      <p:sp>
        <p:nvSpPr>
          <p:cNvPr id="22" name="标题 1"/>
          <p:cNvSpPr txBox="1"/>
          <p:nvPr/>
        </p:nvSpPr>
        <p:spPr>
          <a:xfrm>
            <a:off x="3717800" y="3948224"/>
            <a:ext cx="2111939" cy="578581"/>
          </a:xfrm>
          <a:prstGeom prst="rect">
            <a:avLst/>
          </a:prstGeom>
          <a:noFill/>
          <a:ln>
            <a:noFill/>
          </a:ln>
        </p:spPr>
        <p:txBody>
          <a:bodyPr vert="horz" wrap="square" lIns="0" tIns="0" rIns="0" bIns="0" rtlCol="0" anchor="b"/>
          <a:lstStyle/>
          <a:p>
            <a:pPr algn="ctr">
              <a:lnSpc>
                <a:spcPct val="130000"/>
              </a:lnSpc>
            </a:pPr>
            <a:r>
              <a:rPr kumimoji="1" lang="en-US" altLang="zh-CN" dirty="0" err="1">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失业保险费的缴纳</a:t>
            </a:r>
            <a:endParaRPr kumimoji="1" lang="zh-CN" altLang="en-US" dirty="0"/>
          </a:p>
        </p:txBody>
      </p:sp>
      <p:sp>
        <p:nvSpPr>
          <p:cNvPr id="23" name="标题 1"/>
          <p:cNvSpPr txBox="1"/>
          <p:nvPr/>
        </p:nvSpPr>
        <p:spPr>
          <a:xfrm>
            <a:off x="3528008" y="4626827"/>
            <a:ext cx="2345328" cy="1103297"/>
          </a:xfrm>
          <a:prstGeom prst="rect">
            <a:avLst/>
          </a:prstGeom>
          <a:noFill/>
          <a:ln>
            <a:noFill/>
          </a:ln>
        </p:spPr>
        <p:txBody>
          <a:bodyPr vert="horz" wrap="square" lIns="0" tIns="0" rIns="0" bIns="0" rtlCol="0" anchor="t"/>
          <a:lstStyle/>
          <a:p>
            <a:pPr>
              <a:lnSpc>
                <a:spcPct val="150000"/>
              </a:lnSpc>
            </a:pPr>
            <a:r>
              <a:rPr kumimoji="1" lang="en-US" altLang="zh-CN" sz="14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失业保险费的征缴范围：国有企业、城镇集体企业、外商投资企业、城镇私营企业以及其他城镇企业及其职工，事业单位及其职工</a:t>
            </a:r>
            <a:r>
              <a:rPr kumimoji="1" lang="en-US" altLang="zh-CN"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400" dirty="0"/>
          </a:p>
        </p:txBody>
      </p:sp>
      <p:sp>
        <p:nvSpPr>
          <p:cNvPr id="24" name="标题 1"/>
          <p:cNvSpPr txBox="1"/>
          <p:nvPr/>
        </p:nvSpPr>
        <p:spPr>
          <a:xfrm>
            <a:off x="6479351" y="3571407"/>
            <a:ext cx="2111939" cy="578581"/>
          </a:xfrm>
          <a:prstGeom prst="rect">
            <a:avLst/>
          </a:prstGeom>
          <a:noFill/>
          <a:ln>
            <a:noFill/>
          </a:ln>
        </p:spPr>
        <p:txBody>
          <a:bodyPr vert="horz" wrap="square" lIns="0" tIns="0" rIns="0" bIns="0" rtlCol="0" anchor="b"/>
          <a:lstStyle/>
          <a:p>
            <a:pPr algn="ctr">
              <a:lnSpc>
                <a:spcPct val="130000"/>
              </a:lnSpc>
            </a:pPr>
            <a:r>
              <a:rPr kumimoji="1" lang="en-US" altLang="zh-CN" dirty="0" err="1">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失业保险待遇</a:t>
            </a:r>
            <a:endParaRPr kumimoji="1" lang="zh-CN" altLang="en-US" dirty="0"/>
          </a:p>
        </p:txBody>
      </p:sp>
      <p:sp>
        <p:nvSpPr>
          <p:cNvPr id="25" name="标题 1"/>
          <p:cNvSpPr txBox="1"/>
          <p:nvPr/>
        </p:nvSpPr>
        <p:spPr>
          <a:xfrm>
            <a:off x="6385000" y="4284377"/>
            <a:ext cx="3738489" cy="2499425"/>
          </a:xfrm>
          <a:prstGeom prst="rect">
            <a:avLst/>
          </a:prstGeom>
          <a:noFill/>
          <a:ln>
            <a:noFill/>
          </a:ln>
        </p:spPr>
        <p:txBody>
          <a:bodyPr vert="horz" wrap="square" lIns="0" tIns="0" rIns="0" bIns="0" rtlCol="0" anchor="t"/>
          <a:lstStyle/>
          <a:p>
            <a:pPr>
              <a:lnSpc>
                <a:spcPct val="150000"/>
              </a:lnSpc>
            </a:pPr>
            <a:r>
              <a:rPr kumimoji="1" lang="en-US" altLang="zh-CN" sz="14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失业保险待遇的享受条件</a:t>
            </a:r>
            <a:r>
              <a:rPr kumimoji="1" lang="en-US" altLang="zh-CN"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4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失业保险金的领取期限</a:t>
            </a:r>
            <a:r>
              <a:rPr kumimoji="1" lang="en-US" altLang="zh-CN"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4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失业保险金的发放标准</a:t>
            </a:r>
            <a:r>
              <a:rPr kumimoji="1" lang="en-US" altLang="zh-CN"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4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失业保险待遇</a:t>
            </a:r>
            <a:endParaRPr kumimoji="1" lang="zh-CN" altLang="en-US" sz="1400" dirty="0"/>
          </a:p>
        </p:txBody>
      </p:sp>
      <p:sp>
        <p:nvSpPr>
          <p:cNvPr id="26" name="标题 1"/>
          <p:cNvSpPr txBox="1"/>
          <p:nvPr/>
        </p:nvSpPr>
        <p:spPr>
          <a:xfrm>
            <a:off x="9153172" y="3194791"/>
            <a:ext cx="2678609" cy="578581"/>
          </a:xfrm>
          <a:prstGeom prst="rect">
            <a:avLst/>
          </a:prstGeom>
          <a:noFill/>
          <a:ln>
            <a:noFill/>
          </a:ln>
        </p:spPr>
        <p:txBody>
          <a:bodyPr vert="horz" wrap="square" lIns="0" tIns="0" rIns="0" bIns="0" rtlCol="0" anchor="b"/>
          <a:lstStyle/>
          <a:p>
            <a:pPr algn="ctr">
              <a:lnSpc>
                <a:spcPct val="130000"/>
              </a:lnSpc>
            </a:pPr>
            <a:r>
              <a:rPr kumimoji="1" lang="en-US" altLang="zh-CN" dirty="0" err="1">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停止领取失业保险金及其他失业保险待遇的情形</a:t>
            </a:r>
            <a:endParaRPr kumimoji="1" lang="zh-CN" altLang="en-US" dirty="0"/>
          </a:p>
        </p:txBody>
      </p:sp>
      <p:sp>
        <p:nvSpPr>
          <p:cNvPr id="27" name="标题 1"/>
          <p:cNvSpPr txBox="1"/>
          <p:nvPr/>
        </p:nvSpPr>
        <p:spPr>
          <a:xfrm>
            <a:off x="8818245" y="3887470"/>
            <a:ext cx="3206115" cy="2896235"/>
          </a:xfrm>
          <a:prstGeom prst="rect">
            <a:avLst/>
          </a:prstGeom>
          <a:noFill/>
          <a:ln>
            <a:noFill/>
          </a:ln>
        </p:spPr>
        <p:txBody>
          <a:bodyPr vert="horz" wrap="square" lIns="0" tIns="0" rIns="0" bIns="0" rtlCol="0" anchor="t"/>
          <a:lstStyle/>
          <a:p>
            <a:pPr>
              <a:lnSpc>
                <a:spcPct val="150000"/>
              </a:lnSpc>
            </a:pPr>
            <a:r>
              <a:rPr kumimoji="1" lang="en-US" altLang="zh-CN" sz="14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失业人员在领取失业保险金期间有下列情形之一的，停止领取失业保险金，并同时停止享受其他失业保险待遇</a:t>
            </a:r>
            <a:r>
              <a:rPr kumimoji="1" lang="zh-CN" altLang="en-US"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1</a:t>
            </a:r>
            <a:r>
              <a:rPr kumimoji="1" lang="zh-CN" altLang="en-US"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4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重新就业的</a:t>
            </a:r>
            <a:r>
              <a:rPr kumimoji="1" lang="en-US" altLang="zh-CN"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zh-CN" altLang="en-US"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2</a:t>
            </a:r>
            <a:r>
              <a:rPr kumimoji="1" lang="zh-CN" altLang="en-US"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4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应征服兵役的</a:t>
            </a:r>
            <a:r>
              <a:rPr kumimoji="1" lang="en-US" altLang="zh-CN"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zh-CN" altLang="en-US"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3</a:t>
            </a:r>
            <a:r>
              <a:rPr kumimoji="1" lang="zh-CN" altLang="en-US"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4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移居境外的</a:t>
            </a:r>
            <a:r>
              <a:rPr kumimoji="1" lang="en-US" altLang="zh-CN"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zh-CN" altLang="en-US"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4</a:t>
            </a:r>
            <a:r>
              <a:rPr kumimoji="1" lang="zh-CN" altLang="en-US"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4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享受基本养老保险待遇的</a:t>
            </a:r>
            <a:r>
              <a:rPr kumimoji="1" lang="en-US" altLang="zh-CN"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zh-CN" altLang="en-US"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5</a:t>
            </a:r>
            <a:r>
              <a:rPr kumimoji="1" lang="zh-CN" altLang="en-US"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4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无正当理由，拒不接受当地人民政府指定部门或者机构介绍的适当工作或者提供的培训的</a:t>
            </a:r>
            <a:r>
              <a:rPr kumimoji="1" lang="en-US" altLang="zh-CN"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400" dirty="0"/>
          </a:p>
        </p:txBody>
      </p:sp>
      <p:sp>
        <p:nvSpPr>
          <p:cNvPr id="28" name="标题 1"/>
          <p:cNvSpPr txBox="1"/>
          <p:nvPr/>
        </p:nvSpPr>
        <p:spPr>
          <a:xfrm>
            <a:off x="810593" y="236733"/>
            <a:ext cx="7780158" cy="432000"/>
          </a:xfrm>
          <a:prstGeom prst="rect">
            <a:avLst/>
          </a:prstGeom>
          <a:noFill/>
          <a:ln cap="sq">
            <a:noFill/>
          </a:ln>
        </p:spPr>
        <p:txBody>
          <a:bodyPr vert="horz" wrap="square" lIns="0" tIns="0" rIns="0" bIns="0" rtlCol="0" anchor="ctr"/>
          <a:lstStyle/>
          <a:p>
            <a:pPr algn="l">
              <a:lnSpc>
                <a:spcPct val="150000"/>
              </a:lnSpc>
            </a:pP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五、</a:t>
            </a:r>
            <a:r>
              <a:rPr kumimoji="1" lang="en-US" altLang="zh-CN" sz="32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失业保险</a:t>
            </a:r>
            <a:endParaRPr kumimoji="1" lang="zh-CN" altLang="en-US" dirty="0"/>
          </a:p>
        </p:txBody>
      </p:sp>
      <p:sp>
        <p:nvSpPr>
          <p:cNvPr id="29" name="标题 1"/>
          <p:cNvSpPr txBox="1"/>
          <p:nvPr/>
        </p:nvSpPr>
        <p:spPr>
          <a:xfrm>
            <a:off x="-254644" y="189343"/>
            <a:ext cx="915043" cy="563880"/>
          </a:xfrm>
          <a:prstGeom prst="rect">
            <a:avLst/>
          </a:prstGeom>
          <a:solidFill>
            <a:schemeClr val="accent1">
              <a:lumMod val="40000"/>
              <a:lumOff val="60000"/>
              <a:alpha val="7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0" name="标题 1"/>
          <p:cNvSpPr txBox="1"/>
          <p:nvPr/>
        </p:nvSpPr>
        <p:spPr>
          <a:xfrm>
            <a:off x="319024" y="390511"/>
            <a:ext cx="167640" cy="16764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4192270" y="1859604"/>
            <a:ext cx="1106030" cy="1600735"/>
          </a:xfrm>
          <a:custGeom>
            <a:avLst/>
            <a:gdLst>
              <a:gd name="connsiteX0" fmla="*/ 1063840 w 1106030"/>
              <a:gd name="connsiteY0" fmla="*/ 1510700 h 1600735"/>
              <a:gd name="connsiteX1" fmla="*/ 1071040 w 1106030"/>
              <a:gd name="connsiteY1" fmla="*/ 1510700 h 1600735"/>
              <a:gd name="connsiteX2" fmla="*/ 1071040 w 1106030"/>
              <a:gd name="connsiteY2" fmla="*/ 1525048 h 1600735"/>
              <a:gd name="connsiteX3" fmla="*/ 1094728 w 1106030"/>
              <a:gd name="connsiteY3" fmla="*/ 1534860 h 1600735"/>
              <a:gd name="connsiteX4" fmla="*/ 1106030 w 1106030"/>
              <a:gd name="connsiteY4" fmla="*/ 1562146 h 1600735"/>
              <a:gd name="connsiteX5" fmla="*/ 1067441 w 1106030"/>
              <a:gd name="connsiteY5" fmla="*/ 1600735 h 1600735"/>
              <a:gd name="connsiteX6" fmla="*/ 1028852 w 1106030"/>
              <a:gd name="connsiteY6" fmla="*/ 1562146 h 1600735"/>
              <a:gd name="connsiteX7" fmla="*/ 1040155 w 1106030"/>
              <a:gd name="connsiteY7" fmla="*/ 1534860 h 1600735"/>
              <a:gd name="connsiteX8" fmla="*/ 1063840 w 1106030"/>
              <a:gd name="connsiteY8" fmla="*/ 1525049 h 1600735"/>
              <a:gd name="connsiteX9" fmla="*/ 1063840 w 1106030"/>
              <a:gd name="connsiteY9" fmla="*/ 1454289 h 1600735"/>
              <a:gd name="connsiteX10" fmla="*/ 1071040 w 1106030"/>
              <a:gd name="connsiteY10" fmla="*/ 1454289 h 1600735"/>
              <a:gd name="connsiteX11" fmla="*/ 1071040 w 1106030"/>
              <a:gd name="connsiteY11" fmla="*/ 1490289 h 1600735"/>
              <a:gd name="connsiteX12" fmla="*/ 1063840 w 1106030"/>
              <a:gd name="connsiteY12" fmla="*/ 1490289 h 1600735"/>
              <a:gd name="connsiteX13" fmla="*/ 1063840 w 1106030"/>
              <a:gd name="connsiteY13" fmla="*/ 1397881 h 1600735"/>
              <a:gd name="connsiteX14" fmla="*/ 1071040 w 1106030"/>
              <a:gd name="connsiteY14" fmla="*/ 1397881 h 1600735"/>
              <a:gd name="connsiteX15" fmla="*/ 1071040 w 1106030"/>
              <a:gd name="connsiteY15" fmla="*/ 1433881 h 1600735"/>
              <a:gd name="connsiteX16" fmla="*/ 1063840 w 1106030"/>
              <a:gd name="connsiteY16" fmla="*/ 1433881 h 1600735"/>
              <a:gd name="connsiteX17" fmla="*/ 1063840 w 1106030"/>
              <a:gd name="connsiteY17" fmla="*/ 1341473 h 1600735"/>
              <a:gd name="connsiteX18" fmla="*/ 1071040 w 1106030"/>
              <a:gd name="connsiteY18" fmla="*/ 1341473 h 1600735"/>
              <a:gd name="connsiteX19" fmla="*/ 1071040 w 1106030"/>
              <a:gd name="connsiteY19" fmla="*/ 1377473 h 1600735"/>
              <a:gd name="connsiteX20" fmla="*/ 1063840 w 1106030"/>
              <a:gd name="connsiteY20" fmla="*/ 1377473 h 1600735"/>
              <a:gd name="connsiteX21" fmla="*/ 1063840 w 1106030"/>
              <a:gd name="connsiteY21" fmla="*/ 1285065 h 1600735"/>
              <a:gd name="connsiteX22" fmla="*/ 1071040 w 1106030"/>
              <a:gd name="connsiteY22" fmla="*/ 1285065 h 1600735"/>
              <a:gd name="connsiteX23" fmla="*/ 1071040 w 1106030"/>
              <a:gd name="connsiteY23" fmla="*/ 1321065 h 1600735"/>
              <a:gd name="connsiteX24" fmla="*/ 1063840 w 1106030"/>
              <a:gd name="connsiteY24" fmla="*/ 1321065 h 1600735"/>
              <a:gd name="connsiteX25" fmla="*/ 1063840 w 1106030"/>
              <a:gd name="connsiteY25" fmla="*/ 1228657 h 1600735"/>
              <a:gd name="connsiteX26" fmla="*/ 1071040 w 1106030"/>
              <a:gd name="connsiteY26" fmla="*/ 1228657 h 1600735"/>
              <a:gd name="connsiteX27" fmla="*/ 1071040 w 1106030"/>
              <a:gd name="connsiteY27" fmla="*/ 1264657 h 1600735"/>
              <a:gd name="connsiteX28" fmla="*/ 1063840 w 1106030"/>
              <a:gd name="connsiteY28" fmla="*/ 1264657 h 1600735"/>
              <a:gd name="connsiteX29" fmla="*/ 1063840 w 1106030"/>
              <a:gd name="connsiteY29" fmla="*/ 1172249 h 1600735"/>
              <a:gd name="connsiteX30" fmla="*/ 1071040 w 1106030"/>
              <a:gd name="connsiteY30" fmla="*/ 1172249 h 1600735"/>
              <a:gd name="connsiteX31" fmla="*/ 1071040 w 1106030"/>
              <a:gd name="connsiteY31" fmla="*/ 1208249 h 1600735"/>
              <a:gd name="connsiteX32" fmla="*/ 1063840 w 1106030"/>
              <a:gd name="connsiteY32" fmla="*/ 1208249 h 1600735"/>
              <a:gd name="connsiteX33" fmla="*/ 1063840 w 1106030"/>
              <a:gd name="connsiteY33" fmla="*/ 1115841 h 1600735"/>
              <a:gd name="connsiteX34" fmla="*/ 1071040 w 1106030"/>
              <a:gd name="connsiteY34" fmla="*/ 1115841 h 1600735"/>
              <a:gd name="connsiteX35" fmla="*/ 1071040 w 1106030"/>
              <a:gd name="connsiteY35" fmla="*/ 1151841 h 1600735"/>
              <a:gd name="connsiteX36" fmla="*/ 1063840 w 1106030"/>
              <a:gd name="connsiteY36" fmla="*/ 1151841 h 1600735"/>
              <a:gd name="connsiteX37" fmla="*/ 1063840 w 1106030"/>
              <a:gd name="connsiteY37" fmla="*/ 1059433 h 1600735"/>
              <a:gd name="connsiteX38" fmla="*/ 1071040 w 1106030"/>
              <a:gd name="connsiteY38" fmla="*/ 1059433 h 1600735"/>
              <a:gd name="connsiteX39" fmla="*/ 1071040 w 1106030"/>
              <a:gd name="connsiteY39" fmla="*/ 1095433 h 1600735"/>
              <a:gd name="connsiteX40" fmla="*/ 1063840 w 1106030"/>
              <a:gd name="connsiteY40" fmla="*/ 1095433 h 1600735"/>
              <a:gd name="connsiteX41" fmla="*/ 1063840 w 1106030"/>
              <a:gd name="connsiteY41" fmla="*/ 1003025 h 1600735"/>
              <a:gd name="connsiteX42" fmla="*/ 1071040 w 1106030"/>
              <a:gd name="connsiteY42" fmla="*/ 1003025 h 1600735"/>
              <a:gd name="connsiteX43" fmla="*/ 1071040 w 1106030"/>
              <a:gd name="connsiteY43" fmla="*/ 1039025 h 1600735"/>
              <a:gd name="connsiteX44" fmla="*/ 1063840 w 1106030"/>
              <a:gd name="connsiteY44" fmla="*/ 1039025 h 1600735"/>
              <a:gd name="connsiteX45" fmla="*/ 1063840 w 1106030"/>
              <a:gd name="connsiteY45" fmla="*/ 946617 h 1600735"/>
              <a:gd name="connsiteX46" fmla="*/ 1071040 w 1106030"/>
              <a:gd name="connsiteY46" fmla="*/ 946617 h 1600735"/>
              <a:gd name="connsiteX47" fmla="*/ 1071040 w 1106030"/>
              <a:gd name="connsiteY47" fmla="*/ 982617 h 1600735"/>
              <a:gd name="connsiteX48" fmla="*/ 1063840 w 1106030"/>
              <a:gd name="connsiteY48" fmla="*/ 982617 h 1600735"/>
              <a:gd name="connsiteX49" fmla="*/ 1063840 w 1106030"/>
              <a:gd name="connsiteY49" fmla="*/ 890209 h 1600735"/>
              <a:gd name="connsiteX50" fmla="*/ 1071040 w 1106030"/>
              <a:gd name="connsiteY50" fmla="*/ 890209 h 1600735"/>
              <a:gd name="connsiteX51" fmla="*/ 1071040 w 1106030"/>
              <a:gd name="connsiteY51" fmla="*/ 926209 h 1600735"/>
              <a:gd name="connsiteX52" fmla="*/ 1063840 w 1106030"/>
              <a:gd name="connsiteY52" fmla="*/ 926209 h 1600735"/>
              <a:gd name="connsiteX53" fmla="*/ 1063840 w 1106030"/>
              <a:gd name="connsiteY53" fmla="*/ 833801 h 1600735"/>
              <a:gd name="connsiteX54" fmla="*/ 1071040 w 1106030"/>
              <a:gd name="connsiteY54" fmla="*/ 833801 h 1600735"/>
              <a:gd name="connsiteX55" fmla="*/ 1071040 w 1106030"/>
              <a:gd name="connsiteY55" fmla="*/ 869801 h 1600735"/>
              <a:gd name="connsiteX56" fmla="*/ 1063840 w 1106030"/>
              <a:gd name="connsiteY56" fmla="*/ 869801 h 1600735"/>
              <a:gd name="connsiteX57" fmla="*/ 1063840 w 1106030"/>
              <a:gd name="connsiteY57" fmla="*/ 777393 h 1600735"/>
              <a:gd name="connsiteX58" fmla="*/ 1071040 w 1106030"/>
              <a:gd name="connsiteY58" fmla="*/ 777393 h 1600735"/>
              <a:gd name="connsiteX59" fmla="*/ 1071040 w 1106030"/>
              <a:gd name="connsiteY59" fmla="*/ 813393 h 1600735"/>
              <a:gd name="connsiteX60" fmla="*/ 1063840 w 1106030"/>
              <a:gd name="connsiteY60" fmla="*/ 813393 h 1600735"/>
              <a:gd name="connsiteX61" fmla="*/ 1063840 w 1106030"/>
              <a:gd name="connsiteY61" fmla="*/ 720985 h 1600735"/>
              <a:gd name="connsiteX62" fmla="*/ 1071040 w 1106030"/>
              <a:gd name="connsiteY62" fmla="*/ 720985 h 1600735"/>
              <a:gd name="connsiteX63" fmla="*/ 1071040 w 1106030"/>
              <a:gd name="connsiteY63" fmla="*/ 756985 h 1600735"/>
              <a:gd name="connsiteX64" fmla="*/ 1063840 w 1106030"/>
              <a:gd name="connsiteY64" fmla="*/ 756985 h 1600735"/>
              <a:gd name="connsiteX65" fmla="*/ 1063840 w 1106030"/>
              <a:gd name="connsiteY65" fmla="*/ 664577 h 1600735"/>
              <a:gd name="connsiteX66" fmla="*/ 1071040 w 1106030"/>
              <a:gd name="connsiteY66" fmla="*/ 664577 h 1600735"/>
              <a:gd name="connsiteX67" fmla="*/ 1071040 w 1106030"/>
              <a:gd name="connsiteY67" fmla="*/ 700577 h 1600735"/>
              <a:gd name="connsiteX68" fmla="*/ 1063840 w 1106030"/>
              <a:gd name="connsiteY68" fmla="*/ 700577 h 1600735"/>
              <a:gd name="connsiteX69" fmla="*/ 1063840 w 1106030"/>
              <a:gd name="connsiteY69" fmla="*/ 608169 h 1600735"/>
              <a:gd name="connsiteX70" fmla="*/ 1071040 w 1106030"/>
              <a:gd name="connsiteY70" fmla="*/ 608169 h 1600735"/>
              <a:gd name="connsiteX71" fmla="*/ 1071040 w 1106030"/>
              <a:gd name="connsiteY71" fmla="*/ 644169 h 1600735"/>
              <a:gd name="connsiteX72" fmla="*/ 1063840 w 1106030"/>
              <a:gd name="connsiteY72" fmla="*/ 644169 h 1600735"/>
              <a:gd name="connsiteX73" fmla="*/ 1063840 w 1106030"/>
              <a:gd name="connsiteY73" fmla="*/ 551761 h 1600735"/>
              <a:gd name="connsiteX74" fmla="*/ 1071040 w 1106030"/>
              <a:gd name="connsiteY74" fmla="*/ 551761 h 1600735"/>
              <a:gd name="connsiteX75" fmla="*/ 1071040 w 1106030"/>
              <a:gd name="connsiteY75" fmla="*/ 587761 h 1600735"/>
              <a:gd name="connsiteX76" fmla="*/ 1063840 w 1106030"/>
              <a:gd name="connsiteY76" fmla="*/ 587761 h 1600735"/>
              <a:gd name="connsiteX77" fmla="*/ 1063840 w 1106030"/>
              <a:gd name="connsiteY77" fmla="*/ 495353 h 1600735"/>
              <a:gd name="connsiteX78" fmla="*/ 1071040 w 1106030"/>
              <a:gd name="connsiteY78" fmla="*/ 495353 h 1600735"/>
              <a:gd name="connsiteX79" fmla="*/ 1071040 w 1106030"/>
              <a:gd name="connsiteY79" fmla="*/ 531353 h 1600735"/>
              <a:gd name="connsiteX80" fmla="*/ 1063840 w 1106030"/>
              <a:gd name="connsiteY80" fmla="*/ 531353 h 1600735"/>
              <a:gd name="connsiteX81" fmla="*/ 1063840 w 1106030"/>
              <a:gd name="connsiteY81" fmla="*/ 438945 h 1600735"/>
              <a:gd name="connsiteX82" fmla="*/ 1071040 w 1106030"/>
              <a:gd name="connsiteY82" fmla="*/ 438945 h 1600735"/>
              <a:gd name="connsiteX83" fmla="*/ 1071040 w 1106030"/>
              <a:gd name="connsiteY83" fmla="*/ 474945 h 1600735"/>
              <a:gd name="connsiteX84" fmla="*/ 1063840 w 1106030"/>
              <a:gd name="connsiteY84" fmla="*/ 474945 h 1600735"/>
              <a:gd name="connsiteX85" fmla="*/ 1063840 w 1106030"/>
              <a:gd name="connsiteY85" fmla="*/ 382537 h 1600735"/>
              <a:gd name="connsiteX86" fmla="*/ 1071040 w 1106030"/>
              <a:gd name="connsiteY86" fmla="*/ 382537 h 1600735"/>
              <a:gd name="connsiteX87" fmla="*/ 1071040 w 1106030"/>
              <a:gd name="connsiteY87" fmla="*/ 418537 h 1600735"/>
              <a:gd name="connsiteX88" fmla="*/ 1063840 w 1106030"/>
              <a:gd name="connsiteY88" fmla="*/ 418537 h 1600735"/>
              <a:gd name="connsiteX89" fmla="*/ 1063840 w 1106030"/>
              <a:gd name="connsiteY89" fmla="*/ 326129 h 1600735"/>
              <a:gd name="connsiteX90" fmla="*/ 1071040 w 1106030"/>
              <a:gd name="connsiteY90" fmla="*/ 326129 h 1600735"/>
              <a:gd name="connsiteX91" fmla="*/ 1071040 w 1106030"/>
              <a:gd name="connsiteY91" fmla="*/ 362129 h 1600735"/>
              <a:gd name="connsiteX92" fmla="*/ 1063840 w 1106030"/>
              <a:gd name="connsiteY92" fmla="*/ 362129 h 1600735"/>
              <a:gd name="connsiteX93" fmla="*/ 1063840 w 1106030"/>
              <a:gd name="connsiteY93" fmla="*/ 269721 h 1600735"/>
              <a:gd name="connsiteX94" fmla="*/ 1071040 w 1106030"/>
              <a:gd name="connsiteY94" fmla="*/ 269721 h 1600735"/>
              <a:gd name="connsiteX95" fmla="*/ 1071040 w 1106030"/>
              <a:gd name="connsiteY95" fmla="*/ 305721 h 1600735"/>
              <a:gd name="connsiteX96" fmla="*/ 1063840 w 1106030"/>
              <a:gd name="connsiteY96" fmla="*/ 305721 h 1600735"/>
              <a:gd name="connsiteX97" fmla="*/ 1063840 w 1106030"/>
              <a:gd name="connsiteY97" fmla="*/ 213313 h 1600735"/>
              <a:gd name="connsiteX98" fmla="*/ 1071040 w 1106030"/>
              <a:gd name="connsiteY98" fmla="*/ 213313 h 1600735"/>
              <a:gd name="connsiteX99" fmla="*/ 1071040 w 1106030"/>
              <a:gd name="connsiteY99" fmla="*/ 249313 h 1600735"/>
              <a:gd name="connsiteX100" fmla="*/ 1063840 w 1106030"/>
              <a:gd name="connsiteY100" fmla="*/ 249313 h 1600735"/>
              <a:gd name="connsiteX101" fmla="*/ 1063840 w 1106030"/>
              <a:gd name="connsiteY101" fmla="*/ 156905 h 1600735"/>
              <a:gd name="connsiteX102" fmla="*/ 1071040 w 1106030"/>
              <a:gd name="connsiteY102" fmla="*/ 156905 h 1600735"/>
              <a:gd name="connsiteX103" fmla="*/ 1071040 w 1106030"/>
              <a:gd name="connsiteY103" fmla="*/ 192906 h 1600735"/>
              <a:gd name="connsiteX104" fmla="*/ 1063840 w 1106030"/>
              <a:gd name="connsiteY104" fmla="*/ 192906 h 1600735"/>
              <a:gd name="connsiteX105" fmla="*/ 1063840 w 1106030"/>
              <a:gd name="connsiteY105" fmla="*/ 100497 h 1600735"/>
              <a:gd name="connsiteX106" fmla="*/ 1071040 w 1106030"/>
              <a:gd name="connsiteY106" fmla="*/ 100497 h 1600735"/>
              <a:gd name="connsiteX107" fmla="*/ 1071040 w 1106030"/>
              <a:gd name="connsiteY107" fmla="*/ 136498 h 1600735"/>
              <a:gd name="connsiteX108" fmla="*/ 1063840 w 1106030"/>
              <a:gd name="connsiteY108" fmla="*/ 136498 h 1600735"/>
              <a:gd name="connsiteX109" fmla="*/ 1063840 w 1106030"/>
              <a:gd name="connsiteY109" fmla="*/ 44089 h 1600735"/>
              <a:gd name="connsiteX110" fmla="*/ 1071040 w 1106030"/>
              <a:gd name="connsiteY110" fmla="*/ 44089 h 1600735"/>
              <a:gd name="connsiteX111" fmla="*/ 1071040 w 1106030"/>
              <a:gd name="connsiteY111" fmla="*/ 80090 h 1600735"/>
              <a:gd name="connsiteX112" fmla="*/ 1063840 w 1106030"/>
              <a:gd name="connsiteY112" fmla="*/ 80090 h 1600735"/>
              <a:gd name="connsiteX113" fmla="*/ 1035202 w 1106030"/>
              <a:gd name="connsiteY113" fmla="*/ 34988 h 1600735"/>
              <a:gd name="connsiteX114" fmla="*/ 1071202 w 1106030"/>
              <a:gd name="connsiteY114" fmla="*/ 34988 h 1600735"/>
              <a:gd name="connsiteX115" fmla="*/ 1071202 w 1106030"/>
              <a:gd name="connsiteY115" fmla="*/ 42188 h 1600735"/>
              <a:gd name="connsiteX116" fmla="*/ 1035202 w 1106030"/>
              <a:gd name="connsiteY116" fmla="*/ 42188 h 1600735"/>
              <a:gd name="connsiteX117" fmla="*/ 977589 w 1106030"/>
              <a:gd name="connsiteY117" fmla="*/ 34988 h 1600735"/>
              <a:gd name="connsiteX118" fmla="*/ 1013589 w 1106030"/>
              <a:gd name="connsiteY118" fmla="*/ 34988 h 1600735"/>
              <a:gd name="connsiteX119" fmla="*/ 1013589 w 1106030"/>
              <a:gd name="connsiteY119" fmla="*/ 42188 h 1600735"/>
              <a:gd name="connsiteX120" fmla="*/ 977589 w 1106030"/>
              <a:gd name="connsiteY120" fmla="*/ 42188 h 1600735"/>
              <a:gd name="connsiteX121" fmla="*/ 919975 w 1106030"/>
              <a:gd name="connsiteY121" fmla="*/ 34988 h 1600735"/>
              <a:gd name="connsiteX122" fmla="*/ 955975 w 1106030"/>
              <a:gd name="connsiteY122" fmla="*/ 34988 h 1600735"/>
              <a:gd name="connsiteX123" fmla="*/ 955975 w 1106030"/>
              <a:gd name="connsiteY123" fmla="*/ 42188 h 1600735"/>
              <a:gd name="connsiteX124" fmla="*/ 919975 w 1106030"/>
              <a:gd name="connsiteY124" fmla="*/ 42188 h 1600735"/>
              <a:gd name="connsiteX125" fmla="*/ 862361 w 1106030"/>
              <a:gd name="connsiteY125" fmla="*/ 34988 h 1600735"/>
              <a:gd name="connsiteX126" fmla="*/ 898361 w 1106030"/>
              <a:gd name="connsiteY126" fmla="*/ 34988 h 1600735"/>
              <a:gd name="connsiteX127" fmla="*/ 898361 w 1106030"/>
              <a:gd name="connsiteY127" fmla="*/ 42188 h 1600735"/>
              <a:gd name="connsiteX128" fmla="*/ 862361 w 1106030"/>
              <a:gd name="connsiteY128" fmla="*/ 42188 h 1600735"/>
              <a:gd name="connsiteX129" fmla="*/ 804747 w 1106030"/>
              <a:gd name="connsiteY129" fmla="*/ 34988 h 1600735"/>
              <a:gd name="connsiteX130" fmla="*/ 840747 w 1106030"/>
              <a:gd name="connsiteY130" fmla="*/ 34988 h 1600735"/>
              <a:gd name="connsiteX131" fmla="*/ 840747 w 1106030"/>
              <a:gd name="connsiteY131" fmla="*/ 42188 h 1600735"/>
              <a:gd name="connsiteX132" fmla="*/ 804747 w 1106030"/>
              <a:gd name="connsiteY132" fmla="*/ 42188 h 1600735"/>
              <a:gd name="connsiteX133" fmla="*/ 747133 w 1106030"/>
              <a:gd name="connsiteY133" fmla="*/ 34988 h 1600735"/>
              <a:gd name="connsiteX134" fmla="*/ 783133 w 1106030"/>
              <a:gd name="connsiteY134" fmla="*/ 34988 h 1600735"/>
              <a:gd name="connsiteX135" fmla="*/ 783133 w 1106030"/>
              <a:gd name="connsiteY135" fmla="*/ 42188 h 1600735"/>
              <a:gd name="connsiteX136" fmla="*/ 747133 w 1106030"/>
              <a:gd name="connsiteY136" fmla="*/ 42188 h 1600735"/>
              <a:gd name="connsiteX137" fmla="*/ 689519 w 1106030"/>
              <a:gd name="connsiteY137" fmla="*/ 34988 h 1600735"/>
              <a:gd name="connsiteX138" fmla="*/ 725519 w 1106030"/>
              <a:gd name="connsiteY138" fmla="*/ 34988 h 1600735"/>
              <a:gd name="connsiteX139" fmla="*/ 725519 w 1106030"/>
              <a:gd name="connsiteY139" fmla="*/ 42188 h 1600735"/>
              <a:gd name="connsiteX140" fmla="*/ 689519 w 1106030"/>
              <a:gd name="connsiteY140" fmla="*/ 42188 h 1600735"/>
              <a:gd name="connsiteX141" fmla="*/ 631905 w 1106030"/>
              <a:gd name="connsiteY141" fmla="*/ 34988 h 1600735"/>
              <a:gd name="connsiteX142" fmla="*/ 667905 w 1106030"/>
              <a:gd name="connsiteY142" fmla="*/ 34988 h 1600735"/>
              <a:gd name="connsiteX143" fmla="*/ 667905 w 1106030"/>
              <a:gd name="connsiteY143" fmla="*/ 42188 h 1600735"/>
              <a:gd name="connsiteX144" fmla="*/ 631905 w 1106030"/>
              <a:gd name="connsiteY144" fmla="*/ 42188 h 1600735"/>
              <a:gd name="connsiteX145" fmla="*/ 574291 w 1106030"/>
              <a:gd name="connsiteY145" fmla="*/ 34988 h 1600735"/>
              <a:gd name="connsiteX146" fmla="*/ 610291 w 1106030"/>
              <a:gd name="connsiteY146" fmla="*/ 34988 h 1600735"/>
              <a:gd name="connsiteX147" fmla="*/ 610291 w 1106030"/>
              <a:gd name="connsiteY147" fmla="*/ 42188 h 1600735"/>
              <a:gd name="connsiteX148" fmla="*/ 574291 w 1106030"/>
              <a:gd name="connsiteY148" fmla="*/ 42188 h 1600735"/>
              <a:gd name="connsiteX149" fmla="*/ 516677 w 1106030"/>
              <a:gd name="connsiteY149" fmla="*/ 34988 h 1600735"/>
              <a:gd name="connsiteX150" fmla="*/ 552677 w 1106030"/>
              <a:gd name="connsiteY150" fmla="*/ 34988 h 1600735"/>
              <a:gd name="connsiteX151" fmla="*/ 552677 w 1106030"/>
              <a:gd name="connsiteY151" fmla="*/ 42188 h 1600735"/>
              <a:gd name="connsiteX152" fmla="*/ 516677 w 1106030"/>
              <a:gd name="connsiteY152" fmla="*/ 42188 h 1600735"/>
              <a:gd name="connsiteX153" fmla="*/ 459063 w 1106030"/>
              <a:gd name="connsiteY153" fmla="*/ 34988 h 1600735"/>
              <a:gd name="connsiteX154" fmla="*/ 495063 w 1106030"/>
              <a:gd name="connsiteY154" fmla="*/ 34988 h 1600735"/>
              <a:gd name="connsiteX155" fmla="*/ 495063 w 1106030"/>
              <a:gd name="connsiteY155" fmla="*/ 42188 h 1600735"/>
              <a:gd name="connsiteX156" fmla="*/ 459063 w 1106030"/>
              <a:gd name="connsiteY156" fmla="*/ 42188 h 1600735"/>
              <a:gd name="connsiteX157" fmla="*/ 401449 w 1106030"/>
              <a:gd name="connsiteY157" fmla="*/ 34988 h 1600735"/>
              <a:gd name="connsiteX158" fmla="*/ 437449 w 1106030"/>
              <a:gd name="connsiteY158" fmla="*/ 34988 h 1600735"/>
              <a:gd name="connsiteX159" fmla="*/ 437449 w 1106030"/>
              <a:gd name="connsiteY159" fmla="*/ 42188 h 1600735"/>
              <a:gd name="connsiteX160" fmla="*/ 401449 w 1106030"/>
              <a:gd name="connsiteY160" fmla="*/ 42188 h 1600735"/>
              <a:gd name="connsiteX161" fmla="*/ 343835 w 1106030"/>
              <a:gd name="connsiteY161" fmla="*/ 34988 h 1600735"/>
              <a:gd name="connsiteX162" fmla="*/ 379835 w 1106030"/>
              <a:gd name="connsiteY162" fmla="*/ 34988 h 1600735"/>
              <a:gd name="connsiteX163" fmla="*/ 379835 w 1106030"/>
              <a:gd name="connsiteY163" fmla="*/ 42188 h 1600735"/>
              <a:gd name="connsiteX164" fmla="*/ 343835 w 1106030"/>
              <a:gd name="connsiteY164" fmla="*/ 42188 h 1600735"/>
              <a:gd name="connsiteX165" fmla="*/ 286221 w 1106030"/>
              <a:gd name="connsiteY165" fmla="*/ 34988 h 1600735"/>
              <a:gd name="connsiteX166" fmla="*/ 322221 w 1106030"/>
              <a:gd name="connsiteY166" fmla="*/ 34988 h 1600735"/>
              <a:gd name="connsiteX167" fmla="*/ 322221 w 1106030"/>
              <a:gd name="connsiteY167" fmla="*/ 42188 h 1600735"/>
              <a:gd name="connsiteX168" fmla="*/ 286221 w 1106030"/>
              <a:gd name="connsiteY168" fmla="*/ 42188 h 1600735"/>
              <a:gd name="connsiteX169" fmla="*/ 228607 w 1106030"/>
              <a:gd name="connsiteY169" fmla="*/ 34988 h 1600735"/>
              <a:gd name="connsiteX170" fmla="*/ 264607 w 1106030"/>
              <a:gd name="connsiteY170" fmla="*/ 34988 h 1600735"/>
              <a:gd name="connsiteX171" fmla="*/ 264607 w 1106030"/>
              <a:gd name="connsiteY171" fmla="*/ 42188 h 1600735"/>
              <a:gd name="connsiteX172" fmla="*/ 228607 w 1106030"/>
              <a:gd name="connsiteY172" fmla="*/ 42188 h 1600735"/>
              <a:gd name="connsiteX173" fmla="*/ 170993 w 1106030"/>
              <a:gd name="connsiteY173" fmla="*/ 34988 h 1600735"/>
              <a:gd name="connsiteX174" fmla="*/ 206993 w 1106030"/>
              <a:gd name="connsiteY174" fmla="*/ 34988 h 1600735"/>
              <a:gd name="connsiteX175" fmla="*/ 206993 w 1106030"/>
              <a:gd name="connsiteY175" fmla="*/ 42188 h 1600735"/>
              <a:gd name="connsiteX176" fmla="*/ 170993 w 1106030"/>
              <a:gd name="connsiteY176" fmla="*/ 42188 h 1600735"/>
              <a:gd name="connsiteX177" fmla="*/ 113379 w 1106030"/>
              <a:gd name="connsiteY177" fmla="*/ 34988 h 1600735"/>
              <a:gd name="connsiteX178" fmla="*/ 149379 w 1106030"/>
              <a:gd name="connsiteY178" fmla="*/ 34988 h 1600735"/>
              <a:gd name="connsiteX179" fmla="*/ 149379 w 1106030"/>
              <a:gd name="connsiteY179" fmla="*/ 42188 h 1600735"/>
              <a:gd name="connsiteX180" fmla="*/ 113379 w 1106030"/>
              <a:gd name="connsiteY180" fmla="*/ 42188 h 1600735"/>
              <a:gd name="connsiteX181" fmla="*/ 38589 w 1106030"/>
              <a:gd name="connsiteY181" fmla="*/ 0 h 1600735"/>
              <a:gd name="connsiteX182" fmla="*/ 65875 w 1106030"/>
              <a:gd name="connsiteY182" fmla="*/ 11302 h 1600735"/>
              <a:gd name="connsiteX183" fmla="*/ 75686 w 1106030"/>
              <a:gd name="connsiteY183" fmla="*/ 34988 h 1600735"/>
              <a:gd name="connsiteX184" fmla="*/ 91765 w 1106030"/>
              <a:gd name="connsiteY184" fmla="*/ 34988 h 1600735"/>
              <a:gd name="connsiteX185" fmla="*/ 91765 w 1106030"/>
              <a:gd name="connsiteY185" fmla="*/ 42188 h 1600735"/>
              <a:gd name="connsiteX186" fmla="*/ 75687 w 1106030"/>
              <a:gd name="connsiteY186" fmla="*/ 42188 h 1600735"/>
              <a:gd name="connsiteX187" fmla="*/ 65875 w 1106030"/>
              <a:gd name="connsiteY187" fmla="*/ 65876 h 1600735"/>
              <a:gd name="connsiteX188" fmla="*/ 38589 w 1106030"/>
              <a:gd name="connsiteY188" fmla="*/ 77178 h 1600735"/>
              <a:gd name="connsiteX189" fmla="*/ 0 w 1106030"/>
              <a:gd name="connsiteY189" fmla="*/ 38589 h 1600735"/>
              <a:gd name="connsiteX190" fmla="*/ 38589 w 1106030"/>
              <a:gd name="connsiteY190" fmla="*/ 0 h 1600735"/>
            </a:gdLst>
            <a:ahLst/>
            <a:cxnLst/>
            <a:rect l="l" t="t" r="r" b="b"/>
            <a:pathLst>
              <a:path w="1106030" h="1600735">
                <a:moveTo>
                  <a:pt x="1063840" y="1510700"/>
                </a:moveTo>
                <a:lnTo>
                  <a:pt x="1071040" y="1510700"/>
                </a:lnTo>
                <a:lnTo>
                  <a:pt x="1071040" y="1525048"/>
                </a:lnTo>
                <a:lnTo>
                  <a:pt x="1094728" y="1534860"/>
                </a:lnTo>
                <a:cubicBezTo>
                  <a:pt x="1101711" y="1541843"/>
                  <a:pt x="1106030" y="1551490"/>
                  <a:pt x="1106030" y="1562146"/>
                </a:cubicBezTo>
                <a:cubicBezTo>
                  <a:pt x="1106030" y="1583458"/>
                  <a:pt x="1088753" y="1600735"/>
                  <a:pt x="1067441" y="1600735"/>
                </a:cubicBezTo>
                <a:cubicBezTo>
                  <a:pt x="1046129" y="1600735"/>
                  <a:pt x="1028852" y="1583458"/>
                  <a:pt x="1028852" y="1562146"/>
                </a:cubicBezTo>
                <a:cubicBezTo>
                  <a:pt x="1028852" y="1551490"/>
                  <a:pt x="1033172" y="1541843"/>
                  <a:pt x="1040155" y="1534860"/>
                </a:cubicBezTo>
                <a:lnTo>
                  <a:pt x="1063840" y="1525049"/>
                </a:lnTo>
                <a:close/>
                <a:moveTo>
                  <a:pt x="1063840" y="1454289"/>
                </a:moveTo>
                <a:lnTo>
                  <a:pt x="1071040" y="1454289"/>
                </a:lnTo>
                <a:lnTo>
                  <a:pt x="1071040" y="1490289"/>
                </a:lnTo>
                <a:lnTo>
                  <a:pt x="1063840" y="1490289"/>
                </a:lnTo>
                <a:close/>
                <a:moveTo>
                  <a:pt x="1063840" y="1397881"/>
                </a:moveTo>
                <a:lnTo>
                  <a:pt x="1071040" y="1397881"/>
                </a:lnTo>
                <a:lnTo>
                  <a:pt x="1071040" y="1433881"/>
                </a:lnTo>
                <a:lnTo>
                  <a:pt x="1063840" y="1433881"/>
                </a:lnTo>
                <a:close/>
                <a:moveTo>
                  <a:pt x="1063840" y="1341473"/>
                </a:moveTo>
                <a:lnTo>
                  <a:pt x="1071040" y="1341473"/>
                </a:lnTo>
                <a:lnTo>
                  <a:pt x="1071040" y="1377473"/>
                </a:lnTo>
                <a:lnTo>
                  <a:pt x="1063840" y="1377473"/>
                </a:lnTo>
                <a:close/>
                <a:moveTo>
                  <a:pt x="1063840" y="1285065"/>
                </a:moveTo>
                <a:lnTo>
                  <a:pt x="1071040" y="1285065"/>
                </a:lnTo>
                <a:lnTo>
                  <a:pt x="1071040" y="1321065"/>
                </a:lnTo>
                <a:lnTo>
                  <a:pt x="1063840" y="1321065"/>
                </a:lnTo>
                <a:close/>
                <a:moveTo>
                  <a:pt x="1063840" y="1228657"/>
                </a:moveTo>
                <a:lnTo>
                  <a:pt x="1071040" y="1228657"/>
                </a:lnTo>
                <a:lnTo>
                  <a:pt x="1071040" y="1264657"/>
                </a:lnTo>
                <a:lnTo>
                  <a:pt x="1063840" y="1264657"/>
                </a:lnTo>
                <a:close/>
                <a:moveTo>
                  <a:pt x="1063840" y="1172249"/>
                </a:moveTo>
                <a:lnTo>
                  <a:pt x="1071040" y="1172249"/>
                </a:lnTo>
                <a:lnTo>
                  <a:pt x="1071040" y="1208249"/>
                </a:lnTo>
                <a:lnTo>
                  <a:pt x="1063840" y="1208249"/>
                </a:lnTo>
                <a:close/>
                <a:moveTo>
                  <a:pt x="1063840" y="1115841"/>
                </a:moveTo>
                <a:lnTo>
                  <a:pt x="1071040" y="1115841"/>
                </a:lnTo>
                <a:lnTo>
                  <a:pt x="1071040" y="1151841"/>
                </a:lnTo>
                <a:lnTo>
                  <a:pt x="1063840" y="1151841"/>
                </a:lnTo>
                <a:close/>
                <a:moveTo>
                  <a:pt x="1063840" y="1059433"/>
                </a:moveTo>
                <a:lnTo>
                  <a:pt x="1071040" y="1059433"/>
                </a:lnTo>
                <a:lnTo>
                  <a:pt x="1071040" y="1095433"/>
                </a:lnTo>
                <a:lnTo>
                  <a:pt x="1063840" y="1095433"/>
                </a:lnTo>
                <a:close/>
                <a:moveTo>
                  <a:pt x="1063840" y="1003025"/>
                </a:moveTo>
                <a:lnTo>
                  <a:pt x="1071040" y="1003025"/>
                </a:lnTo>
                <a:lnTo>
                  <a:pt x="1071040" y="1039025"/>
                </a:lnTo>
                <a:lnTo>
                  <a:pt x="1063840" y="1039025"/>
                </a:lnTo>
                <a:close/>
                <a:moveTo>
                  <a:pt x="1063840" y="946617"/>
                </a:moveTo>
                <a:lnTo>
                  <a:pt x="1071040" y="946617"/>
                </a:lnTo>
                <a:lnTo>
                  <a:pt x="1071040" y="982617"/>
                </a:lnTo>
                <a:lnTo>
                  <a:pt x="1063840" y="982617"/>
                </a:lnTo>
                <a:close/>
                <a:moveTo>
                  <a:pt x="1063840" y="890209"/>
                </a:moveTo>
                <a:lnTo>
                  <a:pt x="1071040" y="890209"/>
                </a:lnTo>
                <a:lnTo>
                  <a:pt x="1071040" y="926209"/>
                </a:lnTo>
                <a:lnTo>
                  <a:pt x="1063840" y="926209"/>
                </a:lnTo>
                <a:close/>
                <a:moveTo>
                  <a:pt x="1063840" y="833801"/>
                </a:moveTo>
                <a:lnTo>
                  <a:pt x="1071040" y="833801"/>
                </a:lnTo>
                <a:lnTo>
                  <a:pt x="1071040" y="869801"/>
                </a:lnTo>
                <a:lnTo>
                  <a:pt x="1063840" y="869801"/>
                </a:lnTo>
                <a:close/>
                <a:moveTo>
                  <a:pt x="1063840" y="777393"/>
                </a:moveTo>
                <a:lnTo>
                  <a:pt x="1071040" y="777393"/>
                </a:lnTo>
                <a:lnTo>
                  <a:pt x="1071040" y="813393"/>
                </a:lnTo>
                <a:lnTo>
                  <a:pt x="1063840" y="813393"/>
                </a:lnTo>
                <a:close/>
                <a:moveTo>
                  <a:pt x="1063840" y="720985"/>
                </a:moveTo>
                <a:lnTo>
                  <a:pt x="1071040" y="720985"/>
                </a:lnTo>
                <a:lnTo>
                  <a:pt x="1071040" y="756985"/>
                </a:lnTo>
                <a:lnTo>
                  <a:pt x="1063840" y="756985"/>
                </a:lnTo>
                <a:close/>
                <a:moveTo>
                  <a:pt x="1063840" y="664577"/>
                </a:moveTo>
                <a:lnTo>
                  <a:pt x="1071040" y="664577"/>
                </a:lnTo>
                <a:lnTo>
                  <a:pt x="1071040" y="700577"/>
                </a:lnTo>
                <a:lnTo>
                  <a:pt x="1063840" y="700577"/>
                </a:lnTo>
                <a:close/>
                <a:moveTo>
                  <a:pt x="1063840" y="608169"/>
                </a:moveTo>
                <a:lnTo>
                  <a:pt x="1071040" y="608169"/>
                </a:lnTo>
                <a:lnTo>
                  <a:pt x="1071040" y="644169"/>
                </a:lnTo>
                <a:lnTo>
                  <a:pt x="1063840" y="644169"/>
                </a:lnTo>
                <a:close/>
                <a:moveTo>
                  <a:pt x="1063840" y="551761"/>
                </a:moveTo>
                <a:lnTo>
                  <a:pt x="1071040" y="551761"/>
                </a:lnTo>
                <a:lnTo>
                  <a:pt x="1071040" y="587761"/>
                </a:lnTo>
                <a:lnTo>
                  <a:pt x="1063840" y="587761"/>
                </a:lnTo>
                <a:close/>
                <a:moveTo>
                  <a:pt x="1063840" y="495353"/>
                </a:moveTo>
                <a:lnTo>
                  <a:pt x="1071040" y="495353"/>
                </a:lnTo>
                <a:lnTo>
                  <a:pt x="1071040" y="531353"/>
                </a:lnTo>
                <a:lnTo>
                  <a:pt x="1063840" y="531353"/>
                </a:lnTo>
                <a:close/>
                <a:moveTo>
                  <a:pt x="1063840" y="438945"/>
                </a:moveTo>
                <a:lnTo>
                  <a:pt x="1071040" y="438945"/>
                </a:lnTo>
                <a:lnTo>
                  <a:pt x="1071040" y="474945"/>
                </a:lnTo>
                <a:lnTo>
                  <a:pt x="1063840" y="474945"/>
                </a:lnTo>
                <a:close/>
                <a:moveTo>
                  <a:pt x="1063840" y="382537"/>
                </a:moveTo>
                <a:lnTo>
                  <a:pt x="1071040" y="382537"/>
                </a:lnTo>
                <a:lnTo>
                  <a:pt x="1071040" y="418537"/>
                </a:lnTo>
                <a:lnTo>
                  <a:pt x="1063840" y="418537"/>
                </a:lnTo>
                <a:close/>
                <a:moveTo>
                  <a:pt x="1063840" y="326129"/>
                </a:moveTo>
                <a:lnTo>
                  <a:pt x="1071040" y="326129"/>
                </a:lnTo>
                <a:lnTo>
                  <a:pt x="1071040" y="362129"/>
                </a:lnTo>
                <a:lnTo>
                  <a:pt x="1063840" y="362129"/>
                </a:lnTo>
                <a:close/>
                <a:moveTo>
                  <a:pt x="1063840" y="269721"/>
                </a:moveTo>
                <a:lnTo>
                  <a:pt x="1071040" y="269721"/>
                </a:lnTo>
                <a:lnTo>
                  <a:pt x="1071040" y="305721"/>
                </a:lnTo>
                <a:lnTo>
                  <a:pt x="1063840" y="305721"/>
                </a:lnTo>
                <a:close/>
                <a:moveTo>
                  <a:pt x="1063840" y="213313"/>
                </a:moveTo>
                <a:lnTo>
                  <a:pt x="1071040" y="213313"/>
                </a:lnTo>
                <a:lnTo>
                  <a:pt x="1071040" y="249313"/>
                </a:lnTo>
                <a:lnTo>
                  <a:pt x="1063840" y="249313"/>
                </a:lnTo>
                <a:close/>
                <a:moveTo>
                  <a:pt x="1063840" y="156905"/>
                </a:moveTo>
                <a:lnTo>
                  <a:pt x="1071040" y="156905"/>
                </a:lnTo>
                <a:lnTo>
                  <a:pt x="1071040" y="192906"/>
                </a:lnTo>
                <a:lnTo>
                  <a:pt x="1063840" y="192906"/>
                </a:lnTo>
                <a:close/>
                <a:moveTo>
                  <a:pt x="1063840" y="100497"/>
                </a:moveTo>
                <a:lnTo>
                  <a:pt x="1071040" y="100497"/>
                </a:lnTo>
                <a:lnTo>
                  <a:pt x="1071040" y="136498"/>
                </a:lnTo>
                <a:lnTo>
                  <a:pt x="1063840" y="136498"/>
                </a:lnTo>
                <a:close/>
                <a:moveTo>
                  <a:pt x="1063840" y="44089"/>
                </a:moveTo>
                <a:lnTo>
                  <a:pt x="1071040" y="44089"/>
                </a:lnTo>
                <a:lnTo>
                  <a:pt x="1071040" y="80090"/>
                </a:lnTo>
                <a:lnTo>
                  <a:pt x="1063840" y="80090"/>
                </a:lnTo>
                <a:close/>
                <a:moveTo>
                  <a:pt x="1035202" y="34988"/>
                </a:moveTo>
                <a:lnTo>
                  <a:pt x="1071202" y="34988"/>
                </a:lnTo>
                <a:lnTo>
                  <a:pt x="1071202" y="42188"/>
                </a:lnTo>
                <a:lnTo>
                  <a:pt x="1035202" y="42188"/>
                </a:lnTo>
                <a:close/>
                <a:moveTo>
                  <a:pt x="977589" y="34988"/>
                </a:moveTo>
                <a:lnTo>
                  <a:pt x="1013589" y="34988"/>
                </a:lnTo>
                <a:lnTo>
                  <a:pt x="1013589" y="42188"/>
                </a:lnTo>
                <a:lnTo>
                  <a:pt x="977589" y="42188"/>
                </a:lnTo>
                <a:close/>
                <a:moveTo>
                  <a:pt x="919975" y="34988"/>
                </a:moveTo>
                <a:lnTo>
                  <a:pt x="955975" y="34988"/>
                </a:lnTo>
                <a:lnTo>
                  <a:pt x="955975" y="42188"/>
                </a:lnTo>
                <a:lnTo>
                  <a:pt x="919975" y="42188"/>
                </a:lnTo>
                <a:close/>
                <a:moveTo>
                  <a:pt x="862361" y="34988"/>
                </a:moveTo>
                <a:lnTo>
                  <a:pt x="898361" y="34988"/>
                </a:lnTo>
                <a:lnTo>
                  <a:pt x="898361" y="42188"/>
                </a:lnTo>
                <a:lnTo>
                  <a:pt x="862361" y="42188"/>
                </a:lnTo>
                <a:close/>
                <a:moveTo>
                  <a:pt x="804747" y="34988"/>
                </a:moveTo>
                <a:lnTo>
                  <a:pt x="840747" y="34988"/>
                </a:lnTo>
                <a:lnTo>
                  <a:pt x="840747" y="42188"/>
                </a:lnTo>
                <a:lnTo>
                  <a:pt x="804747" y="42188"/>
                </a:lnTo>
                <a:close/>
                <a:moveTo>
                  <a:pt x="747133" y="34988"/>
                </a:moveTo>
                <a:lnTo>
                  <a:pt x="783133" y="34988"/>
                </a:lnTo>
                <a:lnTo>
                  <a:pt x="783133" y="42188"/>
                </a:lnTo>
                <a:lnTo>
                  <a:pt x="747133" y="42188"/>
                </a:lnTo>
                <a:close/>
                <a:moveTo>
                  <a:pt x="689519" y="34988"/>
                </a:moveTo>
                <a:lnTo>
                  <a:pt x="725519" y="34988"/>
                </a:lnTo>
                <a:lnTo>
                  <a:pt x="725519" y="42188"/>
                </a:lnTo>
                <a:lnTo>
                  <a:pt x="689519" y="42188"/>
                </a:lnTo>
                <a:close/>
                <a:moveTo>
                  <a:pt x="631905" y="34988"/>
                </a:moveTo>
                <a:lnTo>
                  <a:pt x="667905" y="34988"/>
                </a:lnTo>
                <a:lnTo>
                  <a:pt x="667905" y="42188"/>
                </a:lnTo>
                <a:lnTo>
                  <a:pt x="631905" y="42188"/>
                </a:lnTo>
                <a:close/>
                <a:moveTo>
                  <a:pt x="574291" y="34988"/>
                </a:moveTo>
                <a:lnTo>
                  <a:pt x="610291" y="34988"/>
                </a:lnTo>
                <a:lnTo>
                  <a:pt x="610291" y="42188"/>
                </a:lnTo>
                <a:lnTo>
                  <a:pt x="574291" y="42188"/>
                </a:lnTo>
                <a:close/>
                <a:moveTo>
                  <a:pt x="516677" y="34988"/>
                </a:moveTo>
                <a:lnTo>
                  <a:pt x="552677" y="34988"/>
                </a:lnTo>
                <a:lnTo>
                  <a:pt x="552677" y="42188"/>
                </a:lnTo>
                <a:lnTo>
                  <a:pt x="516677" y="42188"/>
                </a:lnTo>
                <a:close/>
                <a:moveTo>
                  <a:pt x="459063" y="34988"/>
                </a:moveTo>
                <a:lnTo>
                  <a:pt x="495063" y="34988"/>
                </a:lnTo>
                <a:lnTo>
                  <a:pt x="495063" y="42188"/>
                </a:lnTo>
                <a:lnTo>
                  <a:pt x="459063" y="42188"/>
                </a:lnTo>
                <a:close/>
                <a:moveTo>
                  <a:pt x="401449" y="34988"/>
                </a:moveTo>
                <a:lnTo>
                  <a:pt x="437449" y="34988"/>
                </a:lnTo>
                <a:lnTo>
                  <a:pt x="437449" y="42188"/>
                </a:lnTo>
                <a:lnTo>
                  <a:pt x="401449" y="42188"/>
                </a:lnTo>
                <a:close/>
                <a:moveTo>
                  <a:pt x="343835" y="34988"/>
                </a:moveTo>
                <a:lnTo>
                  <a:pt x="379835" y="34988"/>
                </a:lnTo>
                <a:lnTo>
                  <a:pt x="379835" y="42188"/>
                </a:lnTo>
                <a:lnTo>
                  <a:pt x="343835" y="42188"/>
                </a:lnTo>
                <a:close/>
                <a:moveTo>
                  <a:pt x="286221" y="34988"/>
                </a:moveTo>
                <a:lnTo>
                  <a:pt x="322221" y="34988"/>
                </a:lnTo>
                <a:lnTo>
                  <a:pt x="322221" y="42188"/>
                </a:lnTo>
                <a:lnTo>
                  <a:pt x="286221" y="42188"/>
                </a:lnTo>
                <a:close/>
                <a:moveTo>
                  <a:pt x="228607" y="34988"/>
                </a:moveTo>
                <a:lnTo>
                  <a:pt x="264607" y="34988"/>
                </a:lnTo>
                <a:lnTo>
                  <a:pt x="264607" y="42188"/>
                </a:lnTo>
                <a:lnTo>
                  <a:pt x="228607" y="42188"/>
                </a:lnTo>
                <a:close/>
                <a:moveTo>
                  <a:pt x="170993" y="34988"/>
                </a:moveTo>
                <a:lnTo>
                  <a:pt x="206993" y="34988"/>
                </a:lnTo>
                <a:lnTo>
                  <a:pt x="206993" y="42188"/>
                </a:lnTo>
                <a:lnTo>
                  <a:pt x="170993" y="42188"/>
                </a:lnTo>
                <a:close/>
                <a:moveTo>
                  <a:pt x="113379" y="34988"/>
                </a:moveTo>
                <a:lnTo>
                  <a:pt x="149379" y="34988"/>
                </a:lnTo>
                <a:lnTo>
                  <a:pt x="149379" y="42188"/>
                </a:lnTo>
                <a:lnTo>
                  <a:pt x="113379" y="42188"/>
                </a:lnTo>
                <a:close/>
                <a:moveTo>
                  <a:pt x="38589" y="0"/>
                </a:moveTo>
                <a:cubicBezTo>
                  <a:pt x="49245" y="0"/>
                  <a:pt x="58892" y="4319"/>
                  <a:pt x="65875" y="11302"/>
                </a:cubicBezTo>
                <a:lnTo>
                  <a:pt x="75686" y="34988"/>
                </a:lnTo>
                <a:lnTo>
                  <a:pt x="91765" y="34988"/>
                </a:lnTo>
                <a:lnTo>
                  <a:pt x="91765" y="42188"/>
                </a:lnTo>
                <a:lnTo>
                  <a:pt x="75687" y="42188"/>
                </a:lnTo>
                <a:lnTo>
                  <a:pt x="65875" y="65876"/>
                </a:lnTo>
                <a:cubicBezTo>
                  <a:pt x="58892" y="72859"/>
                  <a:pt x="49245" y="77178"/>
                  <a:pt x="38589" y="77178"/>
                </a:cubicBezTo>
                <a:cubicBezTo>
                  <a:pt x="17277" y="77178"/>
                  <a:pt x="0" y="59901"/>
                  <a:pt x="0" y="38589"/>
                </a:cubicBezTo>
                <a:cubicBezTo>
                  <a:pt x="0" y="17277"/>
                  <a:pt x="17277" y="0"/>
                  <a:pt x="38589" y="0"/>
                </a:cubicBezTo>
                <a:close/>
              </a:path>
            </a:pathLst>
          </a:custGeom>
          <a:solidFill>
            <a:schemeClr val="accent1"/>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flipH="1">
            <a:off x="6749960" y="1859604"/>
            <a:ext cx="1106030" cy="1600735"/>
          </a:xfrm>
          <a:custGeom>
            <a:avLst/>
            <a:gdLst>
              <a:gd name="connsiteX0" fmla="*/ 1063840 w 1106030"/>
              <a:gd name="connsiteY0" fmla="*/ 1510700 h 1600735"/>
              <a:gd name="connsiteX1" fmla="*/ 1071040 w 1106030"/>
              <a:gd name="connsiteY1" fmla="*/ 1510700 h 1600735"/>
              <a:gd name="connsiteX2" fmla="*/ 1071040 w 1106030"/>
              <a:gd name="connsiteY2" fmla="*/ 1525048 h 1600735"/>
              <a:gd name="connsiteX3" fmla="*/ 1094728 w 1106030"/>
              <a:gd name="connsiteY3" fmla="*/ 1534860 h 1600735"/>
              <a:gd name="connsiteX4" fmla="*/ 1106030 w 1106030"/>
              <a:gd name="connsiteY4" fmla="*/ 1562146 h 1600735"/>
              <a:gd name="connsiteX5" fmla="*/ 1067441 w 1106030"/>
              <a:gd name="connsiteY5" fmla="*/ 1600735 h 1600735"/>
              <a:gd name="connsiteX6" fmla="*/ 1028852 w 1106030"/>
              <a:gd name="connsiteY6" fmla="*/ 1562146 h 1600735"/>
              <a:gd name="connsiteX7" fmla="*/ 1040155 w 1106030"/>
              <a:gd name="connsiteY7" fmla="*/ 1534860 h 1600735"/>
              <a:gd name="connsiteX8" fmla="*/ 1063840 w 1106030"/>
              <a:gd name="connsiteY8" fmla="*/ 1525049 h 1600735"/>
              <a:gd name="connsiteX9" fmla="*/ 1063840 w 1106030"/>
              <a:gd name="connsiteY9" fmla="*/ 1454289 h 1600735"/>
              <a:gd name="connsiteX10" fmla="*/ 1071040 w 1106030"/>
              <a:gd name="connsiteY10" fmla="*/ 1454289 h 1600735"/>
              <a:gd name="connsiteX11" fmla="*/ 1071040 w 1106030"/>
              <a:gd name="connsiteY11" fmla="*/ 1490289 h 1600735"/>
              <a:gd name="connsiteX12" fmla="*/ 1063840 w 1106030"/>
              <a:gd name="connsiteY12" fmla="*/ 1490289 h 1600735"/>
              <a:gd name="connsiteX13" fmla="*/ 1063840 w 1106030"/>
              <a:gd name="connsiteY13" fmla="*/ 1397881 h 1600735"/>
              <a:gd name="connsiteX14" fmla="*/ 1071040 w 1106030"/>
              <a:gd name="connsiteY14" fmla="*/ 1397881 h 1600735"/>
              <a:gd name="connsiteX15" fmla="*/ 1071040 w 1106030"/>
              <a:gd name="connsiteY15" fmla="*/ 1433881 h 1600735"/>
              <a:gd name="connsiteX16" fmla="*/ 1063840 w 1106030"/>
              <a:gd name="connsiteY16" fmla="*/ 1433881 h 1600735"/>
              <a:gd name="connsiteX17" fmla="*/ 1063840 w 1106030"/>
              <a:gd name="connsiteY17" fmla="*/ 1341473 h 1600735"/>
              <a:gd name="connsiteX18" fmla="*/ 1071040 w 1106030"/>
              <a:gd name="connsiteY18" fmla="*/ 1341473 h 1600735"/>
              <a:gd name="connsiteX19" fmla="*/ 1071040 w 1106030"/>
              <a:gd name="connsiteY19" fmla="*/ 1377473 h 1600735"/>
              <a:gd name="connsiteX20" fmla="*/ 1063840 w 1106030"/>
              <a:gd name="connsiteY20" fmla="*/ 1377473 h 1600735"/>
              <a:gd name="connsiteX21" fmla="*/ 1063840 w 1106030"/>
              <a:gd name="connsiteY21" fmla="*/ 1285065 h 1600735"/>
              <a:gd name="connsiteX22" fmla="*/ 1071040 w 1106030"/>
              <a:gd name="connsiteY22" fmla="*/ 1285065 h 1600735"/>
              <a:gd name="connsiteX23" fmla="*/ 1071040 w 1106030"/>
              <a:gd name="connsiteY23" fmla="*/ 1321065 h 1600735"/>
              <a:gd name="connsiteX24" fmla="*/ 1063840 w 1106030"/>
              <a:gd name="connsiteY24" fmla="*/ 1321065 h 1600735"/>
              <a:gd name="connsiteX25" fmla="*/ 1063840 w 1106030"/>
              <a:gd name="connsiteY25" fmla="*/ 1228657 h 1600735"/>
              <a:gd name="connsiteX26" fmla="*/ 1071040 w 1106030"/>
              <a:gd name="connsiteY26" fmla="*/ 1228657 h 1600735"/>
              <a:gd name="connsiteX27" fmla="*/ 1071040 w 1106030"/>
              <a:gd name="connsiteY27" fmla="*/ 1264657 h 1600735"/>
              <a:gd name="connsiteX28" fmla="*/ 1063840 w 1106030"/>
              <a:gd name="connsiteY28" fmla="*/ 1264657 h 1600735"/>
              <a:gd name="connsiteX29" fmla="*/ 1063840 w 1106030"/>
              <a:gd name="connsiteY29" fmla="*/ 1172249 h 1600735"/>
              <a:gd name="connsiteX30" fmla="*/ 1071040 w 1106030"/>
              <a:gd name="connsiteY30" fmla="*/ 1172249 h 1600735"/>
              <a:gd name="connsiteX31" fmla="*/ 1071040 w 1106030"/>
              <a:gd name="connsiteY31" fmla="*/ 1208249 h 1600735"/>
              <a:gd name="connsiteX32" fmla="*/ 1063840 w 1106030"/>
              <a:gd name="connsiteY32" fmla="*/ 1208249 h 1600735"/>
              <a:gd name="connsiteX33" fmla="*/ 1063840 w 1106030"/>
              <a:gd name="connsiteY33" fmla="*/ 1115841 h 1600735"/>
              <a:gd name="connsiteX34" fmla="*/ 1071040 w 1106030"/>
              <a:gd name="connsiteY34" fmla="*/ 1115841 h 1600735"/>
              <a:gd name="connsiteX35" fmla="*/ 1071040 w 1106030"/>
              <a:gd name="connsiteY35" fmla="*/ 1151841 h 1600735"/>
              <a:gd name="connsiteX36" fmla="*/ 1063840 w 1106030"/>
              <a:gd name="connsiteY36" fmla="*/ 1151841 h 1600735"/>
              <a:gd name="connsiteX37" fmla="*/ 1063840 w 1106030"/>
              <a:gd name="connsiteY37" fmla="*/ 1059433 h 1600735"/>
              <a:gd name="connsiteX38" fmla="*/ 1071040 w 1106030"/>
              <a:gd name="connsiteY38" fmla="*/ 1059433 h 1600735"/>
              <a:gd name="connsiteX39" fmla="*/ 1071040 w 1106030"/>
              <a:gd name="connsiteY39" fmla="*/ 1095433 h 1600735"/>
              <a:gd name="connsiteX40" fmla="*/ 1063840 w 1106030"/>
              <a:gd name="connsiteY40" fmla="*/ 1095433 h 1600735"/>
              <a:gd name="connsiteX41" fmla="*/ 1063840 w 1106030"/>
              <a:gd name="connsiteY41" fmla="*/ 1003025 h 1600735"/>
              <a:gd name="connsiteX42" fmla="*/ 1071040 w 1106030"/>
              <a:gd name="connsiteY42" fmla="*/ 1003025 h 1600735"/>
              <a:gd name="connsiteX43" fmla="*/ 1071040 w 1106030"/>
              <a:gd name="connsiteY43" fmla="*/ 1039025 h 1600735"/>
              <a:gd name="connsiteX44" fmla="*/ 1063840 w 1106030"/>
              <a:gd name="connsiteY44" fmla="*/ 1039025 h 1600735"/>
              <a:gd name="connsiteX45" fmla="*/ 1063840 w 1106030"/>
              <a:gd name="connsiteY45" fmla="*/ 946617 h 1600735"/>
              <a:gd name="connsiteX46" fmla="*/ 1071040 w 1106030"/>
              <a:gd name="connsiteY46" fmla="*/ 946617 h 1600735"/>
              <a:gd name="connsiteX47" fmla="*/ 1071040 w 1106030"/>
              <a:gd name="connsiteY47" fmla="*/ 982617 h 1600735"/>
              <a:gd name="connsiteX48" fmla="*/ 1063840 w 1106030"/>
              <a:gd name="connsiteY48" fmla="*/ 982617 h 1600735"/>
              <a:gd name="connsiteX49" fmla="*/ 1063840 w 1106030"/>
              <a:gd name="connsiteY49" fmla="*/ 890209 h 1600735"/>
              <a:gd name="connsiteX50" fmla="*/ 1071040 w 1106030"/>
              <a:gd name="connsiteY50" fmla="*/ 890209 h 1600735"/>
              <a:gd name="connsiteX51" fmla="*/ 1071040 w 1106030"/>
              <a:gd name="connsiteY51" fmla="*/ 926209 h 1600735"/>
              <a:gd name="connsiteX52" fmla="*/ 1063840 w 1106030"/>
              <a:gd name="connsiteY52" fmla="*/ 926209 h 1600735"/>
              <a:gd name="connsiteX53" fmla="*/ 1063840 w 1106030"/>
              <a:gd name="connsiteY53" fmla="*/ 833801 h 1600735"/>
              <a:gd name="connsiteX54" fmla="*/ 1071040 w 1106030"/>
              <a:gd name="connsiteY54" fmla="*/ 833801 h 1600735"/>
              <a:gd name="connsiteX55" fmla="*/ 1071040 w 1106030"/>
              <a:gd name="connsiteY55" fmla="*/ 869801 h 1600735"/>
              <a:gd name="connsiteX56" fmla="*/ 1063840 w 1106030"/>
              <a:gd name="connsiteY56" fmla="*/ 869801 h 1600735"/>
              <a:gd name="connsiteX57" fmla="*/ 1063840 w 1106030"/>
              <a:gd name="connsiteY57" fmla="*/ 777393 h 1600735"/>
              <a:gd name="connsiteX58" fmla="*/ 1071040 w 1106030"/>
              <a:gd name="connsiteY58" fmla="*/ 777393 h 1600735"/>
              <a:gd name="connsiteX59" fmla="*/ 1071040 w 1106030"/>
              <a:gd name="connsiteY59" fmla="*/ 813393 h 1600735"/>
              <a:gd name="connsiteX60" fmla="*/ 1063840 w 1106030"/>
              <a:gd name="connsiteY60" fmla="*/ 813393 h 1600735"/>
              <a:gd name="connsiteX61" fmla="*/ 1063840 w 1106030"/>
              <a:gd name="connsiteY61" fmla="*/ 720985 h 1600735"/>
              <a:gd name="connsiteX62" fmla="*/ 1071040 w 1106030"/>
              <a:gd name="connsiteY62" fmla="*/ 720985 h 1600735"/>
              <a:gd name="connsiteX63" fmla="*/ 1071040 w 1106030"/>
              <a:gd name="connsiteY63" fmla="*/ 756985 h 1600735"/>
              <a:gd name="connsiteX64" fmla="*/ 1063840 w 1106030"/>
              <a:gd name="connsiteY64" fmla="*/ 756985 h 1600735"/>
              <a:gd name="connsiteX65" fmla="*/ 1063840 w 1106030"/>
              <a:gd name="connsiteY65" fmla="*/ 664577 h 1600735"/>
              <a:gd name="connsiteX66" fmla="*/ 1071040 w 1106030"/>
              <a:gd name="connsiteY66" fmla="*/ 664577 h 1600735"/>
              <a:gd name="connsiteX67" fmla="*/ 1071040 w 1106030"/>
              <a:gd name="connsiteY67" fmla="*/ 700577 h 1600735"/>
              <a:gd name="connsiteX68" fmla="*/ 1063840 w 1106030"/>
              <a:gd name="connsiteY68" fmla="*/ 700577 h 1600735"/>
              <a:gd name="connsiteX69" fmla="*/ 1063840 w 1106030"/>
              <a:gd name="connsiteY69" fmla="*/ 608169 h 1600735"/>
              <a:gd name="connsiteX70" fmla="*/ 1071040 w 1106030"/>
              <a:gd name="connsiteY70" fmla="*/ 608169 h 1600735"/>
              <a:gd name="connsiteX71" fmla="*/ 1071040 w 1106030"/>
              <a:gd name="connsiteY71" fmla="*/ 644169 h 1600735"/>
              <a:gd name="connsiteX72" fmla="*/ 1063840 w 1106030"/>
              <a:gd name="connsiteY72" fmla="*/ 644169 h 1600735"/>
              <a:gd name="connsiteX73" fmla="*/ 1063840 w 1106030"/>
              <a:gd name="connsiteY73" fmla="*/ 551761 h 1600735"/>
              <a:gd name="connsiteX74" fmla="*/ 1071040 w 1106030"/>
              <a:gd name="connsiteY74" fmla="*/ 551761 h 1600735"/>
              <a:gd name="connsiteX75" fmla="*/ 1071040 w 1106030"/>
              <a:gd name="connsiteY75" fmla="*/ 587761 h 1600735"/>
              <a:gd name="connsiteX76" fmla="*/ 1063840 w 1106030"/>
              <a:gd name="connsiteY76" fmla="*/ 587761 h 1600735"/>
              <a:gd name="connsiteX77" fmla="*/ 1063840 w 1106030"/>
              <a:gd name="connsiteY77" fmla="*/ 495353 h 1600735"/>
              <a:gd name="connsiteX78" fmla="*/ 1071040 w 1106030"/>
              <a:gd name="connsiteY78" fmla="*/ 495353 h 1600735"/>
              <a:gd name="connsiteX79" fmla="*/ 1071040 w 1106030"/>
              <a:gd name="connsiteY79" fmla="*/ 531353 h 1600735"/>
              <a:gd name="connsiteX80" fmla="*/ 1063840 w 1106030"/>
              <a:gd name="connsiteY80" fmla="*/ 531353 h 1600735"/>
              <a:gd name="connsiteX81" fmla="*/ 1063840 w 1106030"/>
              <a:gd name="connsiteY81" fmla="*/ 438945 h 1600735"/>
              <a:gd name="connsiteX82" fmla="*/ 1071040 w 1106030"/>
              <a:gd name="connsiteY82" fmla="*/ 438945 h 1600735"/>
              <a:gd name="connsiteX83" fmla="*/ 1071040 w 1106030"/>
              <a:gd name="connsiteY83" fmla="*/ 474945 h 1600735"/>
              <a:gd name="connsiteX84" fmla="*/ 1063840 w 1106030"/>
              <a:gd name="connsiteY84" fmla="*/ 474945 h 1600735"/>
              <a:gd name="connsiteX85" fmla="*/ 1063840 w 1106030"/>
              <a:gd name="connsiteY85" fmla="*/ 382537 h 1600735"/>
              <a:gd name="connsiteX86" fmla="*/ 1071040 w 1106030"/>
              <a:gd name="connsiteY86" fmla="*/ 382537 h 1600735"/>
              <a:gd name="connsiteX87" fmla="*/ 1071040 w 1106030"/>
              <a:gd name="connsiteY87" fmla="*/ 418537 h 1600735"/>
              <a:gd name="connsiteX88" fmla="*/ 1063840 w 1106030"/>
              <a:gd name="connsiteY88" fmla="*/ 418537 h 1600735"/>
              <a:gd name="connsiteX89" fmla="*/ 1063840 w 1106030"/>
              <a:gd name="connsiteY89" fmla="*/ 326129 h 1600735"/>
              <a:gd name="connsiteX90" fmla="*/ 1071040 w 1106030"/>
              <a:gd name="connsiteY90" fmla="*/ 326129 h 1600735"/>
              <a:gd name="connsiteX91" fmla="*/ 1071040 w 1106030"/>
              <a:gd name="connsiteY91" fmla="*/ 362129 h 1600735"/>
              <a:gd name="connsiteX92" fmla="*/ 1063840 w 1106030"/>
              <a:gd name="connsiteY92" fmla="*/ 362129 h 1600735"/>
              <a:gd name="connsiteX93" fmla="*/ 1063840 w 1106030"/>
              <a:gd name="connsiteY93" fmla="*/ 269721 h 1600735"/>
              <a:gd name="connsiteX94" fmla="*/ 1071040 w 1106030"/>
              <a:gd name="connsiteY94" fmla="*/ 269721 h 1600735"/>
              <a:gd name="connsiteX95" fmla="*/ 1071040 w 1106030"/>
              <a:gd name="connsiteY95" fmla="*/ 305721 h 1600735"/>
              <a:gd name="connsiteX96" fmla="*/ 1063840 w 1106030"/>
              <a:gd name="connsiteY96" fmla="*/ 305721 h 1600735"/>
              <a:gd name="connsiteX97" fmla="*/ 1063840 w 1106030"/>
              <a:gd name="connsiteY97" fmla="*/ 213313 h 1600735"/>
              <a:gd name="connsiteX98" fmla="*/ 1071040 w 1106030"/>
              <a:gd name="connsiteY98" fmla="*/ 213313 h 1600735"/>
              <a:gd name="connsiteX99" fmla="*/ 1071040 w 1106030"/>
              <a:gd name="connsiteY99" fmla="*/ 249313 h 1600735"/>
              <a:gd name="connsiteX100" fmla="*/ 1063840 w 1106030"/>
              <a:gd name="connsiteY100" fmla="*/ 249313 h 1600735"/>
              <a:gd name="connsiteX101" fmla="*/ 1063840 w 1106030"/>
              <a:gd name="connsiteY101" fmla="*/ 156905 h 1600735"/>
              <a:gd name="connsiteX102" fmla="*/ 1071040 w 1106030"/>
              <a:gd name="connsiteY102" fmla="*/ 156905 h 1600735"/>
              <a:gd name="connsiteX103" fmla="*/ 1071040 w 1106030"/>
              <a:gd name="connsiteY103" fmla="*/ 192906 h 1600735"/>
              <a:gd name="connsiteX104" fmla="*/ 1063840 w 1106030"/>
              <a:gd name="connsiteY104" fmla="*/ 192906 h 1600735"/>
              <a:gd name="connsiteX105" fmla="*/ 1063840 w 1106030"/>
              <a:gd name="connsiteY105" fmla="*/ 100497 h 1600735"/>
              <a:gd name="connsiteX106" fmla="*/ 1071040 w 1106030"/>
              <a:gd name="connsiteY106" fmla="*/ 100497 h 1600735"/>
              <a:gd name="connsiteX107" fmla="*/ 1071040 w 1106030"/>
              <a:gd name="connsiteY107" fmla="*/ 136498 h 1600735"/>
              <a:gd name="connsiteX108" fmla="*/ 1063840 w 1106030"/>
              <a:gd name="connsiteY108" fmla="*/ 136498 h 1600735"/>
              <a:gd name="connsiteX109" fmla="*/ 1063840 w 1106030"/>
              <a:gd name="connsiteY109" fmla="*/ 44089 h 1600735"/>
              <a:gd name="connsiteX110" fmla="*/ 1071040 w 1106030"/>
              <a:gd name="connsiteY110" fmla="*/ 44089 h 1600735"/>
              <a:gd name="connsiteX111" fmla="*/ 1071040 w 1106030"/>
              <a:gd name="connsiteY111" fmla="*/ 80090 h 1600735"/>
              <a:gd name="connsiteX112" fmla="*/ 1063840 w 1106030"/>
              <a:gd name="connsiteY112" fmla="*/ 80090 h 1600735"/>
              <a:gd name="connsiteX113" fmla="*/ 1035202 w 1106030"/>
              <a:gd name="connsiteY113" fmla="*/ 34988 h 1600735"/>
              <a:gd name="connsiteX114" fmla="*/ 1071202 w 1106030"/>
              <a:gd name="connsiteY114" fmla="*/ 34988 h 1600735"/>
              <a:gd name="connsiteX115" fmla="*/ 1071202 w 1106030"/>
              <a:gd name="connsiteY115" fmla="*/ 42188 h 1600735"/>
              <a:gd name="connsiteX116" fmla="*/ 1035202 w 1106030"/>
              <a:gd name="connsiteY116" fmla="*/ 42188 h 1600735"/>
              <a:gd name="connsiteX117" fmla="*/ 977589 w 1106030"/>
              <a:gd name="connsiteY117" fmla="*/ 34988 h 1600735"/>
              <a:gd name="connsiteX118" fmla="*/ 1013589 w 1106030"/>
              <a:gd name="connsiteY118" fmla="*/ 34988 h 1600735"/>
              <a:gd name="connsiteX119" fmla="*/ 1013589 w 1106030"/>
              <a:gd name="connsiteY119" fmla="*/ 42188 h 1600735"/>
              <a:gd name="connsiteX120" fmla="*/ 977589 w 1106030"/>
              <a:gd name="connsiteY120" fmla="*/ 42188 h 1600735"/>
              <a:gd name="connsiteX121" fmla="*/ 919975 w 1106030"/>
              <a:gd name="connsiteY121" fmla="*/ 34988 h 1600735"/>
              <a:gd name="connsiteX122" fmla="*/ 955975 w 1106030"/>
              <a:gd name="connsiteY122" fmla="*/ 34988 h 1600735"/>
              <a:gd name="connsiteX123" fmla="*/ 955975 w 1106030"/>
              <a:gd name="connsiteY123" fmla="*/ 42188 h 1600735"/>
              <a:gd name="connsiteX124" fmla="*/ 919975 w 1106030"/>
              <a:gd name="connsiteY124" fmla="*/ 42188 h 1600735"/>
              <a:gd name="connsiteX125" fmla="*/ 862361 w 1106030"/>
              <a:gd name="connsiteY125" fmla="*/ 34988 h 1600735"/>
              <a:gd name="connsiteX126" fmla="*/ 898361 w 1106030"/>
              <a:gd name="connsiteY126" fmla="*/ 34988 h 1600735"/>
              <a:gd name="connsiteX127" fmla="*/ 898361 w 1106030"/>
              <a:gd name="connsiteY127" fmla="*/ 42188 h 1600735"/>
              <a:gd name="connsiteX128" fmla="*/ 862361 w 1106030"/>
              <a:gd name="connsiteY128" fmla="*/ 42188 h 1600735"/>
              <a:gd name="connsiteX129" fmla="*/ 804747 w 1106030"/>
              <a:gd name="connsiteY129" fmla="*/ 34988 h 1600735"/>
              <a:gd name="connsiteX130" fmla="*/ 840747 w 1106030"/>
              <a:gd name="connsiteY130" fmla="*/ 34988 h 1600735"/>
              <a:gd name="connsiteX131" fmla="*/ 840747 w 1106030"/>
              <a:gd name="connsiteY131" fmla="*/ 42188 h 1600735"/>
              <a:gd name="connsiteX132" fmla="*/ 804747 w 1106030"/>
              <a:gd name="connsiteY132" fmla="*/ 42188 h 1600735"/>
              <a:gd name="connsiteX133" fmla="*/ 747133 w 1106030"/>
              <a:gd name="connsiteY133" fmla="*/ 34988 h 1600735"/>
              <a:gd name="connsiteX134" fmla="*/ 783133 w 1106030"/>
              <a:gd name="connsiteY134" fmla="*/ 34988 h 1600735"/>
              <a:gd name="connsiteX135" fmla="*/ 783133 w 1106030"/>
              <a:gd name="connsiteY135" fmla="*/ 42188 h 1600735"/>
              <a:gd name="connsiteX136" fmla="*/ 747133 w 1106030"/>
              <a:gd name="connsiteY136" fmla="*/ 42188 h 1600735"/>
              <a:gd name="connsiteX137" fmla="*/ 689519 w 1106030"/>
              <a:gd name="connsiteY137" fmla="*/ 34988 h 1600735"/>
              <a:gd name="connsiteX138" fmla="*/ 725519 w 1106030"/>
              <a:gd name="connsiteY138" fmla="*/ 34988 h 1600735"/>
              <a:gd name="connsiteX139" fmla="*/ 725519 w 1106030"/>
              <a:gd name="connsiteY139" fmla="*/ 42188 h 1600735"/>
              <a:gd name="connsiteX140" fmla="*/ 689519 w 1106030"/>
              <a:gd name="connsiteY140" fmla="*/ 42188 h 1600735"/>
              <a:gd name="connsiteX141" fmla="*/ 631905 w 1106030"/>
              <a:gd name="connsiteY141" fmla="*/ 34988 h 1600735"/>
              <a:gd name="connsiteX142" fmla="*/ 667905 w 1106030"/>
              <a:gd name="connsiteY142" fmla="*/ 34988 h 1600735"/>
              <a:gd name="connsiteX143" fmla="*/ 667905 w 1106030"/>
              <a:gd name="connsiteY143" fmla="*/ 42188 h 1600735"/>
              <a:gd name="connsiteX144" fmla="*/ 631905 w 1106030"/>
              <a:gd name="connsiteY144" fmla="*/ 42188 h 1600735"/>
              <a:gd name="connsiteX145" fmla="*/ 574291 w 1106030"/>
              <a:gd name="connsiteY145" fmla="*/ 34988 h 1600735"/>
              <a:gd name="connsiteX146" fmla="*/ 610291 w 1106030"/>
              <a:gd name="connsiteY146" fmla="*/ 34988 h 1600735"/>
              <a:gd name="connsiteX147" fmla="*/ 610291 w 1106030"/>
              <a:gd name="connsiteY147" fmla="*/ 42188 h 1600735"/>
              <a:gd name="connsiteX148" fmla="*/ 574291 w 1106030"/>
              <a:gd name="connsiteY148" fmla="*/ 42188 h 1600735"/>
              <a:gd name="connsiteX149" fmla="*/ 516677 w 1106030"/>
              <a:gd name="connsiteY149" fmla="*/ 34988 h 1600735"/>
              <a:gd name="connsiteX150" fmla="*/ 552677 w 1106030"/>
              <a:gd name="connsiteY150" fmla="*/ 34988 h 1600735"/>
              <a:gd name="connsiteX151" fmla="*/ 552677 w 1106030"/>
              <a:gd name="connsiteY151" fmla="*/ 42188 h 1600735"/>
              <a:gd name="connsiteX152" fmla="*/ 516677 w 1106030"/>
              <a:gd name="connsiteY152" fmla="*/ 42188 h 1600735"/>
              <a:gd name="connsiteX153" fmla="*/ 459063 w 1106030"/>
              <a:gd name="connsiteY153" fmla="*/ 34988 h 1600735"/>
              <a:gd name="connsiteX154" fmla="*/ 495063 w 1106030"/>
              <a:gd name="connsiteY154" fmla="*/ 34988 h 1600735"/>
              <a:gd name="connsiteX155" fmla="*/ 495063 w 1106030"/>
              <a:gd name="connsiteY155" fmla="*/ 42188 h 1600735"/>
              <a:gd name="connsiteX156" fmla="*/ 459063 w 1106030"/>
              <a:gd name="connsiteY156" fmla="*/ 42188 h 1600735"/>
              <a:gd name="connsiteX157" fmla="*/ 401449 w 1106030"/>
              <a:gd name="connsiteY157" fmla="*/ 34988 h 1600735"/>
              <a:gd name="connsiteX158" fmla="*/ 437449 w 1106030"/>
              <a:gd name="connsiteY158" fmla="*/ 34988 h 1600735"/>
              <a:gd name="connsiteX159" fmla="*/ 437449 w 1106030"/>
              <a:gd name="connsiteY159" fmla="*/ 42188 h 1600735"/>
              <a:gd name="connsiteX160" fmla="*/ 401449 w 1106030"/>
              <a:gd name="connsiteY160" fmla="*/ 42188 h 1600735"/>
              <a:gd name="connsiteX161" fmla="*/ 343835 w 1106030"/>
              <a:gd name="connsiteY161" fmla="*/ 34988 h 1600735"/>
              <a:gd name="connsiteX162" fmla="*/ 379835 w 1106030"/>
              <a:gd name="connsiteY162" fmla="*/ 34988 h 1600735"/>
              <a:gd name="connsiteX163" fmla="*/ 379835 w 1106030"/>
              <a:gd name="connsiteY163" fmla="*/ 42188 h 1600735"/>
              <a:gd name="connsiteX164" fmla="*/ 343835 w 1106030"/>
              <a:gd name="connsiteY164" fmla="*/ 42188 h 1600735"/>
              <a:gd name="connsiteX165" fmla="*/ 286221 w 1106030"/>
              <a:gd name="connsiteY165" fmla="*/ 34988 h 1600735"/>
              <a:gd name="connsiteX166" fmla="*/ 322221 w 1106030"/>
              <a:gd name="connsiteY166" fmla="*/ 34988 h 1600735"/>
              <a:gd name="connsiteX167" fmla="*/ 322221 w 1106030"/>
              <a:gd name="connsiteY167" fmla="*/ 42188 h 1600735"/>
              <a:gd name="connsiteX168" fmla="*/ 286221 w 1106030"/>
              <a:gd name="connsiteY168" fmla="*/ 42188 h 1600735"/>
              <a:gd name="connsiteX169" fmla="*/ 228607 w 1106030"/>
              <a:gd name="connsiteY169" fmla="*/ 34988 h 1600735"/>
              <a:gd name="connsiteX170" fmla="*/ 264607 w 1106030"/>
              <a:gd name="connsiteY170" fmla="*/ 34988 h 1600735"/>
              <a:gd name="connsiteX171" fmla="*/ 264607 w 1106030"/>
              <a:gd name="connsiteY171" fmla="*/ 42188 h 1600735"/>
              <a:gd name="connsiteX172" fmla="*/ 228607 w 1106030"/>
              <a:gd name="connsiteY172" fmla="*/ 42188 h 1600735"/>
              <a:gd name="connsiteX173" fmla="*/ 170993 w 1106030"/>
              <a:gd name="connsiteY173" fmla="*/ 34988 h 1600735"/>
              <a:gd name="connsiteX174" fmla="*/ 206993 w 1106030"/>
              <a:gd name="connsiteY174" fmla="*/ 34988 h 1600735"/>
              <a:gd name="connsiteX175" fmla="*/ 206993 w 1106030"/>
              <a:gd name="connsiteY175" fmla="*/ 42188 h 1600735"/>
              <a:gd name="connsiteX176" fmla="*/ 170993 w 1106030"/>
              <a:gd name="connsiteY176" fmla="*/ 42188 h 1600735"/>
              <a:gd name="connsiteX177" fmla="*/ 113379 w 1106030"/>
              <a:gd name="connsiteY177" fmla="*/ 34988 h 1600735"/>
              <a:gd name="connsiteX178" fmla="*/ 149379 w 1106030"/>
              <a:gd name="connsiteY178" fmla="*/ 34988 h 1600735"/>
              <a:gd name="connsiteX179" fmla="*/ 149379 w 1106030"/>
              <a:gd name="connsiteY179" fmla="*/ 42188 h 1600735"/>
              <a:gd name="connsiteX180" fmla="*/ 113379 w 1106030"/>
              <a:gd name="connsiteY180" fmla="*/ 42188 h 1600735"/>
              <a:gd name="connsiteX181" fmla="*/ 38589 w 1106030"/>
              <a:gd name="connsiteY181" fmla="*/ 0 h 1600735"/>
              <a:gd name="connsiteX182" fmla="*/ 65875 w 1106030"/>
              <a:gd name="connsiteY182" fmla="*/ 11302 h 1600735"/>
              <a:gd name="connsiteX183" fmla="*/ 75686 w 1106030"/>
              <a:gd name="connsiteY183" fmla="*/ 34988 h 1600735"/>
              <a:gd name="connsiteX184" fmla="*/ 91765 w 1106030"/>
              <a:gd name="connsiteY184" fmla="*/ 34988 h 1600735"/>
              <a:gd name="connsiteX185" fmla="*/ 91765 w 1106030"/>
              <a:gd name="connsiteY185" fmla="*/ 42188 h 1600735"/>
              <a:gd name="connsiteX186" fmla="*/ 75687 w 1106030"/>
              <a:gd name="connsiteY186" fmla="*/ 42188 h 1600735"/>
              <a:gd name="connsiteX187" fmla="*/ 65875 w 1106030"/>
              <a:gd name="connsiteY187" fmla="*/ 65876 h 1600735"/>
              <a:gd name="connsiteX188" fmla="*/ 38589 w 1106030"/>
              <a:gd name="connsiteY188" fmla="*/ 77178 h 1600735"/>
              <a:gd name="connsiteX189" fmla="*/ 0 w 1106030"/>
              <a:gd name="connsiteY189" fmla="*/ 38589 h 1600735"/>
              <a:gd name="connsiteX190" fmla="*/ 38589 w 1106030"/>
              <a:gd name="connsiteY190" fmla="*/ 0 h 1600735"/>
            </a:gdLst>
            <a:ahLst/>
            <a:cxnLst/>
            <a:rect l="l" t="t" r="r" b="b"/>
            <a:pathLst>
              <a:path w="1106030" h="1600735">
                <a:moveTo>
                  <a:pt x="1063840" y="1510700"/>
                </a:moveTo>
                <a:lnTo>
                  <a:pt x="1071040" y="1510700"/>
                </a:lnTo>
                <a:lnTo>
                  <a:pt x="1071040" y="1525048"/>
                </a:lnTo>
                <a:lnTo>
                  <a:pt x="1094728" y="1534860"/>
                </a:lnTo>
                <a:cubicBezTo>
                  <a:pt x="1101711" y="1541843"/>
                  <a:pt x="1106030" y="1551490"/>
                  <a:pt x="1106030" y="1562146"/>
                </a:cubicBezTo>
                <a:cubicBezTo>
                  <a:pt x="1106030" y="1583458"/>
                  <a:pt x="1088753" y="1600735"/>
                  <a:pt x="1067441" y="1600735"/>
                </a:cubicBezTo>
                <a:cubicBezTo>
                  <a:pt x="1046129" y="1600735"/>
                  <a:pt x="1028852" y="1583458"/>
                  <a:pt x="1028852" y="1562146"/>
                </a:cubicBezTo>
                <a:cubicBezTo>
                  <a:pt x="1028852" y="1551490"/>
                  <a:pt x="1033172" y="1541843"/>
                  <a:pt x="1040155" y="1534860"/>
                </a:cubicBezTo>
                <a:lnTo>
                  <a:pt x="1063840" y="1525049"/>
                </a:lnTo>
                <a:close/>
                <a:moveTo>
                  <a:pt x="1063840" y="1454289"/>
                </a:moveTo>
                <a:lnTo>
                  <a:pt x="1071040" y="1454289"/>
                </a:lnTo>
                <a:lnTo>
                  <a:pt x="1071040" y="1490289"/>
                </a:lnTo>
                <a:lnTo>
                  <a:pt x="1063840" y="1490289"/>
                </a:lnTo>
                <a:close/>
                <a:moveTo>
                  <a:pt x="1063840" y="1397881"/>
                </a:moveTo>
                <a:lnTo>
                  <a:pt x="1071040" y="1397881"/>
                </a:lnTo>
                <a:lnTo>
                  <a:pt x="1071040" y="1433881"/>
                </a:lnTo>
                <a:lnTo>
                  <a:pt x="1063840" y="1433881"/>
                </a:lnTo>
                <a:close/>
                <a:moveTo>
                  <a:pt x="1063840" y="1341473"/>
                </a:moveTo>
                <a:lnTo>
                  <a:pt x="1071040" y="1341473"/>
                </a:lnTo>
                <a:lnTo>
                  <a:pt x="1071040" y="1377473"/>
                </a:lnTo>
                <a:lnTo>
                  <a:pt x="1063840" y="1377473"/>
                </a:lnTo>
                <a:close/>
                <a:moveTo>
                  <a:pt x="1063840" y="1285065"/>
                </a:moveTo>
                <a:lnTo>
                  <a:pt x="1071040" y="1285065"/>
                </a:lnTo>
                <a:lnTo>
                  <a:pt x="1071040" y="1321065"/>
                </a:lnTo>
                <a:lnTo>
                  <a:pt x="1063840" y="1321065"/>
                </a:lnTo>
                <a:close/>
                <a:moveTo>
                  <a:pt x="1063840" y="1228657"/>
                </a:moveTo>
                <a:lnTo>
                  <a:pt x="1071040" y="1228657"/>
                </a:lnTo>
                <a:lnTo>
                  <a:pt x="1071040" y="1264657"/>
                </a:lnTo>
                <a:lnTo>
                  <a:pt x="1063840" y="1264657"/>
                </a:lnTo>
                <a:close/>
                <a:moveTo>
                  <a:pt x="1063840" y="1172249"/>
                </a:moveTo>
                <a:lnTo>
                  <a:pt x="1071040" y="1172249"/>
                </a:lnTo>
                <a:lnTo>
                  <a:pt x="1071040" y="1208249"/>
                </a:lnTo>
                <a:lnTo>
                  <a:pt x="1063840" y="1208249"/>
                </a:lnTo>
                <a:close/>
                <a:moveTo>
                  <a:pt x="1063840" y="1115841"/>
                </a:moveTo>
                <a:lnTo>
                  <a:pt x="1071040" y="1115841"/>
                </a:lnTo>
                <a:lnTo>
                  <a:pt x="1071040" y="1151841"/>
                </a:lnTo>
                <a:lnTo>
                  <a:pt x="1063840" y="1151841"/>
                </a:lnTo>
                <a:close/>
                <a:moveTo>
                  <a:pt x="1063840" y="1059433"/>
                </a:moveTo>
                <a:lnTo>
                  <a:pt x="1071040" y="1059433"/>
                </a:lnTo>
                <a:lnTo>
                  <a:pt x="1071040" y="1095433"/>
                </a:lnTo>
                <a:lnTo>
                  <a:pt x="1063840" y="1095433"/>
                </a:lnTo>
                <a:close/>
                <a:moveTo>
                  <a:pt x="1063840" y="1003025"/>
                </a:moveTo>
                <a:lnTo>
                  <a:pt x="1071040" y="1003025"/>
                </a:lnTo>
                <a:lnTo>
                  <a:pt x="1071040" y="1039025"/>
                </a:lnTo>
                <a:lnTo>
                  <a:pt x="1063840" y="1039025"/>
                </a:lnTo>
                <a:close/>
                <a:moveTo>
                  <a:pt x="1063840" y="946617"/>
                </a:moveTo>
                <a:lnTo>
                  <a:pt x="1071040" y="946617"/>
                </a:lnTo>
                <a:lnTo>
                  <a:pt x="1071040" y="982617"/>
                </a:lnTo>
                <a:lnTo>
                  <a:pt x="1063840" y="982617"/>
                </a:lnTo>
                <a:close/>
                <a:moveTo>
                  <a:pt x="1063840" y="890209"/>
                </a:moveTo>
                <a:lnTo>
                  <a:pt x="1071040" y="890209"/>
                </a:lnTo>
                <a:lnTo>
                  <a:pt x="1071040" y="926209"/>
                </a:lnTo>
                <a:lnTo>
                  <a:pt x="1063840" y="926209"/>
                </a:lnTo>
                <a:close/>
                <a:moveTo>
                  <a:pt x="1063840" y="833801"/>
                </a:moveTo>
                <a:lnTo>
                  <a:pt x="1071040" y="833801"/>
                </a:lnTo>
                <a:lnTo>
                  <a:pt x="1071040" y="869801"/>
                </a:lnTo>
                <a:lnTo>
                  <a:pt x="1063840" y="869801"/>
                </a:lnTo>
                <a:close/>
                <a:moveTo>
                  <a:pt x="1063840" y="777393"/>
                </a:moveTo>
                <a:lnTo>
                  <a:pt x="1071040" y="777393"/>
                </a:lnTo>
                <a:lnTo>
                  <a:pt x="1071040" y="813393"/>
                </a:lnTo>
                <a:lnTo>
                  <a:pt x="1063840" y="813393"/>
                </a:lnTo>
                <a:close/>
                <a:moveTo>
                  <a:pt x="1063840" y="720985"/>
                </a:moveTo>
                <a:lnTo>
                  <a:pt x="1071040" y="720985"/>
                </a:lnTo>
                <a:lnTo>
                  <a:pt x="1071040" y="756985"/>
                </a:lnTo>
                <a:lnTo>
                  <a:pt x="1063840" y="756985"/>
                </a:lnTo>
                <a:close/>
                <a:moveTo>
                  <a:pt x="1063840" y="664577"/>
                </a:moveTo>
                <a:lnTo>
                  <a:pt x="1071040" y="664577"/>
                </a:lnTo>
                <a:lnTo>
                  <a:pt x="1071040" y="700577"/>
                </a:lnTo>
                <a:lnTo>
                  <a:pt x="1063840" y="700577"/>
                </a:lnTo>
                <a:close/>
                <a:moveTo>
                  <a:pt x="1063840" y="608169"/>
                </a:moveTo>
                <a:lnTo>
                  <a:pt x="1071040" y="608169"/>
                </a:lnTo>
                <a:lnTo>
                  <a:pt x="1071040" y="644169"/>
                </a:lnTo>
                <a:lnTo>
                  <a:pt x="1063840" y="644169"/>
                </a:lnTo>
                <a:close/>
                <a:moveTo>
                  <a:pt x="1063840" y="551761"/>
                </a:moveTo>
                <a:lnTo>
                  <a:pt x="1071040" y="551761"/>
                </a:lnTo>
                <a:lnTo>
                  <a:pt x="1071040" y="587761"/>
                </a:lnTo>
                <a:lnTo>
                  <a:pt x="1063840" y="587761"/>
                </a:lnTo>
                <a:close/>
                <a:moveTo>
                  <a:pt x="1063840" y="495353"/>
                </a:moveTo>
                <a:lnTo>
                  <a:pt x="1071040" y="495353"/>
                </a:lnTo>
                <a:lnTo>
                  <a:pt x="1071040" y="531353"/>
                </a:lnTo>
                <a:lnTo>
                  <a:pt x="1063840" y="531353"/>
                </a:lnTo>
                <a:close/>
                <a:moveTo>
                  <a:pt x="1063840" y="438945"/>
                </a:moveTo>
                <a:lnTo>
                  <a:pt x="1071040" y="438945"/>
                </a:lnTo>
                <a:lnTo>
                  <a:pt x="1071040" y="474945"/>
                </a:lnTo>
                <a:lnTo>
                  <a:pt x="1063840" y="474945"/>
                </a:lnTo>
                <a:close/>
                <a:moveTo>
                  <a:pt x="1063840" y="382537"/>
                </a:moveTo>
                <a:lnTo>
                  <a:pt x="1071040" y="382537"/>
                </a:lnTo>
                <a:lnTo>
                  <a:pt x="1071040" y="418537"/>
                </a:lnTo>
                <a:lnTo>
                  <a:pt x="1063840" y="418537"/>
                </a:lnTo>
                <a:close/>
                <a:moveTo>
                  <a:pt x="1063840" y="326129"/>
                </a:moveTo>
                <a:lnTo>
                  <a:pt x="1071040" y="326129"/>
                </a:lnTo>
                <a:lnTo>
                  <a:pt x="1071040" y="362129"/>
                </a:lnTo>
                <a:lnTo>
                  <a:pt x="1063840" y="362129"/>
                </a:lnTo>
                <a:close/>
                <a:moveTo>
                  <a:pt x="1063840" y="269721"/>
                </a:moveTo>
                <a:lnTo>
                  <a:pt x="1071040" y="269721"/>
                </a:lnTo>
                <a:lnTo>
                  <a:pt x="1071040" y="305721"/>
                </a:lnTo>
                <a:lnTo>
                  <a:pt x="1063840" y="305721"/>
                </a:lnTo>
                <a:close/>
                <a:moveTo>
                  <a:pt x="1063840" y="213313"/>
                </a:moveTo>
                <a:lnTo>
                  <a:pt x="1071040" y="213313"/>
                </a:lnTo>
                <a:lnTo>
                  <a:pt x="1071040" y="249313"/>
                </a:lnTo>
                <a:lnTo>
                  <a:pt x="1063840" y="249313"/>
                </a:lnTo>
                <a:close/>
                <a:moveTo>
                  <a:pt x="1063840" y="156905"/>
                </a:moveTo>
                <a:lnTo>
                  <a:pt x="1071040" y="156905"/>
                </a:lnTo>
                <a:lnTo>
                  <a:pt x="1071040" y="192906"/>
                </a:lnTo>
                <a:lnTo>
                  <a:pt x="1063840" y="192906"/>
                </a:lnTo>
                <a:close/>
                <a:moveTo>
                  <a:pt x="1063840" y="100497"/>
                </a:moveTo>
                <a:lnTo>
                  <a:pt x="1071040" y="100497"/>
                </a:lnTo>
                <a:lnTo>
                  <a:pt x="1071040" y="136498"/>
                </a:lnTo>
                <a:lnTo>
                  <a:pt x="1063840" y="136498"/>
                </a:lnTo>
                <a:close/>
                <a:moveTo>
                  <a:pt x="1063840" y="44089"/>
                </a:moveTo>
                <a:lnTo>
                  <a:pt x="1071040" y="44089"/>
                </a:lnTo>
                <a:lnTo>
                  <a:pt x="1071040" y="80090"/>
                </a:lnTo>
                <a:lnTo>
                  <a:pt x="1063840" y="80090"/>
                </a:lnTo>
                <a:close/>
                <a:moveTo>
                  <a:pt x="1035202" y="34988"/>
                </a:moveTo>
                <a:lnTo>
                  <a:pt x="1071202" y="34988"/>
                </a:lnTo>
                <a:lnTo>
                  <a:pt x="1071202" y="42188"/>
                </a:lnTo>
                <a:lnTo>
                  <a:pt x="1035202" y="42188"/>
                </a:lnTo>
                <a:close/>
                <a:moveTo>
                  <a:pt x="977589" y="34988"/>
                </a:moveTo>
                <a:lnTo>
                  <a:pt x="1013589" y="34988"/>
                </a:lnTo>
                <a:lnTo>
                  <a:pt x="1013589" y="42188"/>
                </a:lnTo>
                <a:lnTo>
                  <a:pt x="977589" y="42188"/>
                </a:lnTo>
                <a:close/>
                <a:moveTo>
                  <a:pt x="919975" y="34988"/>
                </a:moveTo>
                <a:lnTo>
                  <a:pt x="955975" y="34988"/>
                </a:lnTo>
                <a:lnTo>
                  <a:pt x="955975" y="42188"/>
                </a:lnTo>
                <a:lnTo>
                  <a:pt x="919975" y="42188"/>
                </a:lnTo>
                <a:close/>
                <a:moveTo>
                  <a:pt x="862361" y="34988"/>
                </a:moveTo>
                <a:lnTo>
                  <a:pt x="898361" y="34988"/>
                </a:lnTo>
                <a:lnTo>
                  <a:pt x="898361" y="42188"/>
                </a:lnTo>
                <a:lnTo>
                  <a:pt x="862361" y="42188"/>
                </a:lnTo>
                <a:close/>
                <a:moveTo>
                  <a:pt x="804747" y="34988"/>
                </a:moveTo>
                <a:lnTo>
                  <a:pt x="840747" y="34988"/>
                </a:lnTo>
                <a:lnTo>
                  <a:pt x="840747" y="42188"/>
                </a:lnTo>
                <a:lnTo>
                  <a:pt x="804747" y="42188"/>
                </a:lnTo>
                <a:close/>
                <a:moveTo>
                  <a:pt x="747133" y="34988"/>
                </a:moveTo>
                <a:lnTo>
                  <a:pt x="783133" y="34988"/>
                </a:lnTo>
                <a:lnTo>
                  <a:pt x="783133" y="42188"/>
                </a:lnTo>
                <a:lnTo>
                  <a:pt x="747133" y="42188"/>
                </a:lnTo>
                <a:close/>
                <a:moveTo>
                  <a:pt x="689519" y="34988"/>
                </a:moveTo>
                <a:lnTo>
                  <a:pt x="725519" y="34988"/>
                </a:lnTo>
                <a:lnTo>
                  <a:pt x="725519" y="42188"/>
                </a:lnTo>
                <a:lnTo>
                  <a:pt x="689519" y="42188"/>
                </a:lnTo>
                <a:close/>
                <a:moveTo>
                  <a:pt x="631905" y="34988"/>
                </a:moveTo>
                <a:lnTo>
                  <a:pt x="667905" y="34988"/>
                </a:lnTo>
                <a:lnTo>
                  <a:pt x="667905" y="42188"/>
                </a:lnTo>
                <a:lnTo>
                  <a:pt x="631905" y="42188"/>
                </a:lnTo>
                <a:close/>
                <a:moveTo>
                  <a:pt x="574291" y="34988"/>
                </a:moveTo>
                <a:lnTo>
                  <a:pt x="610291" y="34988"/>
                </a:lnTo>
                <a:lnTo>
                  <a:pt x="610291" y="42188"/>
                </a:lnTo>
                <a:lnTo>
                  <a:pt x="574291" y="42188"/>
                </a:lnTo>
                <a:close/>
                <a:moveTo>
                  <a:pt x="516677" y="34988"/>
                </a:moveTo>
                <a:lnTo>
                  <a:pt x="552677" y="34988"/>
                </a:lnTo>
                <a:lnTo>
                  <a:pt x="552677" y="42188"/>
                </a:lnTo>
                <a:lnTo>
                  <a:pt x="516677" y="42188"/>
                </a:lnTo>
                <a:close/>
                <a:moveTo>
                  <a:pt x="459063" y="34988"/>
                </a:moveTo>
                <a:lnTo>
                  <a:pt x="495063" y="34988"/>
                </a:lnTo>
                <a:lnTo>
                  <a:pt x="495063" y="42188"/>
                </a:lnTo>
                <a:lnTo>
                  <a:pt x="459063" y="42188"/>
                </a:lnTo>
                <a:close/>
                <a:moveTo>
                  <a:pt x="401449" y="34988"/>
                </a:moveTo>
                <a:lnTo>
                  <a:pt x="437449" y="34988"/>
                </a:lnTo>
                <a:lnTo>
                  <a:pt x="437449" y="42188"/>
                </a:lnTo>
                <a:lnTo>
                  <a:pt x="401449" y="42188"/>
                </a:lnTo>
                <a:close/>
                <a:moveTo>
                  <a:pt x="343835" y="34988"/>
                </a:moveTo>
                <a:lnTo>
                  <a:pt x="379835" y="34988"/>
                </a:lnTo>
                <a:lnTo>
                  <a:pt x="379835" y="42188"/>
                </a:lnTo>
                <a:lnTo>
                  <a:pt x="343835" y="42188"/>
                </a:lnTo>
                <a:close/>
                <a:moveTo>
                  <a:pt x="286221" y="34988"/>
                </a:moveTo>
                <a:lnTo>
                  <a:pt x="322221" y="34988"/>
                </a:lnTo>
                <a:lnTo>
                  <a:pt x="322221" y="42188"/>
                </a:lnTo>
                <a:lnTo>
                  <a:pt x="286221" y="42188"/>
                </a:lnTo>
                <a:close/>
                <a:moveTo>
                  <a:pt x="228607" y="34988"/>
                </a:moveTo>
                <a:lnTo>
                  <a:pt x="264607" y="34988"/>
                </a:lnTo>
                <a:lnTo>
                  <a:pt x="264607" y="42188"/>
                </a:lnTo>
                <a:lnTo>
                  <a:pt x="228607" y="42188"/>
                </a:lnTo>
                <a:close/>
                <a:moveTo>
                  <a:pt x="170993" y="34988"/>
                </a:moveTo>
                <a:lnTo>
                  <a:pt x="206993" y="34988"/>
                </a:lnTo>
                <a:lnTo>
                  <a:pt x="206993" y="42188"/>
                </a:lnTo>
                <a:lnTo>
                  <a:pt x="170993" y="42188"/>
                </a:lnTo>
                <a:close/>
                <a:moveTo>
                  <a:pt x="113379" y="34988"/>
                </a:moveTo>
                <a:lnTo>
                  <a:pt x="149379" y="34988"/>
                </a:lnTo>
                <a:lnTo>
                  <a:pt x="149379" y="42188"/>
                </a:lnTo>
                <a:lnTo>
                  <a:pt x="113379" y="42188"/>
                </a:lnTo>
                <a:close/>
                <a:moveTo>
                  <a:pt x="38589" y="0"/>
                </a:moveTo>
                <a:cubicBezTo>
                  <a:pt x="49245" y="0"/>
                  <a:pt x="58892" y="4319"/>
                  <a:pt x="65875" y="11302"/>
                </a:cubicBezTo>
                <a:lnTo>
                  <a:pt x="75686" y="34988"/>
                </a:lnTo>
                <a:lnTo>
                  <a:pt x="91765" y="34988"/>
                </a:lnTo>
                <a:lnTo>
                  <a:pt x="91765" y="42188"/>
                </a:lnTo>
                <a:lnTo>
                  <a:pt x="75687" y="42188"/>
                </a:lnTo>
                <a:lnTo>
                  <a:pt x="65875" y="65876"/>
                </a:lnTo>
                <a:cubicBezTo>
                  <a:pt x="58892" y="72859"/>
                  <a:pt x="49245" y="77178"/>
                  <a:pt x="38589" y="77178"/>
                </a:cubicBezTo>
                <a:cubicBezTo>
                  <a:pt x="17277" y="77178"/>
                  <a:pt x="0" y="59901"/>
                  <a:pt x="0" y="38589"/>
                </a:cubicBezTo>
                <a:cubicBezTo>
                  <a:pt x="0" y="17277"/>
                  <a:pt x="17277" y="0"/>
                  <a:pt x="38589" y="0"/>
                </a:cubicBezTo>
                <a:close/>
              </a:path>
            </a:pathLst>
          </a:custGeom>
          <a:solidFill>
            <a:schemeClr val="accent1"/>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flipV="1">
            <a:off x="4192270" y="3649980"/>
            <a:ext cx="1106030" cy="1600735"/>
          </a:xfrm>
          <a:custGeom>
            <a:avLst/>
            <a:gdLst>
              <a:gd name="connsiteX0" fmla="*/ 1063840 w 1106030"/>
              <a:gd name="connsiteY0" fmla="*/ 1510700 h 1600735"/>
              <a:gd name="connsiteX1" fmla="*/ 1071040 w 1106030"/>
              <a:gd name="connsiteY1" fmla="*/ 1510700 h 1600735"/>
              <a:gd name="connsiteX2" fmla="*/ 1071040 w 1106030"/>
              <a:gd name="connsiteY2" fmla="*/ 1525048 h 1600735"/>
              <a:gd name="connsiteX3" fmla="*/ 1094728 w 1106030"/>
              <a:gd name="connsiteY3" fmla="*/ 1534860 h 1600735"/>
              <a:gd name="connsiteX4" fmla="*/ 1106030 w 1106030"/>
              <a:gd name="connsiteY4" fmla="*/ 1562146 h 1600735"/>
              <a:gd name="connsiteX5" fmla="*/ 1067441 w 1106030"/>
              <a:gd name="connsiteY5" fmla="*/ 1600735 h 1600735"/>
              <a:gd name="connsiteX6" fmla="*/ 1028852 w 1106030"/>
              <a:gd name="connsiteY6" fmla="*/ 1562146 h 1600735"/>
              <a:gd name="connsiteX7" fmla="*/ 1040155 w 1106030"/>
              <a:gd name="connsiteY7" fmla="*/ 1534860 h 1600735"/>
              <a:gd name="connsiteX8" fmla="*/ 1063840 w 1106030"/>
              <a:gd name="connsiteY8" fmla="*/ 1525049 h 1600735"/>
              <a:gd name="connsiteX9" fmla="*/ 1063840 w 1106030"/>
              <a:gd name="connsiteY9" fmla="*/ 1454289 h 1600735"/>
              <a:gd name="connsiteX10" fmla="*/ 1071040 w 1106030"/>
              <a:gd name="connsiteY10" fmla="*/ 1454289 h 1600735"/>
              <a:gd name="connsiteX11" fmla="*/ 1071040 w 1106030"/>
              <a:gd name="connsiteY11" fmla="*/ 1490289 h 1600735"/>
              <a:gd name="connsiteX12" fmla="*/ 1063840 w 1106030"/>
              <a:gd name="connsiteY12" fmla="*/ 1490289 h 1600735"/>
              <a:gd name="connsiteX13" fmla="*/ 1063840 w 1106030"/>
              <a:gd name="connsiteY13" fmla="*/ 1397881 h 1600735"/>
              <a:gd name="connsiteX14" fmla="*/ 1071040 w 1106030"/>
              <a:gd name="connsiteY14" fmla="*/ 1397881 h 1600735"/>
              <a:gd name="connsiteX15" fmla="*/ 1071040 w 1106030"/>
              <a:gd name="connsiteY15" fmla="*/ 1433881 h 1600735"/>
              <a:gd name="connsiteX16" fmla="*/ 1063840 w 1106030"/>
              <a:gd name="connsiteY16" fmla="*/ 1433881 h 1600735"/>
              <a:gd name="connsiteX17" fmla="*/ 1063840 w 1106030"/>
              <a:gd name="connsiteY17" fmla="*/ 1341473 h 1600735"/>
              <a:gd name="connsiteX18" fmla="*/ 1071040 w 1106030"/>
              <a:gd name="connsiteY18" fmla="*/ 1341473 h 1600735"/>
              <a:gd name="connsiteX19" fmla="*/ 1071040 w 1106030"/>
              <a:gd name="connsiteY19" fmla="*/ 1377473 h 1600735"/>
              <a:gd name="connsiteX20" fmla="*/ 1063840 w 1106030"/>
              <a:gd name="connsiteY20" fmla="*/ 1377473 h 1600735"/>
              <a:gd name="connsiteX21" fmla="*/ 1063840 w 1106030"/>
              <a:gd name="connsiteY21" fmla="*/ 1285065 h 1600735"/>
              <a:gd name="connsiteX22" fmla="*/ 1071040 w 1106030"/>
              <a:gd name="connsiteY22" fmla="*/ 1285065 h 1600735"/>
              <a:gd name="connsiteX23" fmla="*/ 1071040 w 1106030"/>
              <a:gd name="connsiteY23" fmla="*/ 1321065 h 1600735"/>
              <a:gd name="connsiteX24" fmla="*/ 1063840 w 1106030"/>
              <a:gd name="connsiteY24" fmla="*/ 1321065 h 1600735"/>
              <a:gd name="connsiteX25" fmla="*/ 1063840 w 1106030"/>
              <a:gd name="connsiteY25" fmla="*/ 1228657 h 1600735"/>
              <a:gd name="connsiteX26" fmla="*/ 1071040 w 1106030"/>
              <a:gd name="connsiteY26" fmla="*/ 1228657 h 1600735"/>
              <a:gd name="connsiteX27" fmla="*/ 1071040 w 1106030"/>
              <a:gd name="connsiteY27" fmla="*/ 1264657 h 1600735"/>
              <a:gd name="connsiteX28" fmla="*/ 1063840 w 1106030"/>
              <a:gd name="connsiteY28" fmla="*/ 1264657 h 1600735"/>
              <a:gd name="connsiteX29" fmla="*/ 1063840 w 1106030"/>
              <a:gd name="connsiteY29" fmla="*/ 1172249 h 1600735"/>
              <a:gd name="connsiteX30" fmla="*/ 1071040 w 1106030"/>
              <a:gd name="connsiteY30" fmla="*/ 1172249 h 1600735"/>
              <a:gd name="connsiteX31" fmla="*/ 1071040 w 1106030"/>
              <a:gd name="connsiteY31" fmla="*/ 1208249 h 1600735"/>
              <a:gd name="connsiteX32" fmla="*/ 1063840 w 1106030"/>
              <a:gd name="connsiteY32" fmla="*/ 1208249 h 1600735"/>
              <a:gd name="connsiteX33" fmla="*/ 1063840 w 1106030"/>
              <a:gd name="connsiteY33" fmla="*/ 1115841 h 1600735"/>
              <a:gd name="connsiteX34" fmla="*/ 1071040 w 1106030"/>
              <a:gd name="connsiteY34" fmla="*/ 1115841 h 1600735"/>
              <a:gd name="connsiteX35" fmla="*/ 1071040 w 1106030"/>
              <a:gd name="connsiteY35" fmla="*/ 1151841 h 1600735"/>
              <a:gd name="connsiteX36" fmla="*/ 1063840 w 1106030"/>
              <a:gd name="connsiteY36" fmla="*/ 1151841 h 1600735"/>
              <a:gd name="connsiteX37" fmla="*/ 1063840 w 1106030"/>
              <a:gd name="connsiteY37" fmla="*/ 1059433 h 1600735"/>
              <a:gd name="connsiteX38" fmla="*/ 1071040 w 1106030"/>
              <a:gd name="connsiteY38" fmla="*/ 1059433 h 1600735"/>
              <a:gd name="connsiteX39" fmla="*/ 1071040 w 1106030"/>
              <a:gd name="connsiteY39" fmla="*/ 1095433 h 1600735"/>
              <a:gd name="connsiteX40" fmla="*/ 1063840 w 1106030"/>
              <a:gd name="connsiteY40" fmla="*/ 1095433 h 1600735"/>
              <a:gd name="connsiteX41" fmla="*/ 1063840 w 1106030"/>
              <a:gd name="connsiteY41" fmla="*/ 1003025 h 1600735"/>
              <a:gd name="connsiteX42" fmla="*/ 1071040 w 1106030"/>
              <a:gd name="connsiteY42" fmla="*/ 1003025 h 1600735"/>
              <a:gd name="connsiteX43" fmla="*/ 1071040 w 1106030"/>
              <a:gd name="connsiteY43" fmla="*/ 1039025 h 1600735"/>
              <a:gd name="connsiteX44" fmla="*/ 1063840 w 1106030"/>
              <a:gd name="connsiteY44" fmla="*/ 1039025 h 1600735"/>
              <a:gd name="connsiteX45" fmla="*/ 1063840 w 1106030"/>
              <a:gd name="connsiteY45" fmla="*/ 946617 h 1600735"/>
              <a:gd name="connsiteX46" fmla="*/ 1071040 w 1106030"/>
              <a:gd name="connsiteY46" fmla="*/ 946617 h 1600735"/>
              <a:gd name="connsiteX47" fmla="*/ 1071040 w 1106030"/>
              <a:gd name="connsiteY47" fmla="*/ 982617 h 1600735"/>
              <a:gd name="connsiteX48" fmla="*/ 1063840 w 1106030"/>
              <a:gd name="connsiteY48" fmla="*/ 982617 h 1600735"/>
              <a:gd name="connsiteX49" fmla="*/ 1063840 w 1106030"/>
              <a:gd name="connsiteY49" fmla="*/ 890209 h 1600735"/>
              <a:gd name="connsiteX50" fmla="*/ 1071040 w 1106030"/>
              <a:gd name="connsiteY50" fmla="*/ 890209 h 1600735"/>
              <a:gd name="connsiteX51" fmla="*/ 1071040 w 1106030"/>
              <a:gd name="connsiteY51" fmla="*/ 926209 h 1600735"/>
              <a:gd name="connsiteX52" fmla="*/ 1063840 w 1106030"/>
              <a:gd name="connsiteY52" fmla="*/ 926209 h 1600735"/>
              <a:gd name="connsiteX53" fmla="*/ 1063840 w 1106030"/>
              <a:gd name="connsiteY53" fmla="*/ 833801 h 1600735"/>
              <a:gd name="connsiteX54" fmla="*/ 1071040 w 1106030"/>
              <a:gd name="connsiteY54" fmla="*/ 833801 h 1600735"/>
              <a:gd name="connsiteX55" fmla="*/ 1071040 w 1106030"/>
              <a:gd name="connsiteY55" fmla="*/ 869801 h 1600735"/>
              <a:gd name="connsiteX56" fmla="*/ 1063840 w 1106030"/>
              <a:gd name="connsiteY56" fmla="*/ 869801 h 1600735"/>
              <a:gd name="connsiteX57" fmla="*/ 1063840 w 1106030"/>
              <a:gd name="connsiteY57" fmla="*/ 777393 h 1600735"/>
              <a:gd name="connsiteX58" fmla="*/ 1071040 w 1106030"/>
              <a:gd name="connsiteY58" fmla="*/ 777393 h 1600735"/>
              <a:gd name="connsiteX59" fmla="*/ 1071040 w 1106030"/>
              <a:gd name="connsiteY59" fmla="*/ 813393 h 1600735"/>
              <a:gd name="connsiteX60" fmla="*/ 1063840 w 1106030"/>
              <a:gd name="connsiteY60" fmla="*/ 813393 h 1600735"/>
              <a:gd name="connsiteX61" fmla="*/ 1063840 w 1106030"/>
              <a:gd name="connsiteY61" fmla="*/ 720985 h 1600735"/>
              <a:gd name="connsiteX62" fmla="*/ 1071040 w 1106030"/>
              <a:gd name="connsiteY62" fmla="*/ 720985 h 1600735"/>
              <a:gd name="connsiteX63" fmla="*/ 1071040 w 1106030"/>
              <a:gd name="connsiteY63" fmla="*/ 756985 h 1600735"/>
              <a:gd name="connsiteX64" fmla="*/ 1063840 w 1106030"/>
              <a:gd name="connsiteY64" fmla="*/ 756985 h 1600735"/>
              <a:gd name="connsiteX65" fmla="*/ 1063840 w 1106030"/>
              <a:gd name="connsiteY65" fmla="*/ 664577 h 1600735"/>
              <a:gd name="connsiteX66" fmla="*/ 1071040 w 1106030"/>
              <a:gd name="connsiteY66" fmla="*/ 664577 h 1600735"/>
              <a:gd name="connsiteX67" fmla="*/ 1071040 w 1106030"/>
              <a:gd name="connsiteY67" fmla="*/ 700577 h 1600735"/>
              <a:gd name="connsiteX68" fmla="*/ 1063840 w 1106030"/>
              <a:gd name="connsiteY68" fmla="*/ 700577 h 1600735"/>
              <a:gd name="connsiteX69" fmla="*/ 1063840 w 1106030"/>
              <a:gd name="connsiteY69" fmla="*/ 608169 h 1600735"/>
              <a:gd name="connsiteX70" fmla="*/ 1071040 w 1106030"/>
              <a:gd name="connsiteY70" fmla="*/ 608169 h 1600735"/>
              <a:gd name="connsiteX71" fmla="*/ 1071040 w 1106030"/>
              <a:gd name="connsiteY71" fmla="*/ 644169 h 1600735"/>
              <a:gd name="connsiteX72" fmla="*/ 1063840 w 1106030"/>
              <a:gd name="connsiteY72" fmla="*/ 644169 h 1600735"/>
              <a:gd name="connsiteX73" fmla="*/ 1063840 w 1106030"/>
              <a:gd name="connsiteY73" fmla="*/ 551761 h 1600735"/>
              <a:gd name="connsiteX74" fmla="*/ 1071040 w 1106030"/>
              <a:gd name="connsiteY74" fmla="*/ 551761 h 1600735"/>
              <a:gd name="connsiteX75" fmla="*/ 1071040 w 1106030"/>
              <a:gd name="connsiteY75" fmla="*/ 587761 h 1600735"/>
              <a:gd name="connsiteX76" fmla="*/ 1063840 w 1106030"/>
              <a:gd name="connsiteY76" fmla="*/ 587761 h 1600735"/>
              <a:gd name="connsiteX77" fmla="*/ 1063840 w 1106030"/>
              <a:gd name="connsiteY77" fmla="*/ 495353 h 1600735"/>
              <a:gd name="connsiteX78" fmla="*/ 1071040 w 1106030"/>
              <a:gd name="connsiteY78" fmla="*/ 495353 h 1600735"/>
              <a:gd name="connsiteX79" fmla="*/ 1071040 w 1106030"/>
              <a:gd name="connsiteY79" fmla="*/ 531353 h 1600735"/>
              <a:gd name="connsiteX80" fmla="*/ 1063840 w 1106030"/>
              <a:gd name="connsiteY80" fmla="*/ 531353 h 1600735"/>
              <a:gd name="connsiteX81" fmla="*/ 1063840 w 1106030"/>
              <a:gd name="connsiteY81" fmla="*/ 438945 h 1600735"/>
              <a:gd name="connsiteX82" fmla="*/ 1071040 w 1106030"/>
              <a:gd name="connsiteY82" fmla="*/ 438945 h 1600735"/>
              <a:gd name="connsiteX83" fmla="*/ 1071040 w 1106030"/>
              <a:gd name="connsiteY83" fmla="*/ 474945 h 1600735"/>
              <a:gd name="connsiteX84" fmla="*/ 1063840 w 1106030"/>
              <a:gd name="connsiteY84" fmla="*/ 474945 h 1600735"/>
              <a:gd name="connsiteX85" fmla="*/ 1063840 w 1106030"/>
              <a:gd name="connsiteY85" fmla="*/ 382537 h 1600735"/>
              <a:gd name="connsiteX86" fmla="*/ 1071040 w 1106030"/>
              <a:gd name="connsiteY86" fmla="*/ 382537 h 1600735"/>
              <a:gd name="connsiteX87" fmla="*/ 1071040 w 1106030"/>
              <a:gd name="connsiteY87" fmla="*/ 418537 h 1600735"/>
              <a:gd name="connsiteX88" fmla="*/ 1063840 w 1106030"/>
              <a:gd name="connsiteY88" fmla="*/ 418537 h 1600735"/>
              <a:gd name="connsiteX89" fmla="*/ 1063840 w 1106030"/>
              <a:gd name="connsiteY89" fmla="*/ 326129 h 1600735"/>
              <a:gd name="connsiteX90" fmla="*/ 1071040 w 1106030"/>
              <a:gd name="connsiteY90" fmla="*/ 326129 h 1600735"/>
              <a:gd name="connsiteX91" fmla="*/ 1071040 w 1106030"/>
              <a:gd name="connsiteY91" fmla="*/ 362129 h 1600735"/>
              <a:gd name="connsiteX92" fmla="*/ 1063840 w 1106030"/>
              <a:gd name="connsiteY92" fmla="*/ 362129 h 1600735"/>
              <a:gd name="connsiteX93" fmla="*/ 1063840 w 1106030"/>
              <a:gd name="connsiteY93" fmla="*/ 269721 h 1600735"/>
              <a:gd name="connsiteX94" fmla="*/ 1071040 w 1106030"/>
              <a:gd name="connsiteY94" fmla="*/ 269721 h 1600735"/>
              <a:gd name="connsiteX95" fmla="*/ 1071040 w 1106030"/>
              <a:gd name="connsiteY95" fmla="*/ 305721 h 1600735"/>
              <a:gd name="connsiteX96" fmla="*/ 1063840 w 1106030"/>
              <a:gd name="connsiteY96" fmla="*/ 305721 h 1600735"/>
              <a:gd name="connsiteX97" fmla="*/ 1063840 w 1106030"/>
              <a:gd name="connsiteY97" fmla="*/ 213313 h 1600735"/>
              <a:gd name="connsiteX98" fmla="*/ 1071040 w 1106030"/>
              <a:gd name="connsiteY98" fmla="*/ 213313 h 1600735"/>
              <a:gd name="connsiteX99" fmla="*/ 1071040 w 1106030"/>
              <a:gd name="connsiteY99" fmla="*/ 249313 h 1600735"/>
              <a:gd name="connsiteX100" fmla="*/ 1063840 w 1106030"/>
              <a:gd name="connsiteY100" fmla="*/ 249313 h 1600735"/>
              <a:gd name="connsiteX101" fmla="*/ 1063840 w 1106030"/>
              <a:gd name="connsiteY101" fmla="*/ 156905 h 1600735"/>
              <a:gd name="connsiteX102" fmla="*/ 1071040 w 1106030"/>
              <a:gd name="connsiteY102" fmla="*/ 156905 h 1600735"/>
              <a:gd name="connsiteX103" fmla="*/ 1071040 w 1106030"/>
              <a:gd name="connsiteY103" fmla="*/ 192906 h 1600735"/>
              <a:gd name="connsiteX104" fmla="*/ 1063840 w 1106030"/>
              <a:gd name="connsiteY104" fmla="*/ 192906 h 1600735"/>
              <a:gd name="connsiteX105" fmla="*/ 1063840 w 1106030"/>
              <a:gd name="connsiteY105" fmla="*/ 100497 h 1600735"/>
              <a:gd name="connsiteX106" fmla="*/ 1071040 w 1106030"/>
              <a:gd name="connsiteY106" fmla="*/ 100497 h 1600735"/>
              <a:gd name="connsiteX107" fmla="*/ 1071040 w 1106030"/>
              <a:gd name="connsiteY107" fmla="*/ 136498 h 1600735"/>
              <a:gd name="connsiteX108" fmla="*/ 1063840 w 1106030"/>
              <a:gd name="connsiteY108" fmla="*/ 136498 h 1600735"/>
              <a:gd name="connsiteX109" fmla="*/ 1063840 w 1106030"/>
              <a:gd name="connsiteY109" fmla="*/ 44089 h 1600735"/>
              <a:gd name="connsiteX110" fmla="*/ 1071040 w 1106030"/>
              <a:gd name="connsiteY110" fmla="*/ 44089 h 1600735"/>
              <a:gd name="connsiteX111" fmla="*/ 1071040 w 1106030"/>
              <a:gd name="connsiteY111" fmla="*/ 80090 h 1600735"/>
              <a:gd name="connsiteX112" fmla="*/ 1063840 w 1106030"/>
              <a:gd name="connsiteY112" fmla="*/ 80090 h 1600735"/>
              <a:gd name="connsiteX113" fmla="*/ 1035202 w 1106030"/>
              <a:gd name="connsiteY113" fmla="*/ 34988 h 1600735"/>
              <a:gd name="connsiteX114" fmla="*/ 1071202 w 1106030"/>
              <a:gd name="connsiteY114" fmla="*/ 34988 h 1600735"/>
              <a:gd name="connsiteX115" fmla="*/ 1071202 w 1106030"/>
              <a:gd name="connsiteY115" fmla="*/ 42188 h 1600735"/>
              <a:gd name="connsiteX116" fmla="*/ 1035202 w 1106030"/>
              <a:gd name="connsiteY116" fmla="*/ 42188 h 1600735"/>
              <a:gd name="connsiteX117" fmla="*/ 977589 w 1106030"/>
              <a:gd name="connsiteY117" fmla="*/ 34988 h 1600735"/>
              <a:gd name="connsiteX118" fmla="*/ 1013589 w 1106030"/>
              <a:gd name="connsiteY118" fmla="*/ 34988 h 1600735"/>
              <a:gd name="connsiteX119" fmla="*/ 1013589 w 1106030"/>
              <a:gd name="connsiteY119" fmla="*/ 42188 h 1600735"/>
              <a:gd name="connsiteX120" fmla="*/ 977589 w 1106030"/>
              <a:gd name="connsiteY120" fmla="*/ 42188 h 1600735"/>
              <a:gd name="connsiteX121" fmla="*/ 919975 w 1106030"/>
              <a:gd name="connsiteY121" fmla="*/ 34988 h 1600735"/>
              <a:gd name="connsiteX122" fmla="*/ 955975 w 1106030"/>
              <a:gd name="connsiteY122" fmla="*/ 34988 h 1600735"/>
              <a:gd name="connsiteX123" fmla="*/ 955975 w 1106030"/>
              <a:gd name="connsiteY123" fmla="*/ 42188 h 1600735"/>
              <a:gd name="connsiteX124" fmla="*/ 919975 w 1106030"/>
              <a:gd name="connsiteY124" fmla="*/ 42188 h 1600735"/>
              <a:gd name="connsiteX125" fmla="*/ 862361 w 1106030"/>
              <a:gd name="connsiteY125" fmla="*/ 34988 h 1600735"/>
              <a:gd name="connsiteX126" fmla="*/ 898361 w 1106030"/>
              <a:gd name="connsiteY126" fmla="*/ 34988 h 1600735"/>
              <a:gd name="connsiteX127" fmla="*/ 898361 w 1106030"/>
              <a:gd name="connsiteY127" fmla="*/ 42188 h 1600735"/>
              <a:gd name="connsiteX128" fmla="*/ 862361 w 1106030"/>
              <a:gd name="connsiteY128" fmla="*/ 42188 h 1600735"/>
              <a:gd name="connsiteX129" fmla="*/ 804747 w 1106030"/>
              <a:gd name="connsiteY129" fmla="*/ 34988 h 1600735"/>
              <a:gd name="connsiteX130" fmla="*/ 840747 w 1106030"/>
              <a:gd name="connsiteY130" fmla="*/ 34988 h 1600735"/>
              <a:gd name="connsiteX131" fmla="*/ 840747 w 1106030"/>
              <a:gd name="connsiteY131" fmla="*/ 42188 h 1600735"/>
              <a:gd name="connsiteX132" fmla="*/ 804747 w 1106030"/>
              <a:gd name="connsiteY132" fmla="*/ 42188 h 1600735"/>
              <a:gd name="connsiteX133" fmla="*/ 747133 w 1106030"/>
              <a:gd name="connsiteY133" fmla="*/ 34988 h 1600735"/>
              <a:gd name="connsiteX134" fmla="*/ 783133 w 1106030"/>
              <a:gd name="connsiteY134" fmla="*/ 34988 h 1600735"/>
              <a:gd name="connsiteX135" fmla="*/ 783133 w 1106030"/>
              <a:gd name="connsiteY135" fmla="*/ 42188 h 1600735"/>
              <a:gd name="connsiteX136" fmla="*/ 747133 w 1106030"/>
              <a:gd name="connsiteY136" fmla="*/ 42188 h 1600735"/>
              <a:gd name="connsiteX137" fmla="*/ 689519 w 1106030"/>
              <a:gd name="connsiteY137" fmla="*/ 34988 h 1600735"/>
              <a:gd name="connsiteX138" fmla="*/ 725519 w 1106030"/>
              <a:gd name="connsiteY138" fmla="*/ 34988 h 1600735"/>
              <a:gd name="connsiteX139" fmla="*/ 725519 w 1106030"/>
              <a:gd name="connsiteY139" fmla="*/ 42188 h 1600735"/>
              <a:gd name="connsiteX140" fmla="*/ 689519 w 1106030"/>
              <a:gd name="connsiteY140" fmla="*/ 42188 h 1600735"/>
              <a:gd name="connsiteX141" fmla="*/ 631905 w 1106030"/>
              <a:gd name="connsiteY141" fmla="*/ 34988 h 1600735"/>
              <a:gd name="connsiteX142" fmla="*/ 667905 w 1106030"/>
              <a:gd name="connsiteY142" fmla="*/ 34988 h 1600735"/>
              <a:gd name="connsiteX143" fmla="*/ 667905 w 1106030"/>
              <a:gd name="connsiteY143" fmla="*/ 42188 h 1600735"/>
              <a:gd name="connsiteX144" fmla="*/ 631905 w 1106030"/>
              <a:gd name="connsiteY144" fmla="*/ 42188 h 1600735"/>
              <a:gd name="connsiteX145" fmla="*/ 574291 w 1106030"/>
              <a:gd name="connsiteY145" fmla="*/ 34988 h 1600735"/>
              <a:gd name="connsiteX146" fmla="*/ 610291 w 1106030"/>
              <a:gd name="connsiteY146" fmla="*/ 34988 h 1600735"/>
              <a:gd name="connsiteX147" fmla="*/ 610291 w 1106030"/>
              <a:gd name="connsiteY147" fmla="*/ 42188 h 1600735"/>
              <a:gd name="connsiteX148" fmla="*/ 574291 w 1106030"/>
              <a:gd name="connsiteY148" fmla="*/ 42188 h 1600735"/>
              <a:gd name="connsiteX149" fmla="*/ 516677 w 1106030"/>
              <a:gd name="connsiteY149" fmla="*/ 34988 h 1600735"/>
              <a:gd name="connsiteX150" fmla="*/ 552677 w 1106030"/>
              <a:gd name="connsiteY150" fmla="*/ 34988 h 1600735"/>
              <a:gd name="connsiteX151" fmla="*/ 552677 w 1106030"/>
              <a:gd name="connsiteY151" fmla="*/ 42188 h 1600735"/>
              <a:gd name="connsiteX152" fmla="*/ 516677 w 1106030"/>
              <a:gd name="connsiteY152" fmla="*/ 42188 h 1600735"/>
              <a:gd name="connsiteX153" fmla="*/ 459063 w 1106030"/>
              <a:gd name="connsiteY153" fmla="*/ 34988 h 1600735"/>
              <a:gd name="connsiteX154" fmla="*/ 495063 w 1106030"/>
              <a:gd name="connsiteY154" fmla="*/ 34988 h 1600735"/>
              <a:gd name="connsiteX155" fmla="*/ 495063 w 1106030"/>
              <a:gd name="connsiteY155" fmla="*/ 42188 h 1600735"/>
              <a:gd name="connsiteX156" fmla="*/ 459063 w 1106030"/>
              <a:gd name="connsiteY156" fmla="*/ 42188 h 1600735"/>
              <a:gd name="connsiteX157" fmla="*/ 401449 w 1106030"/>
              <a:gd name="connsiteY157" fmla="*/ 34988 h 1600735"/>
              <a:gd name="connsiteX158" fmla="*/ 437449 w 1106030"/>
              <a:gd name="connsiteY158" fmla="*/ 34988 h 1600735"/>
              <a:gd name="connsiteX159" fmla="*/ 437449 w 1106030"/>
              <a:gd name="connsiteY159" fmla="*/ 42188 h 1600735"/>
              <a:gd name="connsiteX160" fmla="*/ 401449 w 1106030"/>
              <a:gd name="connsiteY160" fmla="*/ 42188 h 1600735"/>
              <a:gd name="connsiteX161" fmla="*/ 343835 w 1106030"/>
              <a:gd name="connsiteY161" fmla="*/ 34988 h 1600735"/>
              <a:gd name="connsiteX162" fmla="*/ 379835 w 1106030"/>
              <a:gd name="connsiteY162" fmla="*/ 34988 h 1600735"/>
              <a:gd name="connsiteX163" fmla="*/ 379835 w 1106030"/>
              <a:gd name="connsiteY163" fmla="*/ 42188 h 1600735"/>
              <a:gd name="connsiteX164" fmla="*/ 343835 w 1106030"/>
              <a:gd name="connsiteY164" fmla="*/ 42188 h 1600735"/>
              <a:gd name="connsiteX165" fmla="*/ 286221 w 1106030"/>
              <a:gd name="connsiteY165" fmla="*/ 34988 h 1600735"/>
              <a:gd name="connsiteX166" fmla="*/ 322221 w 1106030"/>
              <a:gd name="connsiteY166" fmla="*/ 34988 h 1600735"/>
              <a:gd name="connsiteX167" fmla="*/ 322221 w 1106030"/>
              <a:gd name="connsiteY167" fmla="*/ 42188 h 1600735"/>
              <a:gd name="connsiteX168" fmla="*/ 286221 w 1106030"/>
              <a:gd name="connsiteY168" fmla="*/ 42188 h 1600735"/>
              <a:gd name="connsiteX169" fmla="*/ 228607 w 1106030"/>
              <a:gd name="connsiteY169" fmla="*/ 34988 h 1600735"/>
              <a:gd name="connsiteX170" fmla="*/ 264607 w 1106030"/>
              <a:gd name="connsiteY170" fmla="*/ 34988 h 1600735"/>
              <a:gd name="connsiteX171" fmla="*/ 264607 w 1106030"/>
              <a:gd name="connsiteY171" fmla="*/ 42188 h 1600735"/>
              <a:gd name="connsiteX172" fmla="*/ 228607 w 1106030"/>
              <a:gd name="connsiteY172" fmla="*/ 42188 h 1600735"/>
              <a:gd name="connsiteX173" fmla="*/ 170993 w 1106030"/>
              <a:gd name="connsiteY173" fmla="*/ 34988 h 1600735"/>
              <a:gd name="connsiteX174" fmla="*/ 206993 w 1106030"/>
              <a:gd name="connsiteY174" fmla="*/ 34988 h 1600735"/>
              <a:gd name="connsiteX175" fmla="*/ 206993 w 1106030"/>
              <a:gd name="connsiteY175" fmla="*/ 42188 h 1600735"/>
              <a:gd name="connsiteX176" fmla="*/ 170993 w 1106030"/>
              <a:gd name="connsiteY176" fmla="*/ 42188 h 1600735"/>
              <a:gd name="connsiteX177" fmla="*/ 113379 w 1106030"/>
              <a:gd name="connsiteY177" fmla="*/ 34988 h 1600735"/>
              <a:gd name="connsiteX178" fmla="*/ 149379 w 1106030"/>
              <a:gd name="connsiteY178" fmla="*/ 34988 h 1600735"/>
              <a:gd name="connsiteX179" fmla="*/ 149379 w 1106030"/>
              <a:gd name="connsiteY179" fmla="*/ 42188 h 1600735"/>
              <a:gd name="connsiteX180" fmla="*/ 113379 w 1106030"/>
              <a:gd name="connsiteY180" fmla="*/ 42188 h 1600735"/>
              <a:gd name="connsiteX181" fmla="*/ 38589 w 1106030"/>
              <a:gd name="connsiteY181" fmla="*/ 0 h 1600735"/>
              <a:gd name="connsiteX182" fmla="*/ 65875 w 1106030"/>
              <a:gd name="connsiteY182" fmla="*/ 11302 h 1600735"/>
              <a:gd name="connsiteX183" fmla="*/ 75686 w 1106030"/>
              <a:gd name="connsiteY183" fmla="*/ 34988 h 1600735"/>
              <a:gd name="connsiteX184" fmla="*/ 91765 w 1106030"/>
              <a:gd name="connsiteY184" fmla="*/ 34988 h 1600735"/>
              <a:gd name="connsiteX185" fmla="*/ 91765 w 1106030"/>
              <a:gd name="connsiteY185" fmla="*/ 42188 h 1600735"/>
              <a:gd name="connsiteX186" fmla="*/ 75687 w 1106030"/>
              <a:gd name="connsiteY186" fmla="*/ 42188 h 1600735"/>
              <a:gd name="connsiteX187" fmla="*/ 65875 w 1106030"/>
              <a:gd name="connsiteY187" fmla="*/ 65876 h 1600735"/>
              <a:gd name="connsiteX188" fmla="*/ 38589 w 1106030"/>
              <a:gd name="connsiteY188" fmla="*/ 77178 h 1600735"/>
              <a:gd name="connsiteX189" fmla="*/ 0 w 1106030"/>
              <a:gd name="connsiteY189" fmla="*/ 38589 h 1600735"/>
              <a:gd name="connsiteX190" fmla="*/ 38589 w 1106030"/>
              <a:gd name="connsiteY190" fmla="*/ 0 h 1600735"/>
            </a:gdLst>
            <a:ahLst/>
            <a:cxnLst/>
            <a:rect l="l" t="t" r="r" b="b"/>
            <a:pathLst>
              <a:path w="1106030" h="1600735">
                <a:moveTo>
                  <a:pt x="1063840" y="1510700"/>
                </a:moveTo>
                <a:lnTo>
                  <a:pt x="1071040" y="1510700"/>
                </a:lnTo>
                <a:lnTo>
                  <a:pt x="1071040" y="1525048"/>
                </a:lnTo>
                <a:lnTo>
                  <a:pt x="1094728" y="1534860"/>
                </a:lnTo>
                <a:cubicBezTo>
                  <a:pt x="1101711" y="1541843"/>
                  <a:pt x="1106030" y="1551490"/>
                  <a:pt x="1106030" y="1562146"/>
                </a:cubicBezTo>
                <a:cubicBezTo>
                  <a:pt x="1106030" y="1583458"/>
                  <a:pt x="1088753" y="1600735"/>
                  <a:pt x="1067441" y="1600735"/>
                </a:cubicBezTo>
                <a:cubicBezTo>
                  <a:pt x="1046129" y="1600735"/>
                  <a:pt x="1028852" y="1583458"/>
                  <a:pt x="1028852" y="1562146"/>
                </a:cubicBezTo>
                <a:cubicBezTo>
                  <a:pt x="1028852" y="1551490"/>
                  <a:pt x="1033172" y="1541843"/>
                  <a:pt x="1040155" y="1534860"/>
                </a:cubicBezTo>
                <a:lnTo>
                  <a:pt x="1063840" y="1525049"/>
                </a:lnTo>
                <a:close/>
                <a:moveTo>
                  <a:pt x="1063840" y="1454289"/>
                </a:moveTo>
                <a:lnTo>
                  <a:pt x="1071040" y="1454289"/>
                </a:lnTo>
                <a:lnTo>
                  <a:pt x="1071040" y="1490289"/>
                </a:lnTo>
                <a:lnTo>
                  <a:pt x="1063840" y="1490289"/>
                </a:lnTo>
                <a:close/>
                <a:moveTo>
                  <a:pt x="1063840" y="1397881"/>
                </a:moveTo>
                <a:lnTo>
                  <a:pt x="1071040" y="1397881"/>
                </a:lnTo>
                <a:lnTo>
                  <a:pt x="1071040" y="1433881"/>
                </a:lnTo>
                <a:lnTo>
                  <a:pt x="1063840" y="1433881"/>
                </a:lnTo>
                <a:close/>
                <a:moveTo>
                  <a:pt x="1063840" y="1341473"/>
                </a:moveTo>
                <a:lnTo>
                  <a:pt x="1071040" y="1341473"/>
                </a:lnTo>
                <a:lnTo>
                  <a:pt x="1071040" y="1377473"/>
                </a:lnTo>
                <a:lnTo>
                  <a:pt x="1063840" y="1377473"/>
                </a:lnTo>
                <a:close/>
                <a:moveTo>
                  <a:pt x="1063840" y="1285065"/>
                </a:moveTo>
                <a:lnTo>
                  <a:pt x="1071040" y="1285065"/>
                </a:lnTo>
                <a:lnTo>
                  <a:pt x="1071040" y="1321065"/>
                </a:lnTo>
                <a:lnTo>
                  <a:pt x="1063840" y="1321065"/>
                </a:lnTo>
                <a:close/>
                <a:moveTo>
                  <a:pt x="1063840" y="1228657"/>
                </a:moveTo>
                <a:lnTo>
                  <a:pt x="1071040" y="1228657"/>
                </a:lnTo>
                <a:lnTo>
                  <a:pt x="1071040" y="1264657"/>
                </a:lnTo>
                <a:lnTo>
                  <a:pt x="1063840" y="1264657"/>
                </a:lnTo>
                <a:close/>
                <a:moveTo>
                  <a:pt x="1063840" y="1172249"/>
                </a:moveTo>
                <a:lnTo>
                  <a:pt x="1071040" y="1172249"/>
                </a:lnTo>
                <a:lnTo>
                  <a:pt x="1071040" y="1208249"/>
                </a:lnTo>
                <a:lnTo>
                  <a:pt x="1063840" y="1208249"/>
                </a:lnTo>
                <a:close/>
                <a:moveTo>
                  <a:pt x="1063840" y="1115841"/>
                </a:moveTo>
                <a:lnTo>
                  <a:pt x="1071040" y="1115841"/>
                </a:lnTo>
                <a:lnTo>
                  <a:pt x="1071040" y="1151841"/>
                </a:lnTo>
                <a:lnTo>
                  <a:pt x="1063840" y="1151841"/>
                </a:lnTo>
                <a:close/>
                <a:moveTo>
                  <a:pt x="1063840" y="1059433"/>
                </a:moveTo>
                <a:lnTo>
                  <a:pt x="1071040" y="1059433"/>
                </a:lnTo>
                <a:lnTo>
                  <a:pt x="1071040" y="1095433"/>
                </a:lnTo>
                <a:lnTo>
                  <a:pt x="1063840" y="1095433"/>
                </a:lnTo>
                <a:close/>
                <a:moveTo>
                  <a:pt x="1063840" y="1003025"/>
                </a:moveTo>
                <a:lnTo>
                  <a:pt x="1071040" y="1003025"/>
                </a:lnTo>
                <a:lnTo>
                  <a:pt x="1071040" y="1039025"/>
                </a:lnTo>
                <a:lnTo>
                  <a:pt x="1063840" y="1039025"/>
                </a:lnTo>
                <a:close/>
                <a:moveTo>
                  <a:pt x="1063840" y="946617"/>
                </a:moveTo>
                <a:lnTo>
                  <a:pt x="1071040" y="946617"/>
                </a:lnTo>
                <a:lnTo>
                  <a:pt x="1071040" y="982617"/>
                </a:lnTo>
                <a:lnTo>
                  <a:pt x="1063840" y="982617"/>
                </a:lnTo>
                <a:close/>
                <a:moveTo>
                  <a:pt x="1063840" y="890209"/>
                </a:moveTo>
                <a:lnTo>
                  <a:pt x="1071040" y="890209"/>
                </a:lnTo>
                <a:lnTo>
                  <a:pt x="1071040" y="926209"/>
                </a:lnTo>
                <a:lnTo>
                  <a:pt x="1063840" y="926209"/>
                </a:lnTo>
                <a:close/>
                <a:moveTo>
                  <a:pt x="1063840" y="833801"/>
                </a:moveTo>
                <a:lnTo>
                  <a:pt x="1071040" y="833801"/>
                </a:lnTo>
                <a:lnTo>
                  <a:pt x="1071040" y="869801"/>
                </a:lnTo>
                <a:lnTo>
                  <a:pt x="1063840" y="869801"/>
                </a:lnTo>
                <a:close/>
                <a:moveTo>
                  <a:pt x="1063840" y="777393"/>
                </a:moveTo>
                <a:lnTo>
                  <a:pt x="1071040" y="777393"/>
                </a:lnTo>
                <a:lnTo>
                  <a:pt x="1071040" y="813393"/>
                </a:lnTo>
                <a:lnTo>
                  <a:pt x="1063840" y="813393"/>
                </a:lnTo>
                <a:close/>
                <a:moveTo>
                  <a:pt x="1063840" y="720985"/>
                </a:moveTo>
                <a:lnTo>
                  <a:pt x="1071040" y="720985"/>
                </a:lnTo>
                <a:lnTo>
                  <a:pt x="1071040" y="756985"/>
                </a:lnTo>
                <a:lnTo>
                  <a:pt x="1063840" y="756985"/>
                </a:lnTo>
                <a:close/>
                <a:moveTo>
                  <a:pt x="1063840" y="664577"/>
                </a:moveTo>
                <a:lnTo>
                  <a:pt x="1071040" y="664577"/>
                </a:lnTo>
                <a:lnTo>
                  <a:pt x="1071040" y="700577"/>
                </a:lnTo>
                <a:lnTo>
                  <a:pt x="1063840" y="700577"/>
                </a:lnTo>
                <a:close/>
                <a:moveTo>
                  <a:pt x="1063840" y="608169"/>
                </a:moveTo>
                <a:lnTo>
                  <a:pt x="1071040" y="608169"/>
                </a:lnTo>
                <a:lnTo>
                  <a:pt x="1071040" y="644169"/>
                </a:lnTo>
                <a:lnTo>
                  <a:pt x="1063840" y="644169"/>
                </a:lnTo>
                <a:close/>
                <a:moveTo>
                  <a:pt x="1063840" y="551761"/>
                </a:moveTo>
                <a:lnTo>
                  <a:pt x="1071040" y="551761"/>
                </a:lnTo>
                <a:lnTo>
                  <a:pt x="1071040" y="587761"/>
                </a:lnTo>
                <a:lnTo>
                  <a:pt x="1063840" y="587761"/>
                </a:lnTo>
                <a:close/>
                <a:moveTo>
                  <a:pt x="1063840" y="495353"/>
                </a:moveTo>
                <a:lnTo>
                  <a:pt x="1071040" y="495353"/>
                </a:lnTo>
                <a:lnTo>
                  <a:pt x="1071040" y="531353"/>
                </a:lnTo>
                <a:lnTo>
                  <a:pt x="1063840" y="531353"/>
                </a:lnTo>
                <a:close/>
                <a:moveTo>
                  <a:pt x="1063840" y="438945"/>
                </a:moveTo>
                <a:lnTo>
                  <a:pt x="1071040" y="438945"/>
                </a:lnTo>
                <a:lnTo>
                  <a:pt x="1071040" y="474945"/>
                </a:lnTo>
                <a:lnTo>
                  <a:pt x="1063840" y="474945"/>
                </a:lnTo>
                <a:close/>
                <a:moveTo>
                  <a:pt x="1063840" y="382537"/>
                </a:moveTo>
                <a:lnTo>
                  <a:pt x="1071040" y="382537"/>
                </a:lnTo>
                <a:lnTo>
                  <a:pt x="1071040" y="418537"/>
                </a:lnTo>
                <a:lnTo>
                  <a:pt x="1063840" y="418537"/>
                </a:lnTo>
                <a:close/>
                <a:moveTo>
                  <a:pt x="1063840" y="326129"/>
                </a:moveTo>
                <a:lnTo>
                  <a:pt x="1071040" y="326129"/>
                </a:lnTo>
                <a:lnTo>
                  <a:pt x="1071040" y="362129"/>
                </a:lnTo>
                <a:lnTo>
                  <a:pt x="1063840" y="362129"/>
                </a:lnTo>
                <a:close/>
                <a:moveTo>
                  <a:pt x="1063840" y="269721"/>
                </a:moveTo>
                <a:lnTo>
                  <a:pt x="1071040" y="269721"/>
                </a:lnTo>
                <a:lnTo>
                  <a:pt x="1071040" y="305721"/>
                </a:lnTo>
                <a:lnTo>
                  <a:pt x="1063840" y="305721"/>
                </a:lnTo>
                <a:close/>
                <a:moveTo>
                  <a:pt x="1063840" y="213313"/>
                </a:moveTo>
                <a:lnTo>
                  <a:pt x="1071040" y="213313"/>
                </a:lnTo>
                <a:lnTo>
                  <a:pt x="1071040" y="249313"/>
                </a:lnTo>
                <a:lnTo>
                  <a:pt x="1063840" y="249313"/>
                </a:lnTo>
                <a:close/>
                <a:moveTo>
                  <a:pt x="1063840" y="156905"/>
                </a:moveTo>
                <a:lnTo>
                  <a:pt x="1071040" y="156905"/>
                </a:lnTo>
                <a:lnTo>
                  <a:pt x="1071040" y="192906"/>
                </a:lnTo>
                <a:lnTo>
                  <a:pt x="1063840" y="192906"/>
                </a:lnTo>
                <a:close/>
                <a:moveTo>
                  <a:pt x="1063840" y="100497"/>
                </a:moveTo>
                <a:lnTo>
                  <a:pt x="1071040" y="100497"/>
                </a:lnTo>
                <a:lnTo>
                  <a:pt x="1071040" y="136498"/>
                </a:lnTo>
                <a:lnTo>
                  <a:pt x="1063840" y="136498"/>
                </a:lnTo>
                <a:close/>
                <a:moveTo>
                  <a:pt x="1063840" y="44089"/>
                </a:moveTo>
                <a:lnTo>
                  <a:pt x="1071040" y="44089"/>
                </a:lnTo>
                <a:lnTo>
                  <a:pt x="1071040" y="80090"/>
                </a:lnTo>
                <a:lnTo>
                  <a:pt x="1063840" y="80090"/>
                </a:lnTo>
                <a:close/>
                <a:moveTo>
                  <a:pt x="1035202" y="34988"/>
                </a:moveTo>
                <a:lnTo>
                  <a:pt x="1071202" y="34988"/>
                </a:lnTo>
                <a:lnTo>
                  <a:pt x="1071202" y="42188"/>
                </a:lnTo>
                <a:lnTo>
                  <a:pt x="1035202" y="42188"/>
                </a:lnTo>
                <a:close/>
                <a:moveTo>
                  <a:pt x="977589" y="34988"/>
                </a:moveTo>
                <a:lnTo>
                  <a:pt x="1013589" y="34988"/>
                </a:lnTo>
                <a:lnTo>
                  <a:pt x="1013589" y="42188"/>
                </a:lnTo>
                <a:lnTo>
                  <a:pt x="977589" y="42188"/>
                </a:lnTo>
                <a:close/>
                <a:moveTo>
                  <a:pt x="919975" y="34988"/>
                </a:moveTo>
                <a:lnTo>
                  <a:pt x="955975" y="34988"/>
                </a:lnTo>
                <a:lnTo>
                  <a:pt x="955975" y="42188"/>
                </a:lnTo>
                <a:lnTo>
                  <a:pt x="919975" y="42188"/>
                </a:lnTo>
                <a:close/>
                <a:moveTo>
                  <a:pt x="862361" y="34988"/>
                </a:moveTo>
                <a:lnTo>
                  <a:pt x="898361" y="34988"/>
                </a:lnTo>
                <a:lnTo>
                  <a:pt x="898361" y="42188"/>
                </a:lnTo>
                <a:lnTo>
                  <a:pt x="862361" y="42188"/>
                </a:lnTo>
                <a:close/>
                <a:moveTo>
                  <a:pt x="804747" y="34988"/>
                </a:moveTo>
                <a:lnTo>
                  <a:pt x="840747" y="34988"/>
                </a:lnTo>
                <a:lnTo>
                  <a:pt x="840747" y="42188"/>
                </a:lnTo>
                <a:lnTo>
                  <a:pt x="804747" y="42188"/>
                </a:lnTo>
                <a:close/>
                <a:moveTo>
                  <a:pt x="747133" y="34988"/>
                </a:moveTo>
                <a:lnTo>
                  <a:pt x="783133" y="34988"/>
                </a:lnTo>
                <a:lnTo>
                  <a:pt x="783133" y="42188"/>
                </a:lnTo>
                <a:lnTo>
                  <a:pt x="747133" y="42188"/>
                </a:lnTo>
                <a:close/>
                <a:moveTo>
                  <a:pt x="689519" y="34988"/>
                </a:moveTo>
                <a:lnTo>
                  <a:pt x="725519" y="34988"/>
                </a:lnTo>
                <a:lnTo>
                  <a:pt x="725519" y="42188"/>
                </a:lnTo>
                <a:lnTo>
                  <a:pt x="689519" y="42188"/>
                </a:lnTo>
                <a:close/>
                <a:moveTo>
                  <a:pt x="631905" y="34988"/>
                </a:moveTo>
                <a:lnTo>
                  <a:pt x="667905" y="34988"/>
                </a:lnTo>
                <a:lnTo>
                  <a:pt x="667905" y="42188"/>
                </a:lnTo>
                <a:lnTo>
                  <a:pt x="631905" y="42188"/>
                </a:lnTo>
                <a:close/>
                <a:moveTo>
                  <a:pt x="574291" y="34988"/>
                </a:moveTo>
                <a:lnTo>
                  <a:pt x="610291" y="34988"/>
                </a:lnTo>
                <a:lnTo>
                  <a:pt x="610291" y="42188"/>
                </a:lnTo>
                <a:lnTo>
                  <a:pt x="574291" y="42188"/>
                </a:lnTo>
                <a:close/>
                <a:moveTo>
                  <a:pt x="516677" y="34988"/>
                </a:moveTo>
                <a:lnTo>
                  <a:pt x="552677" y="34988"/>
                </a:lnTo>
                <a:lnTo>
                  <a:pt x="552677" y="42188"/>
                </a:lnTo>
                <a:lnTo>
                  <a:pt x="516677" y="42188"/>
                </a:lnTo>
                <a:close/>
                <a:moveTo>
                  <a:pt x="459063" y="34988"/>
                </a:moveTo>
                <a:lnTo>
                  <a:pt x="495063" y="34988"/>
                </a:lnTo>
                <a:lnTo>
                  <a:pt x="495063" y="42188"/>
                </a:lnTo>
                <a:lnTo>
                  <a:pt x="459063" y="42188"/>
                </a:lnTo>
                <a:close/>
                <a:moveTo>
                  <a:pt x="401449" y="34988"/>
                </a:moveTo>
                <a:lnTo>
                  <a:pt x="437449" y="34988"/>
                </a:lnTo>
                <a:lnTo>
                  <a:pt x="437449" y="42188"/>
                </a:lnTo>
                <a:lnTo>
                  <a:pt x="401449" y="42188"/>
                </a:lnTo>
                <a:close/>
                <a:moveTo>
                  <a:pt x="343835" y="34988"/>
                </a:moveTo>
                <a:lnTo>
                  <a:pt x="379835" y="34988"/>
                </a:lnTo>
                <a:lnTo>
                  <a:pt x="379835" y="42188"/>
                </a:lnTo>
                <a:lnTo>
                  <a:pt x="343835" y="42188"/>
                </a:lnTo>
                <a:close/>
                <a:moveTo>
                  <a:pt x="286221" y="34988"/>
                </a:moveTo>
                <a:lnTo>
                  <a:pt x="322221" y="34988"/>
                </a:lnTo>
                <a:lnTo>
                  <a:pt x="322221" y="42188"/>
                </a:lnTo>
                <a:lnTo>
                  <a:pt x="286221" y="42188"/>
                </a:lnTo>
                <a:close/>
                <a:moveTo>
                  <a:pt x="228607" y="34988"/>
                </a:moveTo>
                <a:lnTo>
                  <a:pt x="264607" y="34988"/>
                </a:lnTo>
                <a:lnTo>
                  <a:pt x="264607" y="42188"/>
                </a:lnTo>
                <a:lnTo>
                  <a:pt x="228607" y="42188"/>
                </a:lnTo>
                <a:close/>
                <a:moveTo>
                  <a:pt x="170993" y="34988"/>
                </a:moveTo>
                <a:lnTo>
                  <a:pt x="206993" y="34988"/>
                </a:lnTo>
                <a:lnTo>
                  <a:pt x="206993" y="42188"/>
                </a:lnTo>
                <a:lnTo>
                  <a:pt x="170993" y="42188"/>
                </a:lnTo>
                <a:close/>
                <a:moveTo>
                  <a:pt x="113379" y="34988"/>
                </a:moveTo>
                <a:lnTo>
                  <a:pt x="149379" y="34988"/>
                </a:lnTo>
                <a:lnTo>
                  <a:pt x="149379" y="42188"/>
                </a:lnTo>
                <a:lnTo>
                  <a:pt x="113379" y="42188"/>
                </a:lnTo>
                <a:close/>
                <a:moveTo>
                  <a:pt x="38589" y="0"/>
                </a:moveTo>
                <a:cubicBezTo>
                  <a:pt x="49245" y="0"/>
                  <a:pt x="58892" y="4319"/>
                  <a:pt x="65875" y="11302"/>
                </a:cubicBezTo>
                <a:lnTo>
                  <a:pt x="75686" y="34988"/>
                </a:lnTo>
                <a:lnTo>
                  <a:pt x="91765" y="34988"/>
                </a:lnTo>
                <a:lnTo>
                  <a:pt x="91765" y="42188"/>
                </a:lnTo>
                <a:lnTo>
                  <a:pt x="75687" y="42188"/>
                </a:lnTo>
                <a:lnTo>
                  <a:pt x="65875" y="65876"/>
                </a:lnTo>
                <a:cubicBezTo>
                  <a:pt x="58892" y="72859"/>
                  <a:pt x="49245" y="77178"/>
                  <a:pt x="38589" y="77178"/>
                </a:cubicBezTo>
                <a:cubicBezTo>
                  <a:pt x="17277" y="77178"/>
                  <a:pt x="0" y="59901"/>
                  <a:pt x="0" y="38589"/>
                </a:cubicBezTo>
                <a:cubicBezTo>
                  <a:pt x="0" y="17277"/>
                  <a:pt x="17277" y="0"/>
                  <a:pt x="38589" y="0"/>
                </a:cubicBezTo>
                <a:close/>
              </a:path>
            </a:pathLst>
          </a:custGeom>
          <a:solidFill>
            <a:schemeClr val="accent1"/>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flipH="1" flipV="1">
            <a:off x="6749960" y="3649980"/>
            <a:ext cx="1106030" cy="1600735"/>
          </a:xfrm>
          <a:custGeom>
            <a:avLst/>
            <a:gdLst>
              <a:gd name="connsiteX0" fmla="*/ 1063840 w 1106030"/>
              <a:gd name="connsiteY0" fmla="*/ 1510700 h 1600735"/>
              <a:gd name="connsiteX1" fmla="*/ 1071040 w 1106030"/>
              <a:gd name="connsiteY1" fmla="*/ 1510700 h 1600735"/>
              <a:gd name="connsiteX2" fmla="*/ 1071040 w 1106030"/>
              <a:gd name="connsiteY2" fmla="*/ 1525048 h 1600735"/>
              <a:gd name="connsiteX3" fmla="*/ 1094728 w 1106030"/>
              <a:gd name="connsiteY3" fmla="*/ 1534860 h 1600735"/>
              <a:gd name="connsiteX4" fmla="*/ 1106030 w 1106030"/>
              <a:gd name="connsiteY4" fmla="*/ 1562146 h 1600735"/>
              <a:gd name="connsiteX5" fmla="*/ 1067441 w 1106030"/>
              <a:gd name="connsiteY5" fmla="*/ 1600735 h 1600735"/>
              <a:gd name="connsiteX6" fmla="*/ 1028852 w 1106030"/>
              <a:gd name="connsiteY6" fmla="*/ 1562146 h 1600735"/>
              <a:gd name="connsiteX7" fmla="*/ 1040155 w 1106030"/>
              <a:gd name="connsiteY7" fmla="*/ 1534860 h 1600735"/>
              <a:gd name="connsiteX8" fmla="*/ 1063840 w 1106030"/>
              <a:gd name="connsiteY8" fmla="*/ 1525049 h 1600735"/>
              <a:gd name="connsiteX9" fmla="*/ 1063840 w 1106030"/>
              <a:gd name="connsiteY9" fmla="*/ 1454289 h 1600735"/>
              <a:gd name="connsiteX10" fmla="*/ 1071040 w 1106030"/>
              <a:gd name="connsiteY10" fmla="*/ 1454289 h 1600735"/>
              <a:gd name="connsiteX11" fmla="*/ 1071040 w 1106030"/>
              <a:gd name="connsiteY11" fmla="*/ 1490289 h 1600735"/>
              <a:gd name="connsiteX12" fmla="*/ 1063840 w 1106030"/>
              <a:gd name="connsiteY12" fmla="*/ 1490289 h 1600735"/>
              <a:gd name="connsiteX13" fmla="*/ 1063840 w 1106030"/>
              <a:gd name="connsiteY13" fmla="*/ 1397881 h 1600735"/>
              <a:gd name="connsiteX14" fmla="*/ 1071040 w 1106030"/>
              <a:gd name="connsiteY14" fmla="*/ 1397881 h 1600735"/>
              <a:gd name="connsiteX15" fmla="*/ 1071040 w 1106030"/>
              <a:gd name="connsiteY15" fmla="*/ 1433881 h 1600735"/>
              <a:gd name="connsiteX16" fmla="*/ 1063840 w 1106030"/>
              <a:gd name="connsiteY16" fmla="*/ 1433881 h 1600735"/>
              <a:gd name="connsiteX17" fmla="*/ 1063840 w 1106030"/>
              <a:gd name="connsiteY17" fmla="*/ 1341473 h 1600735"/>
              <a:gd name="connsiteX18" fmla="*/ 1071040 w 1106030"/>
              <a:gd name="connsiteY18" fmla="*/ 1341473 h 1600735"/>
              <a:gd name="connsiteX19" fmla="*/ 1071040 w 1106030"/>
              <a:gd name="connsiteY19" fmla="*/ 1377473 h 1600735"/>
              <a:gd name="connsiteX20" fmla="*/ 1063840 w 1106030"/>
              <a:gd name="connsiteY20" fmla="*/ 1377473 h 1600735"/>
              <a:gd name="connsiteX21" fmla="*/ 1063840 w 1106030"/>
              <a:gd name="connsiteY21" fmla="*/ 1285065 h 1600735"/>
              <a:gd name="connsiteX22" fmla="*/ 1071040 w 1106030"/>
              <a:gd name="connsiteY22" fmla="*/ 1285065 h 1600735"/>
              <a:gd name="connsiteX23" fmla="*/ 1071040 w 1106030"/>
              <a:gd name="connsiteY23" fmla="*/ 1321065 h 1600735"/>
              <a:gd name="connsiteX24" fmla="*/ 1063840 w 1106030"/>
              <a:gd name="connsiteY24" fmla="*/ 1321065 h 1600735"/>
              <a:gd name="connsiteX25" fmla="*/ 1063840 w 1106030"/>
              <a:gd name="connsiteY25" fmla="*/ 1228657 h 1600735"/>
              <a:gd name="connsiteX26" fmla="*/ 1071040 w 1106030"/>
              <a:gd name="connsiteY26" fmla="*/ 1228657 h 1600735"/>
              <a:gd name="connsiteX27" fmla="*/ 1071040 w 1106030"/>
              <a:gd name="connsiteY27" fmla="*/ 1264657 h 1600735"/>
              <a:gd name="connsiteX28" fmla="*/ 1063840 w 1106030"/>
              <a:gd name="connsiteY28" fmla="*/ 1264657 h 1600735"/>
              <a:gd name="connsiteX29" fmla="*/ 1063840 w 1106030"/>
              <a:gd name="connsiteY29" fmla="*/ 1172249 h 1600735"/>
              <a:gd name="connsiteX30" fmla="*/ 1071040 w 1106030"/>
              <a:gd name="connsiteY30" fmla="*/ 1172249 h 1600735"/>
              <a:gd name="connsiteX31" fmla="*/ 1071040 w 1106030"/>
              <a:gd name="connsiteY31" fmla="*/ 1208249 h 1600735"/>
              <a:gd name="connsiteX32" fmla="*/ 1063840 w 1106030"/>
              <a:gd name="connsiteY32" fmla="*/ 1208249 h 1600735"/>
              <a:gd name="connsiteX33" fmla="*/ 1063840 w 1106030"/>
              <a:gd name="connsiteY33" fmla="*/ 1115841 h 1600735"/>
              <a:gd name="connsiteX34" fmla="*/ 1071040 w 1106030"/>
              <a:gd name="connsiteY34" fmla="*/ 1115841 h 1600735"/>
              <a:gd name="connsiteX35" fmla="*/ 1071040 w 1106030"/>
              <a:gd name="connsiteY35" fmla="*/ 1151841 h 1600735"/>
              <a:gd name="connsiteX36" fmla="*/ 1063840 w 1106030"/>
              <a:gd name="connsiteY36" fmla="*/ 1151841 h 1600735"/>
              <a:gd name="connsiteX37" fmla="*/ 1063840 w 1106030"/>
              <a:gd name="connsiteY37" fmla="*/ 1059433 h 1600735"/>
              <a:gd name="connsiteX38" fmla="*/ 1071040 w 1106030"/>
              <a:gd name="connsiteY38" fmla="*/ 1059433 h 1600735"/>
              <a:gd name="connsiteX39" fmla="*/ 1071040 w 1106030"/>
              <a:gd name="connsiteY39" fmla="*/ 1095433 h 1600735"/>
              <a:gd name="connsiteX40" fmla="*/ 1063840 w 1106030"/>
              <a:gd name="connsiteY40" fmla="*/ 1095433 h 1600735"/>
              <a:gd name="connsiteX41" fmla="*/ 1063840 w 1106030"/>
              <a:gd name="connsiteY41" fmla="*/ 1003025 h 1600735"/>
              <a:gd name="connsiteX42" fmla="*/ 1071040 w 1106030"/>
              <a:gd name="connsiteY42" fmla="*/ 1003025 h 1600735"/>
              <a:gd name="connsiteX43" fmla="*/ 1071040 w 1106030"/>
              <a:gd name="connsiteY43" fmla="*/ 1039025 h 1600735"/>
              <a:gd name="connsiteX44" fmla="*/ 1063840 w 1106030"/>
              <a:gd name="connsiteY44" fmla="*/ 1039025 h 1600735"/>
              <a:gd name="connsiteX45" fmla="*/ 1063840 w 1106030"/>
              <a:gd name="connsiteY45" fmla="*/ 946617 h 1600735"/>
              <a:gd name="connsiteX46" fmla="*/ 1071040 w 1106030"/>
              <a:gd name="connsiteY46" fmla="*/ 946617 h 1600735"/>
              <a:gd name="connsiteX47" fmla="*/ 1071040 w 1106030"/>
              <a:gd name="connsiteY47" fmla="*/ 982617 h 1600735"/>
              <a:gd name="connsiteX48" fmla="*/ 1063840 w 1106030"/>
              <a:gd name="connsiteY48" fmla="*/ 982617 h 1600735"/>
              <a:gd name="connsiteX49" fmla="*/ 1063840 w 1106030"/>
              <a:gd name="connsiteY49" fmla="*/ 890209 h 1600735"/>
              <a:gd name="connsiteX50" fmla="*/ 1071040 w 1106030"/>
              <a:gd name="connsiteY50" fmla="*/ 890209 h 1600735"/>
              <a:gd name="connsiteX51" fmla="*/ 1071040 w 1106030"/>
              <a:gd name="connsiteY51" fmla="*/ 926209 h 1600735"/>
              <a:gd name="connsiteX52" fmla="*/ 1063840 w 1106030"/>
              <a:gd name="connsiteY52" fmla="*/ 926209 h 1600735"/>
              <a:gd name="connsiteX53" fmla="*/ 1063840 w 1106030"/>
              <a:gd name="connsiteY53" fmla="*/ 833801 h 1600735"/>
              <a:gd name="connsiteX54" fmla="*/ 1071040 w 1106030"/>
              <a:gd name="connsiteY54" fmla="*/ 833801 h 1600735"/>
              <a:gd name="connsiteX55" fmla="*/ 1071040 w 1106030"/>
              <a:gd name="connsiteY55" fmla="*/ 869801 h 1600735"/>
              <a:gd name="connsiteX56" fmla="*/ 1063840 w 1106030"/>
              <a:gd name="connsiteY56" fmla="*/ 869801 h 1600735"/>
              <a:gd name="connsiteX57" fmla="*/ 1063840 w 1106030"/>
              <a:gd name="connsiteY57" fmla="*/ 777393 h 1600735"/>
              <a:gd name="connsiteX58" fmla="*/ 1071040 w 1106030"/>
              <a:gd name="connsiteY58" fmla="*/ 777393 h 1600735"/>
              <a:gd name="connsiteX59" fmla="*/ 1071040 w 1106030"/>
              <a:gd name="connsiteY59" fmla="*/ 813393 h 1600735"/>
              <a:gd name="connsiteX60" fmla="*/ 1063840 w 1106030"/>
              <a:gd name="connsiteY60" fmla="*/ 813393 h 1600735"/>
              <a:gd name="connsiteX61" fmla="*/ 1063840 w 1106030"/>
              <a:gd name="connsiteY61" fmla="*/ 720985 h 1600735"/>
              <a:gd name="connsiteX62" fmla="*/ 1071040 w 1106030"/>
              <a:gd name="connsiteY62" fmla="*/ 720985 h 1600735"/>
              <a:gd name="connsiteX63" fmla="*/ 1071040 w 1106030"/>
              <a:gd name="connsiteY63" fmla="*/ 756985 h 1600735"/>
              <a:gd name="connsiteX64" fmla="*/ 1063840 w 1106030"/>
              <a:gd name="connsiteY64" fmla="*/ 756985 h 1600735"/>
              <a:gd name="connsiteX65" fmla="*/ 1063840 w 1106030"/>
              <a:gd name="connsiteY65" fmla="*/ 664577 h 1600735"/>
              <a:gd name="connsiteX66" fmla="*/ 1071040 w 1106030"/>
              <a:gd name="connsiteY66" fmla="*/ 664577 h 1600735"/>
              <a:gd name="connsiteX67" fmla="*/ 1071040 w 1106030"/>
              <a:gd name="connsiteY67" fmla="*/ 700577 h 1600735"/>
              <a:gd name="connsiteX68" fmla="*/ 1063840 w 1106030"/>
              <a:gd name="connsiteY68" fmla="*/ 700577 h 1600735"/>
              <a:gd name="connsiteX69" fmla="*/ 1063840 w 1106030"/>
              <a:gd name="connsiteY69" fmla="*/ 608169 h 1600735"/>
              <a:gd name="connsiteX70" fmla="*/ 1071040 w 1106030"/>
              <a:gd name="connsiteY70" fmla="*/ 608169 h 1600735"/>
              <a:gd name="connsiteX71" fmla="*/ 1071040 w 1106030"/>
              <a:gd name="connsiteY71" fmla="*/ 644169 h 1600735"/>
              <a:gd name="connsiteX72" fmla="*/ 1063840 w 1106030"/>
              <a:gd name="connsiteY72" fmla="*/ 644169 h 1600735"/>
              <a:gd name="connsiteX73" fmla="*/ 1063840 w 1106030"/>
              <a:gd name="connsiteY73" fmla="*/ 551761 h 1600735"/>
              <a:gd name="connsiteX74" fmla="*/ 1071040 w 1106030"/>
              <a:gd name="connsiteY74" fmla="*/ 551761 h 1600735"/>
              <a:gd name="connsiteX75" fmla="*/ 1071040 w 1106030"/>
              <a:gd name="connsiteY75" fmla="*/ 587761 h 1600735"/>
              <a:gd name="connsiteX76" fmla="*/ 1063840 w 1106030"/>
              <a:gd name="connsiteY76" fmla="*/ 587761 h 1600735"/>
              <a:gd name="connsiteX77" fmla="*/ 1063840 w 1106030"/>
              <a:gd name="connsiteY77" fmla="*/ 495353 h 1600735"/>
              <a:gd name="connsiteX78" fmla="*/ 1071040 w 1106030"/>
              <a:gd name="connsiteY78" fmla="*/ 495353 h 1600735"/>
              <a:gd name="connsiteX79" fmla="*/ 1071040 w 1106030"/>
              <a:gd name="connsiteY79" fmla="*/ 531353 h 1600735"/>
              <a:gd name="connsiteX80" fmla="*/ 1063840 w 1106030"/>
              <a:gd name="connsiteY80" fmla="*/ 531353 h 1600735"/>
              <a:gd name="connsiteX81" fmla="*/ 1063840 w 1106030"/>
              <a:gd name="connsiteY81" fmla="*/ 438945 h 1600735"/>
              <a:gd name="connsiteX82" fmla="*/ 1071040 w 1106030"/>
              <a:gd name="connsiteY82" fmla="*/ 438945 h 1600735"/>
              <a:gd name="connsiteX83" fmla="*/ 1071040 w 1106030"/>
              <a:gd name="connsiteY83" fmla="*/ 474945 h 1600735"/>
              <a:gd name="connsiteX84" fmla="*/ 1063840 w 1106030"/>
              <a:gd name="connsiteY84" fmla="*/ 474945 h 1600735"/>
              <a:gd name="connsiteX85" fmla="*/ 1063840 w 1106030"/>
              <a:gd name="connsiteY85" fmla="*/ 382537 h 1600735"/>
              <a:gd name="connsiteX86" fmla="*/ 1071040 w 1106030"/>
              <a:gd name="connsiteY86" fmla="*/ 382537 h 1600735"/>
              <a:gd name="connsiteX87" fmla="*/ 1071040 w 1106030"/>
              <a:gd name="connsiteY87" fmla="*/ 418537 h 1600735"/>
              <a:gd name="connsiteX88" fmla="*/ 1063840 w 1106030"/>
              <a:gd name="connsiteY88" fmla="*/ 418537 h 1600735"/>
              <a:gd name="connsiteX89" fmla="*/ 1063840 w 1106030"/>
              <a:gd name="connsiteY89" fmla="*/ 326129 h 1600735"/>
              <a:gd name="connsiteX90" fmla="*/ 1071040 w 1106030"/>
              <a:gd name="connsiteY90" fmla="*/ 326129 h 1600735"/>
              <a:gd name="connsiteX91" fmla="*/ 1071040 w 1106030"/>
              <a:gd name="connsiteY91" fmla="*/ 362129 h 1600735"/>
              <a:gd name="connsiteX92" fmla="*/ 1063840 w 1106030"/>
              <a:gd name="connsiteY92" fmla="*/ 362129 h 1600735"/>
              <a:gd name="connsiteX93" fmla="*/ 1063840 w 1106030"/>
              <a:gd name="connsiteY93" fmla="*/ 269721 h 1600735"/>
              <a:gd name="connsiteX94" fmla="*/ 1071040 w 1106030"/>
              <a:gd name="connsiteY94" fmla="*/ 269721 h 1600735"/>
              <a:gd name="connsiteX95" fmla="*/ 1071040 w 1106030"/>
              <a:gd name="connsiteY95" fmla="*/ 305721 h 1600735"/>
              <a:gd name="connsiteX96" fmla="*/ 1063840 w 1106030"/>
              <a:gd name="connsiteY96" fmla="*/ 305721 h 1600735"/>
              <a:gd name="connsiteX97" fmla="*/ 1063840 w 1106030"/>
              <a:gd name="connsiteY97" fmla="*/ 213313 h 1600735"/>
              <a:gd name="connsiteX98" fmla="*/ 1071040 w 1106030"/>
              <a:gd name="connsiteY98" fmla="*/ 213313 h 1600735"/>
              <a:gd name="connsiteX99" fmla="*/ 1071040 w 1106030"/>
              <a:gd name="connsiteY99" fmla="*/ 249313 h 1600735"/>
              <a:gd name="connsiteX100" fmla="*/ 1063840 w 1106030"/>
              <a:gd name="connsiteY100" fmla="*/ 249313 h 1600735"/>
              <a:gd name="connsiteX101" fmla="*/ 1063840 w 1106030"/>
              <a:gd name="connsiteY101" fmla="*/ 156905 h 1600735"/>
              <a:gd name="connsiteX102" fmla="*/ 1071040 w 1106030"/>
              <a:gd name="connsiteY102" fmla="*/ 156905 h 1600735"/>
              <a:gd name="connsiteX103" fmla="*/ 1071040 w 1106030"/>
              <a:gd name="connsiteY103" fmla="*/ 192906 h 1600735"/>
              <a:gd name="connsiteX104" fmla="*/ 1063840 w 1106030"/>
              <a:gd name="connsiteY104" fmla="*/ 192906 h 1600735"/>
              <a:gd name="connsiteX105" fmla="*/ 1063840 w 1106030"/>
              <a:gd name="connsiteY105" fmla="*/ 100497 h 1600735"/>
              <a:gd name="connsiteX106" fmla="*/ 1071040 w 1106030"/>
              <a:gd name="connsiteY106" fmla="*/ 100497 h 1600735"/>
              <a:gd name="connsiteX107" fmla="*/ 1071040 w 1106030"/>
              <a:gd name="connsiteY107" fmla="*/ 136498 h 1600735"/>
              <a:gd name="connsiteX108" fmla="*/ 1063840 w 1106030"/>
              <a:gd name="connsiteY108" fmla="*/ 136498 h 1600735"/>
              <a:gd name="connsiteX109" fmla="*/ 1063840 w 1106030"/>
              <a:gd name="connsiteY109" fmla="*/ 44089 h 1600735"/>
              <a:gd name="connsiteX110" fmla="*/ 1071040 w 1106030"/>
              <a:gd name="connsiteY110" fmla="*/ 44089 h 1600735"/>
              <a:gd name="connsiteX111" fmla="*/ 1071040 w 1106030"/>
              <a:gd name="connsiteY111" fmla="*/ 80090 h 1600735"/>
              <a:gd name="connsiteX112" fmla="*/ 1063840 w 1106030"/>
              <a:gd name="connsiteY112" fmla="*/ 80090 h 1600735"/>
              <a:gd name="connsiteX113" fmla="*/ 1035202 w 1106030"/>
              <a:gd name="connsiteY113" fmla="*/ 34988 h 1600735"/>
              <a:gd name="connsiteX114" fmla="*/ 1071202 w 1106030"/>
              <a:gd name="connsiteY114" fmla="*/ 34988 h 1600735"/>
              <a:gd name="connsiteX115" fmla="*/ 1071202 w 1106030"/>
              <a:gd name="connsiteY115" fmla="*/ 42188 h 1600735"/>
              <a:gd name="connsiteX116" fmla="*/ 1035202 w 1106030"/>
              <a:gd name="connsiteY116" fmla="*/ 42188 h 1600735"/>
              <a:gd name="connsiteX117" fmla="*/ 977589 w 1106030"/>
              <a:gd name="connsiteY117" fmla="*/ 34988 h 1600735"/>
              <a:gd name="connsiteX118" fmla="*/ 1013589 w 1106030"/>
              <a:gd name="connsiteY118" fmla="*/ 34988 h 1600735"/>
              <a:gd name="connsiteX119" fmla="*/ 1013589 w 1106030"/>
              <a:gd name="connsiteY119" fmla="*/ 42188 h 1600735"/>
              <a:gd name="connsiteX120" fmla="*/ 977589 w 1106030"/>
              <a:gd name="connsiteY120" fmla="*/ 42188 h 1600735"/>
              <a:gd name="connsiteX121" fmla="*/ 919975 w 1106030"/>
              <a:gd name="connsiteY121" fmla="*/ 34988 h 1600735"/>
              <a:gd name="connsiteX122" fmla="*/ 955975 w 1106030"/>
              <a:gd name="connsiteY122" fmla="*/ 34988 h 1600735"/>
              <a:gd name="connsiteX123" fmla="*/ 955975 w 1106030"/>
              <a:gd name="connsiteY123" fmla="*/ 42188 h 1600735"/>
              <a:gd name="connsiteX124" fmla="*/ 919975 w 1106030"/>
              <a:gd name="connsiteY124" fmla="*/ 42188 h 1600735"/>
              <a:gd name="connsiteX125" fmla="*/ 862361 w 1106030"/>
              <a:gd name="connsiteY125" fmla="*/ 34988 h 1600735"/>
              <a:gd name="connsiteX126" fmla="*/ 898361 w 1106030"/>
              <a:gd name="connsiteY126" fmla="*/ 34988 h 1600735"/>
              <a:gd name="connsiteX127" fmla="*/ 898361 w 1106030"/>
              <a:gd name="connsiteY127" fmla="*/ 42188 h 1600735"/>
              <a:gd name="connsiteX128" fmla="*/ 862361 w 1106030"/>
              <a:gd name="connsiteY128" fmla="*/ 42188 h 1600735"/>
              <a:gd name="connsiteX129" fmla="*/ 804747 w 1106030"/>
              <a:gd name="connsiteY129" fmla="*/ 34988 h 1600735"/>
              <a:gd name="connsiteX130" fmla="*/ 840747 w 1106030"/>
              <a:gd name="connsiteY130" fmla="*/ 34988 h 1600735"/>
              <a:gd name="connsiteX131" fmla="*/ 840747 w 1106030"/>
              <a:gd name="connsiteY131" fmla="*/ 42188 h 1600735"/>
              <a:gd name="connsiteX132" fmla="*/ 804747 w 1106030"/>
              <a:gd name="connsiteY132" fmla="*/ 42188 h 1600735"/>
              <a:gd name="connsiteX133" fmla="*/ 747133 w 1106030"/>
              <a:gd name="connsiteY133" fmla="*/ 34988 h 1600735"/>
              <a:gd name="connsiteX134" fmla="*/ 783133 w 1106030"/>
              <a:gd name="connsiteY134" fmla="*/ 34988 h 1600735"/>
              <a:gd name="connsiteX135" fmla="*/ 783133 w 1106030"/>
              <a:gd name="connsiteY135" fmla="*/ 42188 h 1600735"/>
              <a:gd name="connsiteX136" fmla="*/ 747133 w 1106030"/>
              <a:gd name="connsiteY136" fmla="*/ 42188 h 1600735"/>
              <a:gd name="connsiteX137" fmla="*/ 689519 w 1106030"/>
              <a:gd name="connsiteY137" fmla="*/ 34988 h 1600735"/>
              <a:gd name="connsiteX138" fmla="*/ 725519 w 1106030"/>
              <a:gd name="connsiteY138" fmla="*/ 34988 h 1600735"/>
              <a:gd name="connsiteX139" fmla="*/ 725519 w 1106030"/>
              <a:gd name="connsiteY139" fmla="*/ 42188 h 1600735"/>
              <a:gd name="connsiteX140" fmla="*/ 689519 w 1106030"/>
              <a:gd name="connsiteY140" fmla="*/ 42188 h 1600735"/>
              <a:gd name="connsiteX141" fmla="*/ 631905 w 1106030"/>
              <a:gd name="connsiteY141" fmla="*/ 34988 h 1600735"/>
              <a:gd name="connsiteX142" fmla="*/ 667905 w 1106030"/>
              <a:gd name="connsiteY142" fmla="*/ 34988 h 1600735"/>
              <a:gd name="connsiteX143" fmla="*/ 667905 w 1106030"/>
              <a:gd name="connsiteY143" fmla="*/ 42188 h 1600735"/>
              <a:gd name="connsiteX144" fmla="*/ 631905 w 1106030"/>
              <a:gd name="connsiteY144" fmla="*/ 42188 h 1600735"/>
              <a:gd name="connsiteX145" fmla="*/ 574291 w 1106030"/>
              <a:gd name="connsiteY145" fmla="*/ 34988 h 1600735"/>
              <a:gd name="connsiteX146" fmla="*/ 610291 w 1106030"/>
              <a:gd name="connsiteY146" fmla="*/ 34988 h 1600735"/>
              <a:gd name="connsiteX147" fmla="*/ 610291 w 1106030"/>
              <a:gd name="connsiteY147" fmla="*/ 42188 h 1600735"/>
              <a:gd name="connsiteX148" fmla="*/ 574291 w 1106030"/>
              <a:gd name="connsiteY148" fmla="*/ 42188 h 1600735"/>
              <a:gd name="connsiteX149" fmla="*/ 516677 w 1106030"/>
              <a:gd name="connsiteY149" fmla="*/ 34988 h 1600735"/>
              <a:gd name="connsiteX150" fmla="*/ 552677 w 1106030"/>
              <a:gd name="connsiteY150" fmla="*/ 34988 h 1600735"/>
              <a:gd name="connsiteX151" fmla="*/ 552677 w 1106030"/>
              <a:gd name="connsiteY151" fmla="*/ 42188 h 1600735"/>
              <a:gd name="connsiteX152" fmla="*/ 516677 w 1106030"/>
              <a:gd name="connsiteY152" fmla="*/ 42188 h 1600735"/>
              <a:gd name="connsiteX153" fmla="*/ 459063 w 1106030"/>
              <a:gd name="connsiteY153" fmla="*/ 34988 h 1600735"/>
              <a:gd name="connsiteX154" fmla="*/ 495063 w 1106030"/>
              <a:gd name="connsiteY154" fmla="*/ 34988 h 1600735"/>
              <a:gd name="connsiteX155" fmla="*/ 495063 w 1106030"/>
              <a:gd name="connsiteY155" fmla="*/ 42188 h 1600735"/>
              <a:gd name="connsiteX156" fmla="*/ 459063 w 1106030"/>
              <a:gd name="connsiteY156" fmla="*/ 42188 h 1600735"/>
              <a:gd name="connsiteX157" fmla="*/ 401449 w 1106030"/>
              <a:gd name="connsiteY157" fmla="*/ 34988 h 1600735"/>
              <a:gd name="connsiteX158" fmla="*/ 437449 w 1106030"/>
              <a:gd name="connsiteY158" fmla="*/ 34988 h 1600735"/>
              <a:gd name="connsiteX159" fmla="*/ 437449 w 1106030"/>
              <a:gd name="connsiteY159" fmla="*/ 42188 h 1600735"/>
              <a:gd name="connsiteX160" fmla="*/ 401449 w 1106030"/>
              <a:gd name="connsiteY160" fmla="*/ 42188 h 1600735"/>
              <a:gd name="connsiteX161" fmla="*/ 343835 w 1106030"/>
              <a:gd name="connsiteY161" fmla="*/ 34988 h 1600735"/>
              <a:gd name="connsiteX162" fmla="*/ 379835 w 1106030"/>
              <a:gd name="connsiteY162" fmla="*/ 34988 h 1600735"/>
              <a:gd name="connsiteX163" fmla="*/ 379835 w 1106030"/>
              <a:gd name="connsiteY163" fmla="*/ 42188 h 1600735"/>
              <a:gd name="connsiteX164" fmla="*/ 343835 w 1106030"/>
              <a:gd name="connsiteY164" fmla="*/ 42188 h 1600735"/>
              <a:gd name="connsiteX165" fmla="*/ 286221 w 1106030"/>
              <a:gd name="connsiteY165" fmla="*/ 34988 h 1600735"/>
              <a:gd name="connsiteX166" fmla="*/ 322221 w 1106030"/>
              <a:gd name="connsiteY166" fmla="*/ 34988 h 1600735"/>
              <a:gd name="connsiteX167" fmla="*/ 322221 w 1106030"/>
              <a:gd name="connsiteY167" fmla="*/ 42188 h 1600735"/>
              <a:gd name="connsiteX168" fmla="*/ 286221 w 1106030"/>
              <a:gd name="connsiteY168" fmla="*/ 42188 h 1600735"/>
              <a:gd name="connsiteX169" fmla="*/ 228607 w 1106030"/>
              <a:gd name="connsiteY169" fmla="*/ 34988 h 1600735"/>
              <a:gd name="connsiteX170" fmla="*/ 264607 w 1106030"/>
              <a:gd name="connsiteY170" fmla="*/ 34988 h 1600735"/>
              <a:gd name="connsiteX171" fmla="*/ 264607 w 1106030"/>
              <a:gd name="connsiteY171" fmla="*/ 42188 h 1600735"/>
              <a:gd name="connsiteX172" fmla="*/ 228607 w 1106030"/>
              <a:gd name="connsiteY172" fmla="*/ 42188 h 1600735"/>
              <a:gd name="connsiteX173" fmla="*/ 170993 w 1106030"/>
              <a:gd name="connsiteY173" fmla="*/ 34988 h 1600735"/>
              <a:gd name="connsiteX174" fmla="*/ 206993 w 1106030"/>
              <a:gd name="connsiteY174" fmla="*/ 34988 h 1600735"/>
              <a:gd name="connsiteX175" fmla="*/ 206993 w 1106030"/>
              <a:gd name="connsiteY175" fmla="*/ 42188 h 1600735"/>
              <a:gd name="connsiteX176" fmla="*/ 170993 w 1106030"/>
              <a:gd name="connsiteY176" fmla="*/ 42188 h 1600735"/>
              <a:gd name="connsiteX177" fmla="*/ 113379 w 1106030"/>
              <a:gd name="connsiteY177" fmla="*/ 34988 h 1600735"/>
              <a:gd name="connsiteX178" fmla="*/ 149379 w 1106030"/>
              <a:gd name="connsiteY178" fmla="*/ 34988 h 1600735"/>
              <a:gd name="connsiteX179" fmla="*/ 149379 w 1106030"/>
              <a:gd name="connsiteY179" fmla="*/ 42188 h 1600735"/>
              <a:gd name="connsiteX180" fmla="*/ 113379 w 1106030"/>
              <a:gd name="connsiteY180" fmla="*/ 42188 h 1600735"/>
              <a:gd name="connsiteX181" fmla="*/ 38589 w 1106030"/>
              <a:gd name="connsiteY181" fmla="*/ 0 h 1600735"/>
              <a:gd name="connsiteX182" fmla="*/ 65875 w 1106030"/>
              <a:gd name="connsiteY182" fmla="*/ 11302 h 1600735"/>
              <a:gd name="connsiteX183" fmla="*/ 75686 w 1106030"/>
              <a:gd name="connsiteY183" fmla="*/ 34988 h 1600735"/>
              <a:gd name="connsiteX184" fmla="*/ 91765 w 1106030"/>
              <a:gd name="connsiteY184" fmla="*/ 34988 h 1600735"/>
              <a:gd name="connsiteX185" fmla="*/ 91765 w 1106030"/>
              <a:gd name="connsiteY185" fmla="*/ 42188 h 1600735"/>
              <a:gd name="connsiteX186" fmla="*/ 75687 w 1106030"/>
              <a:gd name="connsiteY186" fmla="*/ 42188 h 1600735"/>
              <a:gd name="connsiteX187" fmla="*/ 65875 w 1106030"/>
              <a:gd name="connsiteY187" fmla="*/ 65876 h 1600735"/>
              <a:gd name="connsiteX188" fmla="*/ 38589 w 1106030"/>
              <a:gd name="connsiteY188" fmla="*/ 77178 h 1600735"/>
              <a:gd name="connsiteX189" fmla="*/ 0 w 1106030"/>
              <a:gd name="connsiteY189" fmla="*/ 38589 h 1600735"/>
              <a:gd name="connsiteX190" fmla="*/ 38589 w 1106030"/>
              <a:gd name="connsiteY190" fmla="*/ 0 h 1600735"/>
            </a:gdLst>
            <a:ahLst/>
            <a:cxnLst/>
            <a:rect l="l" t="t" r="r" b="b"/>
            <a:pathLst>
              <a:path w="1106030" h="1600735">
                <a:moveTo>
                  <a:pt x="1063840" y="1510700"/>
                </a:moveTo>
                <a:lnTo>
                  <a:pt x="1071040" y="1510700"/>
                </a:lnTo>
                <a:lnTo>
                  <a:pt x="1071040" y="1525048"/>
                </a:lnTo>
                <a:lnTo>
                  <a:pt x="1094728" y="1534860"/>
                </a:lnTo>
                <a:cubicBezTo>
                  <a:pt x="1101711" y="1541843"/>
                  <a:pt x="1106030" y="1551490"/>
                  <a:pt x="1106030" y="1562146"/>
                </a:cubicBezTo>
                <a:cubicBezTo>
                  <a:pt x="1106030" y="1583458"/>
                  <a:pt x="1088753" y="1600735"/>
                  <a:pt x="1067441" y="1600735"/>
                </a:cubicBezTo>
                <a:cubicBezTo>
                  <a:pt x="1046129" y="1600735"/>
                  <a:pt x="1028852" y="1583458"/>
                  <a:pt x="1028852" y="1562146"/>
                </a:cubicBezTo>
                <a:cubicBezTo>
                  <a:pt x="1028852" y="1551490"/>
                  <a:pt x="1033172" y="1541843"/>
                  <a:pt x="1040155" y="1534860"/>
                </a:cubicBezTo>
                <a:lnTo>
                  <a:pt x="1063840" y="1525049"/>
                </a:lnTo>
                <a:close/>
                <a:moveTo>
                  <a:pt x="1063840" y="1454289"/>
                </a:moveTo>
                <a:lnTo>
                  <a:pt x="1071040" y="1454289"/>
                </a:lnTo>
                <a:lnTo>
                  <a:pt x="1071040" y="1490289"/>
                </a:lnTo>
                <a:lnTo>
                  <a:pt x="1063840" y="1490289"/>
                </a:lnTo>
                <a:close/>
                <a:moveTo>
                  <a:pt x="1063840" y="1397881"/>
                </a:moveTo>
                <a:lnTo>
                  <a:pt x="1071040" y="1397881"/>
                </a:lnTo>
                <a:lnTo>
                  <a:pt x="1071040" y="1433881"/>
                </a:lnTo>
                <a:lnTo>
                  <a:pt x="1063840" y="1433881"/>
                </a:lnTo>
                <a:close/>
                <a:moveTo>
                  <a:pt x="1063840" y="1341473"/>
                </a:moveTo>
                <a:lnTo>
                  <a:pt x="1071040" y="1341473"/>
                </a:lnTo>
                <a:lnTo>
                  <a:pt x="1071040" y="1377473"/>
                </a:lnTo>
                <a:lnTo>
                  <a:pt x="1063840" y="1377473"/>
                </a:lnTo>
                <a:close/>
                <a:moveTo>
                  <a:pt x="1063840" y="1285065"/>
                </a:moveTo>
                <a:lnTo>
                  <a:pt x="1071040" y="1285065"/>
                </a:lnTo>
                <a:lnTo>
                  <a:pt x="1071040" y="1321065"/>
                </a:lnTo>
                <a:lnTo>
                  <a:pt x="1063840" y="1321065"/>
                </a:lnTo>
                <a:close/>
                <a:moveTo>
                  <a:pt x="1063840" y="1228657"/>
                </a:moveTo>
                <a:lnTo>
                  <a:pt x="1071040" y="1228657"/>
                </a:lnTo>
                <a:lnTo>
                  <a:pt x="1071040" y="1264657"/>
                </a:lnTo>
                <a:lnTo>
                  <a:pt x="1063840" y="1264657"/>
                </a:lnTo>
                <a:close/>
                <a:moveTo>
                  <a:pt x="1063840" y="1172249"/>
                </a:moveTo>
                <a:lnTo>
                  <a:pt x="1071040" y="1172249"/>
                </a:lnTo>
                <a:lnTo>
                  <a:pt x="1071040" y="1208249"/>
                </a:lnTo>
                <a:lnTo>
                  <a:pt x="1063840" y="1208249"/>
                </a:lnTo>
                <a:close/>
                <a:moveTo>
                  <a:pt x="1063840" y="1115841"/>
                </a:moveTo>
                <a:lnTo>
                  <a:pt x="1071040" y="1115841"/>
                </a:lnTo>
                <a:lnTo>
                  <a:pt x="1071040" y="1151841"/>
                </a:lnTo>
                <a:lnTo>
                  <a:pt x="1063840" y="1151841"/>
                </a:lnTo>
                <a:close/>
                <a:moveTo>
                  <a:pt x="1063840" y="1059433"/>
                </a:moveTo>
                <a:lnTo>
                  <a:pt x="1071040" y="1059433"/>
                </a:lnTo>
                <a:lnTo>
                  <a:pt x="1071040" y="1095433"/>
                </a:lnTo>
                <a:lnTo>
                  <a:pt x="1063840" y="1095433"/>
                </a:lnTo>
                <a:close/>
                <a:moveTo>
                  <a:pt x="1063840" y="1003025"/>
                </a:moveTo>
                <a:lnTo>
                  <a:pt x="1071040" y="1003025"/>
                </a:lnTo>
                <a:lnTo>
                  <a:pt x="1071040" y="1039025"/>
                </a:lnTo>
                <a:lnTo>
                  <a:pt x="1063840" y="1039025"/>
                </a:lnTo>
                <a:close/>
                <a:moveTo>
                  <a:pt x="1063840" y="946617"/>
                </a:moveTo>
                <a:lnTo>
                  <a:pt x="1071040" y="946617"/>
                </a:lnTo>
                <a:lnTo>
                  <a:pt x="1071040" y="982617"/>
                </a:lnTo>
                <a:lnTo>
                  <a:pt x="1063840" y="982617"/>
                </a:lnTo>
                <a:close/>
                <a:moveTo>
                  <a:pt x="1063840" y="890209"/>
                </a:moveTo>
                <a:lnTo>
                  <a:pt x="1071040" y="890209"/>
                </a:lnTo>
                <a:lnTo>
                  <a:pt x="1071040" y="926209"/>
                </a:lnTo>
                <a:lnTo>
                  <a:pt x="1063840" y="926209"/>
                </a:lnTo>
                <a:close/>
                <a:moveTo>
                  <a:pt x="1063840" y="833801"/>
                </a:moveTo>
                <a:lnTo>
                  <a:pt x="1071040" y="833801"/>
                </a:lnTo>
                <a:lnTo>
                  <a:pt x="1071040" y="869801"/>
                </a:lnTo>
                <a:lnTo>
                  <a:pt x="1063840" y="869801"/>
                </a:lnTo>
                <a:close/>
                <a:moveTo>
                  <a:pt x="1063840" y="777393"/>
                </a:moveTo>
                <a:lnTo>
                  <a:pt x="1071040" y="777393"/>
                </a:lnTo>
                <a:lnTo>
                  <a:pt x="1071040" y="813393"/>
                </a:lnTo>
                <a:lnTo>
                  <a:pt x="1063840" y="813393"/>
                </a:lnTo>
                <a:close/>
                <a:moveTo>
                  <a:pt x="1063840" y="720985"/>
                </a:moveTo>
                <a:lnTo>
                  <a:pt x="1071040" y="720985"/>
                </a:lnTo>
                <a:lnTo>
                  <a:pt x="1071040" y="756985"/>
                </a:lnTo>
                <a:lnTo>
                  <a:pt x="1063840" y="756985"/>
                </a:lnTo>
                <a:close/>
                <a:moveTo>
                  <a:pt x="1063840" y="664577"/>
                </a:moveTo>
                <a:lnTo>
                  <a:pt x="1071040" y="664577"/>
                </a:lnTo>
                <a:lnTo>
                  <a:pt x="1071040" y="700577"/>
                </a:lnTo>
                <a:lnTo>
                  <a:pt x="1063840" y="700577"/>
                </a:lnTo>
                <a:close/>
                <a:moveTo>
                  <a:pt x="1063840" y="608169"/>
                </a:moveTo>
                <a:lnTo>
                  <a:pt x="1071040" y="608169"/>
                </a:lnTo>
                <a:lnTo>
                  <a:pt x="1071040" y="644169"/>
                </a:lnTo>
                <a:lnTo>
                  <a:pt x="1063840" y="644169"/>
                </a:lnTo>
                <a:close/>
                <a:moveTo>
                  <a:pt x="1063840" y="551761"/>
                </a:moveTo>
                <a:lnTo>
                  <a:pt x="1071040" y="551761"/>
                </a:lnTo>
                <a:lnTo>
                  <a:pt x="1071040" y="587761"/>
                </a:lnTo>
                <a:lnTo>
                  <a:pt x="1063840" y="587761"/>
                </a:lnTo>
                <a:close/>
                <a:moveTo>
                  <a:pt x="1063840" y="495353"/>
                </a:moveTo>
                <a:lnTo>
                  <a:pt x="1071040" y="495353"/>
                </a:lnTo>
                <a:lnTo>
                  <a:pt x="1071040" y="531353"/>
                </a:lnTo>
                <a:lnTo>
                  <a:pt x="1063840" y="531353"/>
                </a:lnTo>
                <a:close/>
                <a:moveTo>
                  <a:pt x="1063840" y="438945"/>
                </a:moveTo>
                <a:lnTo>
                  <a:pt x="1071040" y="438945"/>
                </a:lnTo>
                <a:lnTo>
                  <a:pt x="1071040" y="474945"/>
                </a:lnTo>
                <a:lnTo>
                  <a:pt x="1063840" y="474945"/>
                </a:lnTo>
                <a:close/>
                <a:moveTo>
                  <a:pt x="1063840" y="382537"/>
                </a:moveTo>
                <a:lnTo>
                  <a:pt x="1071040" y="382537"/>
                </a:lnTo>
                <a:lnTo>
                  <a:pt x="1071040" y="418537"/>
                </a:lnTo>
                <a:lnTo>
                  <a:pt x="1063840" y="418537"/>
                </a:lnTo>
                <a:close/>
                <a:moveTo>
                  <a:pt x="1063840" y="326129"/>
                </a:moveTo>
                <a:lnTo>
                  <a:pt x="1071040" y="326129"/>
                </a:lnTo>
                <a:lnTo>
                  <a:pt x="1071040" y="362129"/>
                </a:lnTo>
                <a:lnTo>
                  <a:pt x="1063840" y="362129"/>
                </a:lnTo>
                <a:close/>
                <a:moveTo>
                  <a:pt x="1063840" y="269721"/>
                </a:moveTo>
                <a:lnTo>
                  <a:pt x="1071040" y="269721"/>
                </a:lnTo>
                <a:lnTo>
                  <a:pt x="1071040" y="305721"/>
                </a:lnTo>
                <a:lnTo>
                  <a:pt x="1063840" y="305721"/>
                </a:lnTo>
                <a:close/>
                <a:moveTo>
                  <a:pt x="1063840" y="213313"/>
                </a:moveTo>
                <a:lnTo>
                  <a:pt x="1071040" y="213313"/>
                </a:lnTo>
                <a:lnTo>
                  <a:pt x="1071040" y="249313"/>
                </a:lnTo>
                <a:lnTo>
                  <a:pt x="1063840" y="249313"/>
                </a:lnTo>
                <a:close/>
                <a:moveTo>
                  <a:pt x="1063840" y="156905"/>
                </a:moveTo>
                <a:lnTo>
                  <a:pt x="1071040" y="156905"/>
                </a:lnTo>
                <a:lnTo>
                  <a:pt x="1071040" y="192906"/>
                </a:lnTo>
                <a:lnTo>
                  <a:pt x="1063840" y="192906"/>
                </a:lnTo>
                <a:close/>
                <a:moveTo>
                  <a:pt x="1063840" y="100497"/>
                </a:moveTo>
                <a:lnTo>
                  <a:pt x="1071040" y="100497"/>
                </a:lnTo>
                <a:lnTo>
                  <a:pt x="1071040" y="136498"/>
                </a:lnTo>
                <a:lnTo>
                  <a:pt x="1063840" y="136498"/>
                </a:lnTo>
                <a:close/>
                <a:moveTo>
                  <a:pt x="1063840" y="44089"/>
                </a:moveTo>
                <a:lnTo>
                  <a:pt x="1071040" y="44089"/>
                </a:lnTo>
                <a:lnTo>
                  <a:pt x="1071040" y="80090"/>
                </a:lnTo>
                <a:lnTo>
                  <a:pt x="1063840" y="80090"/>
                </a:lnTo>
                <a:close/>
                <a:moveTo>
                  <a:pt x="1035202" y="34988"/>
                </a:moveTo>
                <a:lnTo>
                  <a:pt x="1071202" y="34988"/>
                </a:lnTo>
                <a:lnTo>
                  <a:pt x="1071202" y="42188"/>
                </a:lnTo>
                <a:lnTo>
                  <a:pt x="1035202" y="42188"/>
                </a:lnTo>
                <a:close/>
                <a:moveTo>
                  <a:pt x="977589" y="34988"/>
                </a:moveTo>
                <a:lnTo>
                  <a:pt x="1013589" y="34988"/>
                </a:lnTo>
                <a:lnTo>
                  <a:pt x="1013589" y="42188"/>
                </a:lnTo>
                <a:lnTo>
                  <a:pt x="977589" y="42188"/>
                </a:lnTo>
                <a:close/>
                <a:moveTo>
                  <a:pt x="919975" y="34988"/>
                </a:moveTo>
                <a:lnTo>
                  <a:pt x="955975" y="34988"/>
                </a:lnTo>
                <a:lnTo>
                  <a:pt x="955975" y="42188"/>
                </a:lnTo>
                <a:lnTo>
                  <a:pt x="919975" y="42188"/>
                </a:lnTo>
                <a:close/>
                <a:moveTo>
                  <a:pt x="862361" y="34988"/>
                </a:moveTo>
                <a:lnTo>
                  <a:pt x="898361" y="34988"/>
                </a:lnTo>
                <a:lnTo>
                  <a:pt x="898361" y="42188"/>
                </a:lnTo>
                <a:lnTo>
                  <a:pt x="862361" y="42188"/>
                </a:lnTo>
                <a:close/>
                <a:moveTo>
                  <a:pt x="804747" y="34988"/>
                </a:moveTo>
                <a:lnTo>
                  <a:pt x="840747" y="34988"/>
                </a:lnTo>
                <a:lnTo>
                  <a:pt x="840747" y="42188"/>
                </a:lnTo>
                <a:lnTo>
                  <a:pt x="804747" y="42188"/>
                </a:lnTo>
                <a:close/>
                <a:moveTo>
                  <a:pt x="747133" y="34988"/>
                </a:moveTo>
                <a:lnTo>
                  <a:pt x="783133" y="34988"/>
                </a:lnTo>
                <a:lnTo>
                  <a:pt x="783133" y="42188"/>
                </a:lnTo>
                <a:lnTo>
                  <a:pt x="747133" y="42188"/>
                </a:lnTo>
                <a:close/>
                <a:moveTo>
                  <a:pt x="689519" y="34988"/>
                </a:moveTo>
                <a:lnTo>
                  <a:pt x="725519" y="34988"/>
                </a:lnTo>
                <a:lnTo>
                  <a:pt x="725519" y="42188"/>
                </a:lnTo>
                <a:lnTo>
                  <a:pt x="689519" y="42188"/>
                </a:lnTo>
                <a:close/>
                <a:moveTo>
                  <a:pt x="631905" y="34988"/>
                </a:moveTo>
                <a:lnTo>
                  <a:pt x="667905" y="34988"/>
                </a:lnTo>
                <a:lnTo>
                  <a:pt x="667905" y="42188"/>
                </a:lnTo>
                <a:lnTo>
                  <a:pt x="631905" y="42188"/>
                </a:lnTo>
                <a:close/>
                <a:moveTo>
                  <a:pt x="574291" y="34988"/>
                </a:moveTo>
                <a:lnTo>
                  <a:pt x="610291" y="34988"/>
                </a:lnTo>
                <a:lnTo>
                  <a:pt x="610291" y="42188"/>
                </a:lnTo>
                <a:lnTo>
                  <a:pt x="574291" y="42188"/>
                </a:lnTo>
                <a:close/>
                <a:moveTo>
                  <a:pt x="516677" y="34988"/>
                </a:moveTo>
                <a:lnTo>
                  <a:pt x="552677" y="34988"/>
                </a:lnTo>
                <a:lnTo>
                  <a:pt x="552677" y="42188"/>
                </a:lnTo>
                <a:lnTo>
                  <a:pt x="516677" y="42188"/>
                </a:lnTo>
                <a:close/>
                <a:moveTo>
                  <a:pt x="459063" y="34988"/>
                </a:moveTo>
                <a:lnTo>
                  <a:pt x="495063" y="34988"/>
                </a:lnTo>
                <a:lnTo>
                  <a:pt x="495063" y="42188"/>
                </a:lnTo>
                <a:lnTo>
                  <a:pt x="459063" y="42188"/>
                </a:lnTo>
                <a:close/>
                <a:moveTo>
                  <a:pt x="401449" y="34988"/>
                </a:moveTo>
                <a:lnTo>
                  <a:pt x="437449" y="34988"/>
                </a:lnTo>
                <a:lnTo>
                  <a:pt x="437449" y="42188"/>
                </a:lnTo>
                <a:lnTo>
                  <a:pt x="401449" y="42188"/>
                </a:lnTo>
                <a:close/>
                <a:moveTo>
                  <a:pt x="343835" y="34988"/>
                </a:moveTo>
                <a:lnTo>
                  <a:pt x="379835" y="34988"/>
                </a:lnTo>
                <a:lnTo>
                  <a:pt x="379835" y="42188"/>
                </a:lnTo>
                <a:lnTo>
                  <a:pt x="343835" y="42188"/>
                </a:lnTo>
                <a:close/>
                <a:moveTo>
                  <a:pt x="286221" y="34988"/>
                </a:moveTo>
                <a:lnTo>
                  <a:pt x="322221" y="34988"/>
                </a:lnTo>
                <a:lnTo>
                  <a:pt x="322221" y="42188"/>
                </a:lnTo>
                <a:lnTo>
                  <a:pt x="286221" y="42188"/>
                </a:lnTo>
                <a:close/>
                <a:moveTo>
                  <a:pt x="228607" y="34988"/>
                </a:moveTo>
                <a:lnTo>
                  <a:pt x="264607" y="34988"/>
                </a:lnTo>
                <a:lnTo>
                  <a:pt x="264607" y="42188"/>
                </a:lnTo>
                <a:lnTo>
                  <a:pt x="228607" y="42188"/>
                </a:lnTo>
                <a:close/>
                <a:moveTo>
                  <a:pt x="170993" y="34988"/>
                </a:moveTo>
                <a:lnTo>
                  <a:pt x="206993" y="34988"/>
                </a:lnTo>
                <a:lnTo>
                  <a:pt x="206993" y="42188"/>
                </a:lnTo>
                <a:lnTo>
                  <a:pt x="170993" y="42188"/>
                </a:lnTo>
                <a:close/>
                <a:moveTo>
                  <a:pt x="113379" y="34988"/>
                </a:moveTo>
                <a:lnTo>
                  <a:pt x="149379" y="34988"/>
                </a:lnTo>
                <a:lnTo>
                  <a:pt x="149379" y="42188"/>
                </a:lnTo>
                <a:lnTo>
                  <a:pt x="113379" y="42188"/>
                </a:lnTo>
                <a:close/>
                <a:moveTo>
                  <a:pt x="38589" y="0"/>
                </a:moveTo>
                <a:cubicBezTo>
                  <a:pt x="49245" y="0"/>
                  <a:pt x="58892" y="4319"/>
                  <a:pt x="65875" y="11302"/>
                </a:cubicBezTo>
                <a:lnTo>
                  <a:pt x="75686" y="34988"/>
                </a:lnTo>
                <a:lnTo>
                  <a:pt x="91765" y="34988"/>
                </a:lnTo>
                <a:lnTo>
                  <a:pt x="91765" y="42188"/>
                </a:lnTo>
                <a:lnTo>
                  <a:pt x="75687" y="42188"/>
                </a:lnTo>
                <a:lnTo>
                  <a:pt x="65875" y="65876"/>
                </a:lnTo>
                <a:cubicBezTo>
                  <a:pt x="58892" y="72859"/>
                  <a:pt x="49245" y="77178"/>
                  <a:pt x="38589" y="77178"/>
                </a:cubicBezTo>
                <a:cubicBezTo>
                  <a:pt x="17277" y="77178"/>
                  <a:pt x="0" y="59901"/>
                  <a:pt x="0" y="38589"/>
                </a:cubicBezTo>
                <a:cubicBezTo>
                  <a:pt x="0" y="17277"/>
                  <a:pt x="17277" y="0"/>
                  <a:pt x="38589" y="0"/>
                </a:cubicBezTo>
                <a:close/>
              </a:path>
            </a:pathLst>
          </a:custGeom>
          <a:solidFill>
            <a:schemeClr val="accent1"/>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a:off x="10160" y="6627495"/>
            <a:ext cx="12171680" cy="230505"/>
          </a:xfrm>
          <a:prstGeom prst="rect">
            <a:avLst/>
          </a:prstGeom>
          <a:solidFill>
            <a:schemeClr val="accent1"/>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a:off x="4197350" y="2409190"/>
            <a:ext cx="2100580" cy="1078230"/>
          </a:xfrm>
          <a:custGeom>
            <a:avLst/>
            <a:gdLst>
              <a:gd name="connsiteX0" fmla="*/ 689395 w 2184252"/>
              <a:gd name="connsiteY0" fmla="*/ 0 h 1120756"/>
              <a:gd name="connsiteX1" fmla="*/ 825171 w 2184252"/>
              <a:gd name="connsiteY1" fmla="*/ 0 h 1120756"/>
              <a:gd name="connsiteX2" fmla="*/ 831177 w 2184252"/>
              <a:gd name="connsiteY2" fmla="*/ 0 h 1120756"/>
              <a:gd name="connsiteX3" fmla="*/ 924853 w 2184252"/>
              <a:gd name="connsiteY3" fmla="*/ 0 h 1120756"/>
              <a:gd name="connsiteX4" fmla="*/ 959660 w 2184252"/>
              <a:gd name="connsiteY4" fmla="*/ 0 h 1120756"/>
              <a:gd name="connsiteX5" fmla="*/ 966953 w 2184252"/>
              <a:gd name="connsiteY5" fmla="*/ 0 h 1120756"/>
              <a:gd name="connsiteX6" fmla="*/ 1060629 w 2184252"/>
              <a:gd name="connsiteY6" fmla="*/ 0 h 1120756"/>
              <a:gd name="connsiteX7" fmla="*/ 1066635 w 2184252"/>
              <a:gd name="connsiteY7" fmla="*/ 0 h 1120756"/>
              <a:gd name="connsiteX8" fmla="*/ 1101443 w 2184252"/>
              <a:gd name="connsiteY8" fmla="*/ 0 h 1120756"/>
              <a:gd name="connsiteX9" fmla="*/ 1104984 w 2184252"/>
              <a:gd name="connsiteY9" fmla="*/ 0 h 1120756"/>
              <a:gd name="connsiteX10" fmla="*/ 1121158 w 2184252"/>
              <a:gd name="connsiteY10" fmla="*/ 0 h 1120756"/>
              <a:gd name="connsiteX11" fmla="*/ 1195118 w 2184252"/>
              <a:gd name="connsiteY11" fmla="*/ 0 h 1120756"/>
              <a:gd name="connsiteX12" fmla="*/ 1202411 w 2184252"/>
              <a:gd name="connsiteY12" fmla="*/ 0 h 1120756"/>
              <a:gd name="connsiteX13" fmla="*/ 1240760 w 2184252"/>
              <a:gd name="connsiteY13" fmla="*/ 0 h 1120756"/>
              <a:gd name="connsiteX14" fmla="*/ 1246766 w 2184252"/>
              <a:gd name="connsiteY14" fmla="*/ 0 h 1120756"/>
              <a:gd name="connsiteX15" fmla="*/ 1256934 w 2184252"/>
              <a:gd name="connsiteY15" fmla="*/ 0 h 1120756"/>
              <a:gd name="connsiteX16" fmla="*/ 1262940 w 2184252"/>
              <a:gd name="connsiteY16" fmla="*/ 0 h 1120756"/>
              <a:gd name="connsiteX17" fmla="*/ 1336901 w 2184252"/>
              <a:gd name="connsiteY17" fmla="*/ 0 h 1120756"/>
              <a:gd name="connsiteX18" fmla="*/ 1340442 w 2184252"/>
              <a:gd name="connsiteY18" fmla="*/ 0 h 1120756"/>
              <a:gd name="connsiteX19" fmla="*/ 1356616 w 2184252"/>
              <a:gd name="connsiteY19" fmla="*/ 0 h 1120756"/>
              <a:gd name="connsiteX20" fmla="*/ 1375249 w 2184252"/>
              <a:gd name="connsiteY20" fmla="*/ 0 h 1120756"/>
              <a:gd name="connsiteX21" fmla="*/ 1382542 w 2184252"/>
              <a:gd name="connsiteY21" fmla="*/ 0 h 1120756"/>
              <a:gd name="connsiteX22" fmla="*/ 1391423 w 2184252"/>
              <a:gd name="connsiteY22" fmla="*/ 0 h 1120756"/>
              <a:gd name="connsiteX23" fmla="*/ 1398716 w 2184252"/>
              <a:gd name="connsiteY23" fmla="*/ 0 h 1120756"/>
              <a:gd name="connsiteX24" fmla="*/ 1476218 w 2184252"/>
              <a:gd name="connsiteY24" fmla="*/ 0 h 1120756"/>
              <a:gd name="connsiteX25" fmla="*/ 1482224 w 2184252"/>
              <a:gd name="connsiteY25" fmla="*/ 0 h 1120756"/>
              <a:gd name="connsiteX26" fmla="*/ 1492392 w 2184252"/>
              <a:gd name="connsiteY26" fmla="*/ 0 h 1120756"/>
              <a:gd name="connsiteX27" fmla="*/ 1498398 w 2184252"/>
              <a:gd name="connsiteY27" fmla="*/ 0 h 1120756"/>
              <a:gd name="connsiteX28" fmla="*/ 1517031 w 2184252"/>
              <a:gd name="connsiteY28" fmla="*/ 0 h 1120756"/>
              <a:gd name="connsiteX29" fmla="*/ 1533206 w 2184252"/>
              <a:gd name="connsiteY29" fmla="*/ 0 h 1120756"/>
              <a:gd name="connsiteX30" fmla="*/ 1536747 w 2184252"/>
              <a:gd name="connsiteY30" fmla="*/ 0 h 1120756"/>
              <a:gd name="connsiteX31" fmla="*/ 1610707 w 2184252"/>
              <a:gd name="connsiteY31" fmla="*/ 0 h 1120756"/>
              <a:gd name="connsiteX32" fmla="*/ 1618000 w 2184252"/>
              <a:gd name="connsiteY32" fmla="*/ 0 h 1120756"/>
              <a:gd name="connsiteX33" fmla="*/ 1626881 w 2184252"/>
              <a:gd name="connsiteY33" fmla="*/ 0 h 1120756"/>
              <a:gd name="connsiteX34" fmla="*/ 1634174 w 2184252"/>
              <a:gd name="connsiteY34" fmla="*/ 0 h 1120756"/>
              <a:gd name="connsiteX35" fmla="*/ 1672523 w 2184252"/>
              <a:gd name="connsiteY35" fmla="*/ 0 h 1120756"/>
              <a:gd name="connsiteX36" fmla="*/ 1678529 w 2184252"/>
              <a:gd name="connsiteY36" fmla="*/ 0 h 1120756"/>
              <a:gd name="connsiteX37" fmla="*/ 1752489 w 2184252"/>
              <a:gd name="connsiteY37" fmla="*/ 0 h 1120756"/>
              <a:gd name="connsiteX38" fmla="*/ 1768664 w 2184252"/>
              <a:gd name="connsiteY38" fmla="*/ 0 h 1120756"/>
              <a:gd name="connsiteX39" fmla="*/ 1772205 w 2184252"/>
              <a:gd name="connsiteY39" fmla="*/ 0 h 1120756"/>
              <a:gd name="connsiteX40" fmla="*/ 1807012 w 2184252"/>
              <a:gd name="connsiteY40" fmla="*/ 0 h 1120756"/>
              <a:gd name="connsiteX41" fmla="*/ 1814305 w 2184252"/>
              <a:gd name="connsiteY41" fmla="*/ 0 h 1120756"/>
              <a:gd name="connsiteX42" fmla="*/ 1907981 w 2184252"/>
              <a:gd name="connsiteY42" fmla="*/ 0 h 1120756"/>
              <a:gd name="connsiteX43" fmla="*/ 1913987 w 2184252"/>
              <a:gd name="connsiteY43" fmla="*/ 0 h 1120756"/>
              <a:gd name="connsiteX44" fmla="*/ 1948794 w 2184252"/>
              <a:gd name="connsiteY44" fmla="*/ 0 h 1120756"/>
              <a:gd name="connsiteX45" fmla="*/ 2042470 w 2184252"/>
              <a:gd name="connsiteY45" fmla="*/ 0 h 1120756"/>
              <a:gd name="connsiteX46" fmla="*/ 2049763 w 2184252"/>
              <a:gd name="connsiteY46" fmla="*/ 0 h 1120756"/>
              <a:gd name="connsiteX47" fmla="*/ 2184252 w 2184252"/>
              <a:gd name="connsiteY47" fmla="*/ 0 h 1120756"/>
              <a:gd name="connsiteX48" fmla="*/ 1494857 w 2184252"/>
              <a:gd name="connsiteY48" fmla="*/ 1120756 h 1120756"/>
              <a:gd name="connsiteX49" fmla="*/ 1360369 w 2184252"/>
              <a:gd name="connsiteY49" fmla="*/ 1120756 h 1120756"/>
              <a:gd name="connsiteX50" fmla="*/ 1353075 w 2184252"/>
              <a:gd name="connsiteY50" fmla="*/ 1120756 h 1120756"/>
              <a:gd name="connsiteX51" fmla="*/ 1259399 w 2184252"/>
              <a:gd name="connsiteY51" fmla="*/ 1120756 h 1120756"/>
              <a:gd name="connsiteX52" fmla="*/ 1224592 w 2184252"/>
              <a:gd name="connsiteY52" fmla="*/ 1120756 h 1120756"/>
              <a:gd name="connsiteX53" fmla="*/ 1218586 w 2184252"/>
              <a:gd name="connsiteY53" fmla="*/ 1120756 h 1120756"/>
              <a:gd name="connsiteX54" fmla="*/ 1124911 w 2184252"/>
              <a:gd name="connsiteY54" fmla="*/ 1120756 h 1120756"/>
              <a:gd name="connsiteX55" fmla="*/ 1117617 w 2184252"/>
              <a:gd name="connsiteY55" fmla="*/ 1120756 h 1120756"/>
              <a:gd name="connsiteX56" fmla="*/ 1082810 w 2184252"/>
              <a:gd name="connsiteY56" fmla="*/ 1120756 h 1120756"/>
              <a:gd name="connsiteX57" fmla="*/ 1079269 w 2184252"/>
              <a:gd name="connsiteY57" fmla="*/ 1120756 h 1120756"/>
              <a:gd name="connsiteX58" fmla="*/ 1063094 w 2184252"/>
              <a:gd name="connsiteY58" fmla="*/ 1120756 h 1120756"/>
              <a:gd name="connsiteX59" fmla="*/ 989134 w 2184252"/>
              <a:gd name="connsiteY59" fmla="*/ 1120756 h 1120756"/>
              <a:gd name="connsiteX60" fmla="*/ 983128 w 2184252"/>
              <a:gd name="connsiteY60" fmla="*/ 1120756 h 1120756"/>
              <a:gd name="connsiteX61" fmla="*/ 944780 w 2184252"/>
              <a:gd name="connsiteY61" fmla="*/ 1120756 h 1120756"/>
              <a:gd name="connsiteX62" fmla="*/ 937487 w 2184252"/>
              <a:gd name="connsiteY62" fmla="*/ 1120756 h 1120756"/>
              <a:gd name="connsiteX63" fmla="*/ 928606 w 2184252"/>
              <a:gd name="connsiteY63" fmla="*/ 1120756 h 1120756"/>
              <a:gd name="connsiteX64" fmla="*/ 921312 w 2184252"/>
              <a:gd name="connsiteY64" fmla="*/ 1120756 h 1120756"/>
              <a:gd name="connsiteX65" fmla="*/ 847352 w 2184252"/>
              <a:gd name="connsiteY65" fmla="*/ 1120756 h 1120756"/>
              <a:gd name="connsiteX66" fmla="*/ 843811 w 2184252"/>
              <a:gd name="connsiteY66" fmla="*/ 1120756 h 1120756"/>
              <a:gd name="connsiteX67" fmla="*/ 827636 w 2184252"/>
              <a:gd name="connsiteY67" fmla="*/ 1120756 h 1120756"/>
              <a:gd name="connsiteX68" fmla="*/ 809003 w 2184252"/>
              <a:gd name="connsiteY68" fmla="*/ 1120756 h 1120756"/>
              <a:gd name="connsiteX69" fmla="*/ 802997 w 2184252"/>
              <a:gd name="connsiteY69" fmla="*/ 1120756 h 1120756"/>
              <a:gd name="connsiteX70" fmla="*/ 792829 w 2184252"/>
              <a:gd name="connsiteY70" fmla="*/ 1120756 h 1120756"/>
              <a:gd name="connsiteX71" fmla="*/ 786823 w 2184252"/>
              <a:gd name="connsiteY71" fmla="*/ 1120756 h 1120756"/>
              <a:gd name="connsiteX72" fmla="*/ 709322 w 2184252"/>
              <a:gd name="connsiteY72" fmla="*/ 1120756 h 1120756"/>
              <a:gd name="connsiteX73" fmla="*/ 702029 w 2184252"/>
              <a:gd name="connsiteY73" fmla="*/ 1120756 h 1120756"/>
              <a:gd name="connsiteX74" fmla="*/ 693148 w 2184252"/>
              <a:gd name="connsiteY74" fmla="*/ 1120756 h 1120756"/>
              <a:gd name="connsiteX75" fmla="*/ 685854 w 2184252"/>
              <a:gd name="connsiteY75" fmla="*/ 1120756 h 1120756"/>
              <a:gd name="connsiteX76" fmla="*/ 667221 w 2184252"/>
              <a:gd name="connsiteY76" fmla="*/ 1120756 h 1120756"/>
              <a:gd name="connsiteX77" fmla="*/ 651047 w 2184252"/>
              <a:gd name="connsiteY77" fmla="*/ 1120756 h 1120756"/>
              <a:gd name="connsiteX78" fmla="*/ 647506 w 2184252"/>
              <a:gd name="connsiteY78" fmla="*/ 1120756 h 1120756"/>
              <a:gd name="connsiteX79" fmla="*/ 573545 w 2184252"/>
              <a:gd name="connsiteY79" fmla="*/ 1120756 h 1120756"/>
              <a:gd name="connsiteX80" fmla="*/ 567539 w 2184252"/>
              <a:gd name="connsiteY80" fmla="*/ 1120756 h 1120756"/>
              <a:gd name="connsiteX81" fmla="*/ 557371 w 2184252"/>
              <a:gd name="connsiteY81" fmla="*/ 1120756 h 1120756"/>
              <a:gd name="connsiteX82" fmla="*/ 551365 w 2184252"/>
              <a:gd name="connsiteY82" fmla="*/ 1120756 h 1120756"/>
              <a:gd name="connsiteX83" fmla="*/ 513017 w 2184252"/>
              <a:gd name="connsiteY83" fmla="*/ 1120756 h 1120756"/>
              <a:gd name="connsiteX84" fmla="*/ 505724 w 2184252"/>
              <a:gd name="connsiteY84" fmla="*/ 1120756 h 1120756"/>
              <a:gd name="connsiteX85" fmla="*/ 431763 w 2184252"/>
              <a:gd name="connsiteY85" fmla="*/ 1120756 h 1120756"/>
              <a:gd name="connsiteX86" fmla="*/ 415589 w 2184252"/>
              <a:gd name="connsiteY86" fmla="*/ 1120756 h 1120756"/>
              <a:gd name="connsiteX87" fmla="*/ 412048 w 2184252"/>
              <a:gd name="connsiteY87" fmla="*/ 1120756 h 1120756"/>
              <a:gd name="connsiteX88" fmla="*/ 377240 w 2184252"/>
              <a:gd name="connsiteY88" fmla="*/ 1120756 h 1120756"/>
              <a:gd name="connsiteX89" fmla="*/ 371234 w 2184252"/>
              <a:gd name="connsiteY89" fmla="*/ 1120756 h 1120756"/>
              <a:gd name="connsiteX90" fmla="*/ 277559 w 2184252"/>
              <a:gd name="connsiteY90" fmla="*/ 1120756 h 1120756"/>
              <a:gd name="connsiteX91" fmla="*/ 270266 w 2184252"/>
              <a:gd name="connsiteY91" fmla="*/ 1120756 h 1120756"/>
              <a:gd name="connsiteX92" fmla="*/ 235458 w 2184252"/>
              <a:gd name="connsiteY92" fmla="*/ 1120756 h 1120756"/>
              <a:gd name="connsiteX93" fmla="*/ 141782 w 2184252"/>
              <a:gd name="connsiteY93" fmla="*/ 1120756 h 1120756"/>
              <a:gd name="connsiteX94" fmla="*/ 135776 w 2184252"/>
              <a:gd name="connsiteY94" fmla="*/ 1120756 h 1120756"/>
              <a:gd name="connsiteX95" fmla="*/ 0 w 2184252"/>
              <a:gd name="connsiteY95" fmla="*/ 1120756 h 1120756"/>
            </a:gdLst>
            <a:ahLst/>
            <a:cxnLst/>
            <a:rect l="l" t="t" r="r" b="b"/>
            <a:pathLst>
              <a:path w="2184252" h="1120756">
                <a:moveTo>
                  <a:pt x="689395" y="0"/>
                </a:moveTo>
                <a:lnTo>
                  <a:pt x="825171" y="0"/>
                </a:lnTo>
                <a:lnTo>
                  <a:pt x="831177" y="0"/>
                </a:lnTo>
                <a:lnTo>
                  <a:pt x="924853" y="0"/>
                </a:lnTo>
                <a:lnTo>
                  <a:pt x="959660" y="0"/>
                </a:lnTo>
                <a:lnTo>
                  <a:pt x="966953" y="0"/>
                </a:lnTo>
                <a:lnTo>
                  <a:pt x="1060629" y="0"/>
                </a:lnTo>
                <a:lnTo>
                  <a:pt x="1066635" y="0"/>
                </a:lnTo>
                <a:lnTo>
                  <a:pt x="1101443" y="0"/>
                </a:lnTo>
                <a:lnTo>
                  <a:pt x="1104984" y="0"/>
                </a:lnTo>
                <a:lnTo>
                  <a:pt x="1121158" y="0"/>
                </a:lnTo>
                <a:lnTo>
                  <a:pt x="1195118" y="0"/>
                </a:lnTo>
                <a:lnTo>
                  <a:pt x="1202411" y="0"/>
                </a:lnTo>
                <a:lnTo>
                  <a:pt x="1240760" y="0"/>
                </a:lnTo>
                <a:lnTo>
                  <a:pt x="1246766" y="0"/>
                </a:lnTo>
                <a:lnTo>
                  <a:pt x="1256934" y="0"/>
                </a:lnTo>
                <a:lnTo>
                  <a:pt x="1262940" y="0"/>
                </a:lnTo>
                <a:lnTo>
                  <a:pt x="1336901" y="0"/>
                </a:lnTo>
                <a:lnTo>
                  <a:pt x="1340442" y="0"/>
                </a:lnTo>
                <a:lnTo>
                  <a:pt x="1356616" y="0"/>
                </a:lnTo>
                <a:lnTo>
                  <a:pt x="1375249" y="0"/>
                </a:lnTo>
                <a:lnTo>
                  <a:pt x="1382542" y="0"/>
                </a:lnTo>
                <a:lnTo>
                  <a:pt x="1391423" y="0"/>
                </a:lnTo>
                <a:lnTo>
                  <a:pt x="1398716" y="0"/>
                </a:lnTo>
                <a:lnTo>
                  <a:pt x="1476218" y="0"/>
                </a:lnTo>
                <a:lnTo>
                  <a:pt x="1482224" y="0"/>
                </a:lnTo>
                <a:lnTo>
                  <a:pt x="1492392" y="0"/>
                </a:lnTo>
                <a:lnTo>
                  <a:pt x="1498398" y="0"/>
                </a:lnTo>
                <a:lnTo>
                  <a:pt x="1517031" y="0"/>
                </a:lnTo>
                <a:lnTo>
                  <a:pt x="1533206" y="0"/>
                </a:lnTo>
                <a:lnTo>
                  <a:pt x="1536747" y="0"/>
                </a:lnTo>
                <a:lnTo>
                  <a:pt x="1610707" y="0"/>
                </a:lnTo>
                <a:lnTo>
                  <a:pt x="1618000" y="0"/>
                </a:lnTo>
                <a:lnTo>
                  <a:pt x="1626881" y="0"/>
                </a:lnTo>
                <a:lnTo>
                  <a:pt x="1634174" y="0"/>
                </a:lnTo>
                <a:lnTo>
                  <a:pt x="1672523" y="0"/>
                </a:lnTo>
                <a:lnTo>
                  <a:pt x="1678529" y="0"/>
                </a:lnTo>
                <a:lnTo>
                  <a:pt x="1752489" y="0"/>
                </a:lnTo>
                <a:lnTo>
                  <a:pt x="1768664" y="0"/>
                </a:lnTo>
                <a:lnTo>
                  <a:pt x="1772205" y="0"/>
                </a:lnTo>
                <a:lnTo>
                  <a:pt x="1807012" y="0"/>
                </a:lnTo>
                <a:lnTo>
                  <a:pt x="1814305" y="0"/>
                </a:lnTo>
                <a:lnTo>
                  <a:pt x="1907981" y="0"/>
                </a:lnTo>
                <a:lnTo>
                  <a:pt x="1913987" y="0"/>
                </a:lnTo>
                <a:lnTo>
                  <a:pt x="1948794" y="0"/>
                </a:lnTo>
                <a:lnTo>
                  <a:pt x="2042470" y="0"/>
                </a:lnTo>
                <a:lnTo>
                  <a:pt x="2049763" y="0"/>
                </a:lnTo>
                <a:lnTo>
                  <a:pt x="2184252" y="0"/>
                </a:lnTo>
                <a:lnTo>
                  <a:pt x="1494857" y="1120756"/>
                </a:lnTo>
                <a:lnTo>
                  <a:pt x="1360369" y="1120756"/>
                </a:lnTo>
                <a:lnTo>
                  <a:pt x="1353075" y="1120756"/>
                </a:lnTo>
                <a:lnTo>
                  <a:pt x="1259399" y="1120756"/>
                </a:lnTo>
                <a:lnTo>
                  <a:pt x="1224592" y="1120756"/>
                </a:lnTo>
                <a:lnTo>
                  <a:pt x="1218586" y="1120756"/>
                </a:lnTo>
                <a:lnTo>
                  <a:pt x="1124911" y="1120756"/>
                </a:lnTo>
                <a:lnTo>
                  <a:pt x="1117617" y="1120756"/>
                </a:lnTo>
                <a:lnTo>
                  <a:pt x="1082810" y="1120756"/>
                </a:lnTo>
                <a:lnTo>
                  <a:pt x="1079269" y="1120756"/>
                </a:lnTo>
                <a:lnTo>
                  <a:pt x="1063094" y="1120756"/>
                </a:lnTo>
                <a:lnTo>
                  <a:pt x="989134" y="1120756"/>
                </a:lnTo>
                <a:lnTo>
                  <a:pt x="983128" y="1120756"/>
                </a:lnTo>
                <a:lnTo>
                  <a:pt x="944780" y="1120756"/>
                </a:lnTo>
                <a:lnTo>
                  <a:pt x="937487" y="1120756"/>
                </a:lnTo>
                <a:lnTo>
                  <a:pt x="928606" y="1120756"/>
                </a:lnTo>
                <a:lnTo>
                  <a:pt x="921312" y="1120756"/>
                </a:lnTo>
                <a:lnTo>
                  <a:pt x="847352" y="1120756"/>
                </a:lnTo>
                <a:lnTo>
                  <a:pt x="843811" y="1120756"/>
                </a:lnTo>
                <a:lnTo>
                  <a:pt x="827636" y="1120756"/>
                </a:lnTo>
                <a:lnTo>
                  <a:pt x="809003" y="1120756"/>
                </a:lnTo>
                <a:lnTo>
                  <a:pt x="802997" y="1120756"/>
                </a:lnTo>
                <a:lnTo>
                  <a:pt x="792829" y="1120756"/>
                </a:lnTo>
                <a:lnTo>
                  <a:pt x="786823" y="1120756"/>
                </a:lnTo>
                <a:lnTo>
                  <a:pt x="709322" y="1120756"/>
                </a:lnTo>
                <a:lnTo>
                  <a:pt x="702029" y="1120756"/>
                </a:lnTo>
                <a:lnTo>
                  <a:pt x="693148" y="1120756"/>
                </a:lnTo>
                <a:lnTo>
                  <a:pt x="685854" y="1120756"/>
                </a:lnTo>
                <a:lnTo>
                  <a:pt x="667221" y="1120756"/>
                </a:lnTo>
                <a:lnTo>
                  <a:pt x="651047" y="1120756"/>
                </a:lnTo>
                <a:lnTo>
                  <a:pt x="647506" y="1120756"/>
                </a:lnTo>
                <a:lnTo>
                  <a:pt x="573545" y="1120756"/>
                </a:lnTo>
                <a:lnTo>
                  <a:pt x="567539" y="1120756"/>
                </a:lnTo>
                <a:lnTo>
                  <a:pt x="557371" y="1120756"/>
                </a:lnTo>
                <a:lnTo>
                  <a:pt x="551365" y="1120756"/>
                </a:lnTo>
                <a:lnTo>
                  <a:pt x="513017" y="1120756"/>
                </a:lnTo>
                <a:lnTo>
                  <a:pt x="505724" y="1120756"/>
                </a:lnTo>
                <a:lnTo>
                  <a:pt x="431763" y="1120756"/>
                </a:lnTo>
                <a:lnTo>
                  <a:pt x="415589" y="1120756"/>
                </a:lnTo>
                <a:lnTo>
                  <a:pt x="412048" y="1120756"/>
                </a:lnTo>
                <a:lnTo>
                  <a:pt x="377240" y="1120756"/>
                </a:lnTo>
                <a:lnTo>
                  <a:pt x="371234" y="1120756"/>
                </a:lnTo>
                <a:lnTo>
                  <a:pt x="277559" y="1120756"/>
                </a:lnTo>
                <a:lnTo>
                  <a:pt x="270266" y="1120756"/>
                </a:lnTo>
                <a:lnTo>
                  <a:pt x="235458" y="1120756"/>
                </a:lnTo>
                <a:lnTo>
                  <a:pt x="141782" y="1120756"/>
                </a:lnTo>
                <a:lnTo>
                  <a:pt x="135776" y="1120756"/>
                </a:lnTo>
                <a:lnTo>
                  <a:pt x="0" y="1120756"/>
                </a:lnTo>
                <a:close/>
              </a:path>
            </a:pathLst>
          </a:custGeom>
          <a:solidFill>
            <a:schemeClr val="accent1"/>
          </a:solidFill>
          <a:ln cap="sq">
            <a:noFill/>
            <a:prstDash val="solid"/>
            <a:miter/>
          </a:ln>
          <a:effectLst/>
        </p:spPr>
        <p:txBody>
          <a:bodyPr vert="horz" wrap="square" lIns="91440" tIns="45720" rIns="91440" bIns="45720" rtlCol="0" anchor="ctr"/>
          <a:lstStyle/>
          <a:p>
            <a:pPr algn="ctr">
              <a:lnSpc>
                <a:spcPct val="100000"/>
              </a:lnSpc>
            </a:pPr>
            <a:endParaRPr kumimoji="1" lang="zh-CN" altLang="en-US"/>
          </a:p>
        </p:txBody>
      </p:sp>
      <p:sp>
        <p:nvSpPr>
          <p:cNvPr id="9" name="标题 1"/>
          <p:cNvSpPr txBox="1"/>
          <p:nvPr/>
        </p:nvSpPr>
        <p:spPr>
          <a:xfrm>
            <a:off x="5894070" y="2409190"/>
            <a:ext cx="2100580" cy="1078230"/>
          </a:xfrm>
          <a:custGeom>
            <a:avLst/>
            <a:gdLst>
              <a:gd name="connsiteX0" fmla="*/ 689395 w 2184252"/>
              <a:gd name="connsiteY0" fmla="*/ 0 h 1120756"/>
              <a:gd name="connsiteX1" fmla="*/ 825171 w 2184252"/>
              <a:gd name="connsiteY1" fmla="*/ 0 h 1120756"/>
              <a:gd name="connsiteX2" fmla="*/ 831177 w 2184252"/>
              <a:gd name="connsiteY2" fmla="*/ 0 h 1120756"/>
              <a:gd name="connsiteX3" fmla="*/ 924853 w 2184252"/>
              <a:gd name="connsiteY3" fmla="*/ 0 h 1120756"/>
              <a:gd name="connsiteX4" fmla="*/ 959660 w 2184252"/>
              <a:gd name="connsiteY4" fmla="*/ 0 h 1120756"/>
              <a:gd name="connsiteX5" fmla="*/ 966953 w 2184252"/>
              <a:gd name="connsiteY5" fmla="*/ 0 h 1120756"/>
              <a:gd name="connsiteX6" fmla="*/ 1060629 w 2184252"/>
              <a:gd name="connsiteY6" fmla="*/ 0 h 1120756"/>
              <a:gd name="connsiteX7" fmla="*/ 1066635 w 2184252"/>
              <a:gd name="connsiteY7" fmla="*/ 0 h 1120756"/>
              <a:gd name="connsiteX8" fmla="*/ 1101443 w 2184252"/>
              <a:gd name="connsiteY8" fmla="*/ 0 h 1120756"/>
              <a:gd name="connsiteX9" fmla="*/ 1104984 w 2184252"/>
              <a:gd name="connsiteY9" fmla="*/ 0 h 1120756"/>
              <a:gd name="connsiteX10" fmla="*/ 1121158 w 2184252"/>
              <a:gd name="connsiteY10" fmla="*/ 0 h 1120756"/>
              <a:gd name="connsiteX11" fmla="*/ 1195118 w 2184252"/>
              <a:gd name="connsiteY11" fmla="*/ 0 h 1120756"/>
              <a:gd name="connsiteX12" fmla="*/ 1202411 w 2184252"/>
              <a:gd name="connsiteY12" fmla="*/ 0 h 1120756"/>
              <a:gd name="connsiteX13" fmla="*/ 1240760 w 2184252"/>
              <a:gd name="connsiteY13" fmla="*/ 0 h 1120756"/>
              <a:gd name="connsiteX14" fmla="*/ 1246766 w 2184252"/>
              <a:gd name="connsiteY14" fmla="*/ 0 h 1120756"/>
              <a:gd name="connsiteX15" fmla="*/ 1256934 w 2184252"/>
              <a:gd name="connsiteY15" fmla="*/ 0 h 1120756"/>
              <a:gd name="connsiteX16" fmla="*/ 1262940 w 2184252"/>
              <a:gd name="connsiteY16" fmla="*/ 0 h 1120756"/>
              <a:gd name="connsiteX17" fmla="*/ 1336901 w 2184252"/>
              <a:gd name="connsiteY17" fmla="*/ 0 h 1120756"/>
              <a:gd name="connsiteX18" fmla="*/ 1340442 w 2184252"/>
              <a:gd name="connsiteY18" fmla="*/ 0 h 1120756"/>
              <a:gd name="connsiteX19" fmla="*/ 1356616 w 2184252"/>
              <a:gd name="connsiteY19" fmla="*/ 0 h 1120756"/>
              <a:gd name="connsiteX20" fmla="*/ 1375249 w 2184252"/>
              <a:gd name="connsiteY20" fmla="*/ 0 h 1120756"/>
              <a:gd name="connsiteX21" fmla="*/ 1382542 w 2184252"/>
              <a:gd name="connsiteY21" fmla="*/ 0 h 1120756"/>
              <a:gd name="connsiteX22" fmla="*/ 1391423 w 2184252"/>
              <a:gd name="connsiteY22" fmla="*/ 0 h 1120756"/>
              <a:gd name="connsiteX23" fmla="*/ 1398716 w 2184252"/>
              <a:gd name="connsiteY23" fmla="*/ 0 h 1120756"/>
              <a:gd name="connsiteX24" fmla="*/ 1476218 w 2184252"/>
              <a:gd name="connsiteY24" fmla="*/ 0 h 1120756"/>
              <a:gd name="connsiteX25" fmla="*/ 1482224 w 2184252"/>
              <a:gd name="connsiteY25" fmla="*/ 0 h 1120756"/>
              <a:gd name="connsiteX26" fmla="*/ 1492392 w 2184252"/>
              <a:gd name="connsiteY26" fmla="*/ 0 h 1120756"/>
              <a:gd name="connsiteX27" fmla="*/ 1498398 w 2184252"/>
              <a:gd name="connsiteY27" fmla="*/ 0 h 1120756"/>
              <a:gd name="connsiteX28" fmla="*/ 1517031 w 2184252"/>
              <a:gd name="connsiteY28" fmla="*/ 0 h 1120756"/>
              <a:gd name="connsiteX29" fmla="*/ 1533206 w 2184252"/>
              <a:gd name="connsiteY29" fmla="*/ 0 h 1120756"/>
              <a:gd name="connsiteX30" fmla="*/ 1536747 w 2184252"/>
              <a:gd name="connsiteY30" fmla="*/ 0 h 1120756"/>
              <a:gd name="connsiteX31" fmla="*/ 1610707 w 2184252"/>
              <a:gd name="connsiteY31" fmla="*/ 0 h 1120756"/>
              <a:gd name="connsiteX32" fmla="*/ 1618000 w 2184252"/>
              <a:gd name="connsiteY32" fmla="*/ 0 h 1120756"/>
              <a:gd name="connsiteX33" fmla="*/ 1626881 w 2184252"/>
              <a:gd name="connsiteY33" fmla="*/ 0 h 1120756"/>
              <a:gd name="connsiteX34" fmla="*/ 1634174 w 2184252"/>
              <a:gd name="connsiteY34" fmla="*/ 0 h 1120756"/>
              <a:gd name="connsiteX35" fmla="*/ 1672523 w 2184252"/>
              <a:gd name="connsiteY35" fmla="*/ 0 h 1120756"/>
              <a:gd name="connsiteX36" fmla="*/ 1678529 w 2184252"/>
              <a:gd name="connsiteY36" fmla="*/ 0 h 1120756"/>
              <a:gd name="connsiteX37" fmla="*/ 1752489 w 2184252"/>
              <a:gd name="connsiteY37" fmla="*/ 0 h 1120756"/>
              <a:gd name="connsiteX38" fmla="*/ 1768664 w 2184252"/>
              <a:gd name="connsiteY38" fmla="*/ 0 h 1120756"/>
              <a:gd name="connsiteX39" fmla="*/ 1772205 w 2184252"/>
              <a:gd name="connsiteY39" fmla="*/ 0 h 1120756"/>
              <a:gd name="connsiteX40" fmla="*/ 1807012 w 2184252"/>
              <a:gd name="connsiteY40" fmla="*/ 0 h 1120756"/>
              <a:gd name="connsiteX41" fmla="*/ 1814305 w 2184252"/>
              <a:gd name="connsiteY41" fmla="*/ 0 h 1120756"/>
              <a:gd name="connsiteX42" fmla="*/ 1907981 w 2184252"/>
              <a:gd name="connsiteY42" fmla="*/ 0 h 1120756"/>
              <a:gd name="connsiteX43" fmla="*/ 1913987 w 2184252"/>
              <a:gd name="connsiteY43" fmla="*/ 0 h 1120756"/>
              <a:gd name="connsiteX44" fmla="*/ 1948794 w 2184252"/>
              <a:gd name="connsiteY44" fmla="*/ 0 h 1120756"/>
              <a:gd name="connsiteX45" fmla="*/ 2042470 w 2184252"/>
              <a:gd name="connsiteY45" fmla="*/ 0 h 1120756"/>
              <a:gd name="connsiteX46" fmla="*/ 2049763 w 2184252"/>
              <a:gd name="connsiteY46" fmla="*/ 0 h 1120756"/>
              <a:gd name="connsiteX47" fmla="*/ 2184252 w 2184252"/>
              <a:gd name="connsiteY47" fmla="*/ 0 h 1120756"/>
              <a:gd name="connsiteX48" fmla="*/ 1494857 w 2184252"/>
              <a:gd name="connsiteY48" fmla="*/ 1120756 h 1120756"/>
              <a:gd name="connsiteX49" fmla="*/ 1360369 w 2184252"/>
              <a:gd name="connsiteY49" fmla="*/ 1120756 h 1120756"/>
              <a:gd name="connsiteX50" fmla="*/ 1353075 w 2184252"/>
              <a:gd name="connsiteY50" fmla="*/ 1120756 h 1120756"/>
              <a:gd name="connsiteX51" fmla="*/ 1259399 w 2184252"/>
              <a:gd name="connsiteY51" fmla="*/ 1120756 h 1120756"/>
              <a:gd name="connsiteX52" fmla="*/ 1224592 w 2184252"/>
              <a:gd name="connsiteY52" fmla="*/ 1120756 h 1120756"/>
              <a:gd name="connsiteX53" fmla="*/ 1218586 w 2184252"/>
              <a:gd name="connsiteY53" fmla="*/ 1120756 h 1120756"/>
              <a:gd name="connsiteX54" fmla="*/ 1124911 w 2184252"/>
              <a:gd name="connsiteY54" fmla="*/ 1120756 h 1120756"/>
              <a:gd name="connsiteX55" fmla="*/ 1117617 w 2184252"/>
              <a:gd name="connsiteY55" fmla="*/ 1120756 h 1120756"/>
              <a:gd name="connsiteX56" fmla="*/ 1082810 w 2184252"/>
              <a:gd name="connsiteY56" fmla="*/ 1120756 h 1120756"/>
              <a:gd name="connsiteX57" fmla="*/ 1079269 w 2184252"/>
              <a:gd name="connsiteY57" fmla="*/ 1120756 h 1120756"/>
              <a:gd name="connsiteX58" fmla="*/ 1063094 w 2184252"/>
              <a:gd name="connsiteY58" fmla="*/ 1120756 h 1120756"/>
              <a:gd name="connsiteX59" fmla="*/ 989134 w 2184252"/>
              <a:gd name="connsiteY59" fmla="*/ 1120756 h 1120756"/>
              <a:gd name="connsiteX60" fmla="*/ 983128 w 2184252"/>
              <a:gd name="connsiteY60" fmla="*/ 1120756 h 1120756"/>
              <a:gd name="connsiteX61" fmla="*/ 944780 w 2184252"/>
              <a:gd name="connsiteY61" fmla="*/ 1120756 h 1120756"/>
              <a:gd name="connsiteX62" fmla="*/ 937487 w 2184252"/>
              <a:gd name="connsiteY62" fmla="*/ 1120756 h 1120756"/>
              <a:gd name="connsiteX63" fmla="*/ 928606 w 2184252"/>
              <a:gd name="connsiteY63" fmla="*/ 1120756 h 1120756"/>
              <a:gd name="connsiteX64" fmla="*/ 921312 w 2184252"/>
              <a:gd name="connsiteY64" fmla="*/ 1120756 h 1120756"/>
              <a:gd name="connsiteX65" fmla="*/ 847352 w 2184252"/>
              <a:gd name="connsiteY65" fmla="*/ 1120756 h 1120756"/>
              <a:gd name="connsiteX66" fmla="*/ 843811 w 2184252"/>
              <a:gd name="connsiteY66" fmla="*/ 1120756 h 1120756"/>
              <a:gd name="connsiteX67" fmla="*/ 827636 w 2184252"/>
              <a:gd name="connsiteY67" fmla="*/ 1120756 h 1120756"/>
              <a:gd name="connsiteX68" fmla="*/ 809003 w 2184252"/>
              <a:gd name="connsiteY68" fmla="*/ 1120756 h 1120756"/>
              <a:gd name="connsiteX69" fmla="*/ 802997 w 2184252"/>
              <a:gd name="connsiteY69" fmla="*/ 1120756 h 1120756"/>
              <a:gd name="connsiteX70" fmla="*/ 792829 w 2184252"/>
              <a:gd name="connsiteY70" fmla="*/ 1120756 h 1120756"/>
              <a:gd name="connsiteX71" fmla="*/ 786823 w 2184252"/>
              <a:gd name="connsiteY71" fmla="*/ 1120756 h 1120756"/>
              <a:gd name="connsiteX72" fmla="*/ 709322 w 2184252"/>
              <a:gd name="connsiteY72" fmla="*/ 1120756 h 1120756"/>
              <a:gd name="connsiteX73" fmla="*/ 702029 w 2184252"/>
              <a:gd name="connsiteY73" fmla="*/ 1120756 h 1120756"/>
              <a:gd name="connsiteX74" fmla="*/ 693148 w 2184252"/>
              <a:gd name="connsiteY74" fmla="*/ 1120756 h 1120756"/>
              <a:gd name="connsiteX75" fmla="*/ 685854 w 2184252"/>
              <a:gd name="connsiteY75" fmla="*/ 1120756 h 1120756"/>
              <a:gd name="connsiteX76" fmla="*/ 667221 w 2184252"/>
              <a:gd name="connsiteY76" fmla="*/ 1120756 h 1120756"/>
              <a:gd name="connsiteX77" fmla="*/ 651047 w 2184252"/>
              <a:gd name="connsiteY77" fmla="*/ 1120756 h 1120756"/>
              <a:gd name="connsiteX78" fmla="*/ 647506 w 2184252"/>
              <a:gd name="connsiteY78" fmla="*/ 1120756 h 1120756"/>
              <a:gd name="connsiteX79" fmla="*/ 573545 w 2184252"/>
              <a:gd name="connsiteY79" fmla="*/ 1120756 h 1120756"/>
              <a:gd name="connsiteX80" fmla="*/ 567539 w 2184252"/>
              <a:gd name="connsiteY80" fmla="*/ 1120756 h 1120756"/>
              <a:gd name="connsiteX81" fmla="*/ 557371 w 2184252"/>
              <a:gd name="connsiteY81" fmla="*/ 1120756 h 1120756"/>
              <a:gd name="connsiteX82" fmla="*/ 551365 w 2184252"/>
              <a:gd name="connsiteY82" fmla="*/ 1120756 h 1120756"/>
              <a:gd name="connsiteX83" fmla="*/ 513017 w 2184252"/>
              <a:gd name="connsiteY83" fmla="*/ 1120756 h 1120756"/>
              <a:gd name="connsiteX84" fmla="*/ 505724 w 2184252"/>
              <a:gd name="connsiteY84" fmla="*/ 1120756 h 1120756"/>
              <a:gd name="connsiteX85" fmla="*/ 431763 w 2184252"/>
              <a:gd name="connsiteY85" fmla="*/ 1120756 h 1120756"/>
              <a:gd name="connsiteX86" fmla="*/ 415589 w 2184252"/>
              <a:gd name="connsiteY86" fmla="*/ 1120756 h 1120756"/>
              <a:gd name="connsiteX87" fmla="*/ 412048 w 2184252"/>
              <a:gd name="connsiteY87" fmla="*/ 1120756 h 1120756"/>
              <a:gd name="connsiteX88" fmla="*/ 377240 w 2184252"/>
              <a:gd name="connsiteY88" fmla="*/ 1120756 h 1120756"/>
              <a:gd name="connsiteX89" fmla="*/ 371234 w 2184252"/>
              <a:gd name="connsiteY89" fmla="*/ 1120756 h 1120756"/>
              <a:gd name="connsiteX90" fmla="*/ 277559 w 2184252"/>
              <a:gd name="connsiteY90" fmla="*/ 1120756 h 1120756"/>
              <a:gd name="connsiteX91" fmla="*/ 270266 w 2184252"/>
              <a:gd name="connsiteY91" fmla="*/ 1120756 h 1120756"/>
              <a:gd name="connsiteX92" fmla="*/ 235458 w 2184252"/>
              <a:gd name="connsiteY92" fmla="*/ 1120756 h 1120756"/>
              <a:gd name="connsiteX93" fmla="*/ 141782 w 2184252"/>
              <a:gd name="connsiteY93" fmla="*/ 1120756 h 1120756"/>
              <a:gd name="connsiteX94" fmla="*/ 135776 w 2184252"/>
              <a:gd name="connsiteY94" fmla="*/ 1120756 h 1120756"/>
              <a:gd name="connsiteX95" fmla="*/ 0 w 2184252"/>
              <a:gd name="connsiteY95" fmla="*/ 1120756 h 1120756"/>
            </a:gdLst>
            <a:ahLst/>
            <a:cxnLst/>
            <a:rect l="l" t="t" r="r" b="b"/>
            <a:pathLst>
              <a:path w="2184252" h="1120756">
                <a:moveTo>
                  <a:pt x="689395" y="0"/>
                </a:moveTo>
                <a:lnTo>
                  <a:pt x="825171" y="0"/>
                </a:lnTo>
                <a:lnTo>
                  <a:pt x="831177" y="0"/>
                </a:lnTo>
                <a:lnTo>
                  <a:pt x="924853" y="0"/>
                </a:lnTo>
                <a:lnTo>
                  <a:pt x="959660" y="0"/>
                </a:lnTo>
                <a:lnTo>
                  <a:pt x="966953" y="0"/>
                </a:lnTo>
                <a:lnTo>
                  <a:pt x="1060629" y="0"/>
                </a:lnTo>
                <a:lnTo>
                  <a:pt x="1066635" y="0"/>
                </a:lnTo>
                <a:lnTo>
                  <a:pt x="1101443" y="0"/>
                </a:lnTo>
                <a:lnTo>
                  <a:pt x="1104984" y="0"/>
                </a:lnTo>
                <a:lnTo>
                  <a:pt x="1121158" y="0"/>
                </a:lnTo>
                <a:lnTo>
                  <a:pt x="1195118" y="0"/>
                </a:lnTo>
                <a:lnTo>
                  <a:pt x="1202411" y="0"/>
                </a:lnTo>
                <a:lnTo>
                  <a:pt x="1240760" y="0"/>
                </a:lnTo>
                <a:lnTo>
                  <a:pt x="1246766" y="0"/>
                </a:lnTo>
                <a:lnTo>
                  <a:pt x="1256934" y="0"/>
                </a:lnTo>
                <a:lnTo>
                  <a:pt x="1262940" y="0"/>
                </a:lnTo>
                <a:lnTo>
                  <a:pt x="1336901" y="0"/>
                </a:lnTo>
                <a:lnTo>
                  <a:pt x="1340442" y="0"/>
                </a:lnTo>
                <a:lnTo>
                  <a:pt x="1356616" y="0"/>
                </a:lnTo>
                <a:lnTo>
                  <a:pt x="1375249" y="0"/>
                </a:lnTo>
                <a:lnTo>
                  <a:pt x="1382542" y="0"/>
                </a:lnTo>
                <a:lnTo>
                  <a:pt x="1391423" y="0"/>
                </a:lnTo>
                <a:lnTo>
                  <a:pt x="1398716" y="0"/>
                </a:lnTo>
                <a:lnTo>
                  <a:pt x="1476218" y="0"/>
                </a:lnTo>
                <a:lnTo>
                  <a:pt x="1482224" y="0"/>
                </a:lnTo>
                <a:lnTo>
                  <a:pt x="1492392" y="0"/>
                </a:lnTo>
                <a:lnTo>
                  <a:pt x="1498398" y="0"/>
                </a:lnTo>
                <a:lnTo>
                  <a:pt x="1517031" y="0"/>
                </a:lnTo>
                <a:lnTo>
                  <a:pt x="1533206" y="0"/>
                </a:lnTo>
                <a:lnTo>
                  <a:pt x="1536747" y="0"/>
                </a:lnTo>
                <a:lnTo>
                  <a:pt x="1610707" y="0"/>
                </a:lnTo>
                <a:lnTo>
                  <a:pt x="1618000" y="0"/>
                </a:lnTo>
                <a:lnTo>
                  <a:pt x="1626881" y="0"/>
                </a:lnTo>
                <a:lnTo>
                  <a:pt x="1634174" y="0"/>
                </a:lnTo>
                <a:lnTo>
                  <a:pt x="1672523" y="0"/>
                </a:lnTo>
                <a:lnTo>
                  <a:pt x="1678529" y="0"/>
                </a:lnTo>
                <a:lnTo>
                  <a:pt x="1752489" y="0"/>
                </a:lnTo>
                <a:lnTo>
                  <a:pt x="1768664" y="0"/>
                </a:lnTo>
                <a:lnTo>
                  <a:pt x="1772205" y="0"/>
                </a:lnTo>
                <a:lnTo>
                  <a:pt x="1807012" y="0"/>
                </a:lnTo>
                <a:lnTo>
                  <a:pt x="1814305" y="0"/>
                </a:lnTo>
                <a:lnTo>
                  <a:pt x="1907981" y="0"/>
                </a:lnTo>
                <a:lnTo>
                  <a:pt x="1913987" y="0"/>
                </a:lnTo>
                <a:lnTo>
                  <a:pt x="1948794" y="0"/>
                </a:lnTo>
                <a:lnTo>
                  <a:pt x="2042470" y="0"/>
                </a:lnTo>
                <a:lnTo>
                  <a:pt x="2049763" y="0"/>
                </a:lnTo>
                <a:lnTo>
                  <a:pt x="2184252" y="0"/>
                </a:lnTo>
                <a:lnTo>
                  <a:pt x="1494857" y="1120756"/>
                </a:lnTo>
                <a:lnTo>
                  <a:pt x="1360369" y="1120756"/>
                </a:lnTo>
                <a:lnTo>
                  <a:pt x="1353075" y="1120756"/>
                </a:lnTo>
                <a:lnTo>
                  <a:pt x="1259399" y="1120756"/>
                </a:lnTo>
                <a:lnTo>
                  <a:pt x="1224592" y="1120756"/>
                </a:lnTo>
                <a:lnTo>
                  <a:pt x="1218586" y="1120756"/>
                </a:lnTo>
                <a:lnTo>
                  <a:pt x="1124911" y="1120756"/>
                </a:lnTo>
                <a:lnTo>
                  <a:pt x="1117617" y="1120756"/>
                </a:lnTo>
                <a:lnTo>
                  <a:pt x="1082810" y="1120756"/>
                </a:lnTo>
                <a:lnTo>
                  <a:pt x="1079269" y="1120756"/>
                </a:lnTo>
                <a:lnTo>
                  <a:pt x="1063094" y="1120756"/>
                </a:lnTo>
                <a:lnTo>
                  <a:pt x="989134" y="1120756"/>
                </a:lnTo>
                <a:lnTo>
                  <a:pt x="983128" y="1120756"/>
                </a:lnTo>
                <a:lnTo>
                  <a:pt x="944780" y="1120756"/>
                </a:lnTo>
                <a:lnTo>
                  <a:pt x="937487" y="1120756"/>
                </a:lnTo>
                <a:lnTo>
                  <a:pt x="928606" y="1120756"/>
                </a:lnTo>
                <a:lnTo>
                  <a:pt x="921312" y="1120756"/>
                </a:lnTo>
                <a:lnTo>
                  <a:pt x="847352" y="1120756"/>
                </a:lnTo>
                <a:lnTo>
                  <a:pt x="843811" y="1120756"/>
                </a:lnTo>
                <a:lnTo>
                  <a:pt x="827636" y="1120756"/>
                </a:lnTo>
                <a:lnTo>
                  <a:pt x="809003" y="1120756"/>
                </a:lnTo>
                <a:lnTo>
                  <a:pt x="802997" y="1120756"/>
                </a:lnTo>
                <a:lnTo>
                  <a:pt x="792829" y="1120756"/>
                </a:lnTo>
                <a:lnTo>
                  <a:pt x="786823" y="1120756"/>
                </a:lnTo>
                <a:lnTo>
                  <a:pt x="709322" y="1120756"/>
                </a:lnTo>
                <a:lnTo>
                  <a:pt x="702029" y="1120756"/>
                </a:lnTo>
                <a:lnTo>
                  <a:pt x="693148" y="1120756"/>
                </a:lnTo>
                <a:lnTo>
                  <a:pt x="685854" y="1120756"/>
                </a:lnTo>
                <a:lnTo>
                  <a:pt x="667221" y="1120756"/>
                </a:lnTo>
                <a:lnTo>
                  <a:pt x="651047" y="1120756"/>
                </a:lnTo>
                <a:lnTo>
                  <a:pt x="647506" y="1120756"/>
                </a:lnTo>
                <a:lnTo>
                  <a:pt x="573545" y="1120756"/>
                </a:lnTo>
                <a:lnTo>
                  <a:pt x="567539" y="1120756"/>
                </a:lnTo>
                <a:lnTo>
                  <a:pt x="557371" y="1120756"/>
                </a:lnTo>
                <a:lnTo>
                  <a:pt x="551365" y="1120756"/>
                </a:lnTo>
                <a:lnTo>
                  <a:pt x="513017" y="1120756"/>
                </a:lnTo>
                <a:lnTo>
                  <a:pt x="505724" y="1120756"/>
                </a:lnTo>
                <a:lnTo>
                  <a:pt x="431763" y="1120756"/>
                </a:lnTo>
                <a:lnTo>
                  <a:pt x="415589" y="1120756"/>
                </a:lnTo>
                <a:lnTo>
                  <a:pt x="412048" y="1120756"/>
                </a:lnTo>
                <a:lnTo>
                  <a:pt x="377240" y="1120756"/>
                </a:lnTo>
                <a:lnTo>
                  <a:pt x="371234" y="1120756"/>
                </a:lnTo>
                <a:lnTo>
                  <a:pt x="277559" y="1120756"/>
                </a:lnTo>
                <a:lnTo>
                  <a:pt x="270266" y="1120756"/>
                </a:lnTo>
                <a:lnTo>
                  <a:pt x="235458" y="1120756"/>
                </a:lnTo>
                <a:lnTo>
                  <a:pt x="141782" y="1120756"/>
                </a:lnTo>
                <a:lnTo>
                  <a:pt x="135776" y="1120756"/>
                </a:lnTo>
                <a:lnTo>
                  <a:pt x="0" y="1120756"/>
                </a:lnTo>
                <a:close/>
              </a:path>
            </a:pathLst>
          </a:custGeom>
          <a:solidFill>
            <a:schemeClr val="accent1"/>
          </a:solidFill>
          <a:ln cap="sq">
            <a:noFill/>
            <a:prstDash val="solid"/>
            <a:miter/>
          </a:ln>
          <a:effectLst/>
        </p:spPr>
        <p:txBody>
          <a:bodyPr vert="horz" wrap="square" lIns="91440" tIns="45720" rIns="91440" bIns="45720" rtlCol="0" anchor="ctr"/>
          <a:lstStyle/>
          <a:p>
            <a:pPr algn="ctr">
              <a:lnSpc>
                <a:spcPct val="100000"/>
              </a:lnSpc>
            </a:pPr>
            <a:endParaRPr kumimoji="1" lang="zh-CN" altLang="en-US"/>
          </a:p>
        </p:txBody>
      </p:sp>
      <p:sp>
        <p:nvSpPr>
          <p:cNvPr id="10" name="标题 1"/>
          <p:cNvSpPr txBox="1"/>
          <p:nvPr/>
        </p:nvSpPr>
        <p:spPr>
          <a:xfrm>
            <a:off x="4197350" y="3649980"/>
            <a:ext cx="2100580" cy="1078230"/>
          </a:xfrm>
          <a:custGeom>
            <a:avLst/>
            <a:gdLst>
              <a:gd name="connsiteX0" fmla="*/ 689395 w 2184252"/>
              <a:gd name="connsiteY0" fmla="*/ 0 h 1120756"/>
              <a:gd name="connsiteX1" fmla="*/ 825171 w 2184252"/>
              <a:gd name="connsiteY1" fmla="*/ 0 h 1120756"/>
              <a:gd name="connsiteX2" fmla="*/ 831177 w 2184252"/>
              <a:gd name="connsiteY2" fmla="*/ 0 h 1120756"/>
              <a:gd name="connsiteX3" fmla="*/ 924853 w 2184252"/>
              <a:gd name="connsiteY3" fmla="*/ 0 h 1120756"/>
              <a:gd name="connsiteX4" fmla="*/ 959660 w 2184252"/>
              <a:gd name="connsiteY4" fmla="*/ 0 h 1120756"/>
              <a:gd name="connsiteX5" fmla="*/ 966953 w 2184252"/>
              <a:gd name="connsiteY5" fmla="*/ 0 h 1120756"/>
              <a:gd name="connsiteX6" fmla="*/ 1060629 w 2184252"/>
              <a:gd name="connsiteY6" fmla="*/ 0 h 1120756"/>
              <a:gd name="connsiteX7" fmla="*/ 1066635 w 2184252"/>
              <a:gd name="connsiteY7" fmla="*/ 0 h 1120756"/>
              <a:gd name="connsiteX8" fmla="*/ 1101443 w 2184252"/>
              <a:gd name="connsiteY8" fmla="*/ 0 h 1120756"/>
              <a:gd name="connsiteX9" fmla="*/ 1104984 w 2184252"/>
              <a:gd name="connsiteY9" fmla="*/ 0 h 1120756"/>
              <a:gd name="connsiteX10" fmla="*/ 1121158 w 2184252"/>
              <a:gd name="connsiteY10" fmla="*/ 0 h 1120756"/>
              <a:gd name="connsiteX11" fmla="*/ 1195118 w 2184252"/>
              <a:gd name="connsiteY11" fmla="*/ 0 h 1120756"/>
              <a:gd name="connsiteX12" fmla="*/ 1202411 w 2184252"/>
              <a:gd name="connsiteY12" fmla="*/ 0 h 1120756"/>
              <a:gd name="connsiteX13" fmla="*/ 1240760 w 2184252"/>
              <a:gd name="connsiteY13" fmla="*/ 0 h 1120756"/>
              <a:gd name="connsiteX14" fmla="*/ 1246766 w 2184252"/>
              <a:gd name="connsiteY14" fmla="*/ 0 h 1120756"/>
              <a:gd name="connsiteX15" fmla="*/ 1256934 w 2184252"/>
              <a:gd name="connsiteY15" fmla="*/ 0 h 1120756"/>
              <a:gd name="connsiteX16" fmla="*/ 1262940 w 2184252"/>
              <a:gd name="connsiteY16" fmla="*/ 0 h 1120756"/>
              <a:gd name="connsiteX17" fmla="*/ 1336901 w 2184252"/>
              <a:gd name="connsiteY17" fmla="*/ 0 h 1120756"/>
              <a:gd name="connsiteX18" fmla="*/ 1340442 w 2184252"/>
              <a:gd name="connsiteY18" fmla="*/ 0 h 1120756"/>
              <a:gd name="connsiteX19" fmla="*/ 1356616 w 2184252"/>
              <a:gd name="connsiteY19" fmla="*/ 0 h 1120756"/>
              <a:gd name="connsiteX20" fmla="*/ 1375249 w 2184252"/>
              <a:gd name="connsiteY20" fmla="*/ 0 h 1120756"/>
              <a:gd name="connsiteX21" fmla="*/ 1382542 w 2184252"/>
              <a:gd name="connsiteY21" fmla="*/ 0 h 1120756"/>
              <a:gd name="connsiteX22" fmla="*/ 1391423 w 2184252"/>
              <a:gd name="connsiteY22" fmla="*/ 0 h 1120756"/>
              <a:gd name="connsiteX23" fmla="*/ 1398716 w 2184252"/>
              <a:gd name="connsiteY23" fmla="*/ 0 h 1120756"/>
              <a:gd name="connsiteX24" fmla="*/ 1476218 w 2184252"/>
              <a:gd name="connsiteY24" fmla="*/ 0 h 1120756"/>
              <a:gd name="connsiteX25" fmla="*/ 1482224 w 2184252"/>
              <a:gd name="connsiteY25" fmla="*/ 0 h 1120756"/>
              <a:gd name="connsiteX26" fmla="*/ 1492392 w 2184252"/>
              <a:gd name="connsiteY26" fmla="*/ 0 h 1120756"/>
              <a:gd name="connsiteX27" fmla="*/ 1498398 w 2184252"/>
              <a:gd name="connsiteY27" fmla="*/ 0 h 1120756"/>
              <a:gd name="connsiteX28" fmla="*/ 1517031 w 2184252"/>
              <a:gd name="connsiteY28" fmla="*/ 0 h 1120756"/>
              <a:gd name="connsiteX29" fmla="*/ 1533206 w 2184252"/>
              <a:gd name="connsiteY29" fmla="*/ 0 h 1120756"/>
              <a:gd name="connsiteX30" fmla="*/ 1536747 w 2184252"/>
              <a:gd name="connsiteY30" fmla="*/ 0 h 1120756"/>
              <a:gd name="connsiteX31" fmla="*/ 1610707 w 2184252"/>
              <a:gd name="connsiteY31" fmla="*/ 0 h 1120756"/>
              <a:gd name="connsiteX32" fmla="*/ 1618000 w 2184252"/>
              <a:gd name="connsiteY32" fmla="*/ 0 h 1120756"/>
              <a:gd name="connsiteX33" fmla="*/ 1626881 w 2184252"/>
              <a:gd name="connsiteY33" fmla="*/ 0 h 1120756"/>
              <a:gd name="connsiteX34" fmla="*/ 1634174 w 2184252"/>
              <a:gd name="connsiteY34" fmla="*/ 0 h 1120756"/>
              <a:gd name="connsiteX35" fmla="*/ 1672523 w 2184252"/>
              <a:gd name="connsiteY35" fmla="*/ 0 h 1120756"/>
              <a:gd name="connsiteX36" fmla="*/ 1678529 w 2184252"/>
              <a:gd name="connsiteY36" fmla="*/ 0 h 1120756"/>
              <a:gd name="connsiteX37" fmla="*/ 1752489 w 2184252"/>
              <a:gd name="connsiteY37" fmla="*/ 0 h 1120756"/>
              <a:gd name="connsiteX38" fmla="*/ 1768664 w 2184252"/>
              <a:gd name="connsiteY38" fmla="*/ 0 h 1120756"/>
              <a:gd name="connsiteX39" fmla="*/ 1772205 w 2184252"/>
              <a:gd name="connsiteY39" fmla="*/ 0 h 1120756"/>
              <a:gd name="connsiteX40" fmla="*/ 1807012 w 2184252"/>
              <a:gd name="connsiteY40" fmla="*/ 0 h 1120756"/>
              <a:gd name="connsiteX41" fmla="*/ 1814305 w 2184252"/>
              <a:gd name="connsiteY41" fmla="*/ 0 h 1120756"/>
              <a:gd name="connsiteX42" fmla="*/ 1907981 w 2184252"/>
              <a:gd name="connsiteY42" fmla="*/ 0 h 1120756"/>
              <a:gd name="connsiteX43" fmla="*/ 1913987 w 2184252"/>
              <a:gd name="connsiteY43" fmla="*/ 0 h 1120756"/>
              <a:gd name="connsiteX44" fmla="*/ 1948794 w 2184252"/>
              <a:gd name="connsiteY44" fmla="*/ 0 h 1120756"/>
              <a:gd name="connsiteX45" fmla="*/ 2042470 w 2184252"/>
              <a:gd name="connsiteY45" fmla="*/ 0 h 1120756"/>
              <a:gd name="connsiteX46" fmla="*/ 2049763 w 2184252"/>
              <a:gd name="connsiteY46" fmla="*/ 0 h 1120756"/>
              <a:gd name="connsiteX47" fmla="*/ 2184252 w 2184252"/>
              <a:gd name="connsiteY47" fmla="*/ 0 h 1120756"/>
              <a:gd name="connsiteX48" fmla="*/ 1494857 w 2184252"/>
              <a:gd name="connsiteY48" fmla="*/ 1120756 h 1120756"/>
              <a:gd name="connsiteX49" fmla="*/ 1360369 w 2184252"/>
              <a:gd name="connsiteY49" fmla="*/ 1120756 h 1120756"/>
              <a:gd name="connsiteX50" fmla="*/ 1353075 w 2184252"/>
              <a:gd name="connsiteY50" fmla="*/ 1120756 h 1120756"/>
              <a:gd name="connsiteX51" fmla="*/ 1259399 w 2184252"/>
              <a:gd name="connsiteY51" fmla="*/ 1120756 h 1120756"/>
              <a:gd name="connsiteX52" fmla="*/ 1224592 w 2184252"/>
              <a:gd name="connsiteY52" fmla="*/ 1120756 h 1120756"/>
              <a:gd name="connsiteX53" fmla="*/ 1218586 w 2184252"/>
              <a:gd name="connsiteY53" fmla="*/ 1120756 h 1120756"/>
              <a:gd name="connsiteX54" fmla="*/ 1124911 w 2184252"/>
              <a:gd name="connsiteY54" fmla="*/ 1120756 h 1120756"/>
              <a:gd name="connsiteX55" fmla="*/ 1117617 w 2184252"/>
              <a:gd name="connsiteY55" fmla="*/ 1120756 h 1120756"/>
              <a:gd name="connsiteX56" fmla="*/ 1082810 w 2184252"/>
              <a:gd name="connsiteY56" fmla="*/ 1120756 h 1120756"/>
              <a:gd name="connsiteX57" fmla="*/ 1079269 w 2184252"/>
              <a:gd name="connsiteY57" fmla="*/ 1120756 h 1120756"/>
              <a:gd name="connsiteX58" fmla="*/ 1063094 w 2184252"/>
              <a:gd name="connsiteY58" fmla="*/ 1120756 h 1120756"/>
              <a:gd name="connsiteX59" fmla="*/ 989134 w 2184252"/>
              <a:gd name="connsiteY59" fmla="*/ 1120756 h 1120756"/>
              <a:gd name="connsiteX60" fmla="*/ 983128 w 2184252"/>
              <a:gd name="connsiteY60" fmla="*/ 1120756 h 1120756"/>
              <a:gd name="connsiteX61" fmla="*/ 944780 w 2184252"/>
              <a:gd name="connsiteY61" fmla="*/ 1120756 h 1120756"/>
              <a:gd name="connsiteX62" fmla="*/ 937487 w 2184252"/>
              <a:gd name="connsiteY62" fmla="*/ 1120756 h 1120756"/>
              <a:gd name="connsiteX63" fmla="*/ 928606 w 2184252"/>
              <a:gd name="connsiteY63" fmla="*/ 1120756 h 1120756"/>
              <a:gd name="connsiteX64" fmla="*/ 921312 w 2184252"/>
              <a:gd name="connsiteY64" fmla="*/ 1120756 h 1120756"/>
              <a:gd name="connsiteX65" fmla="*/ 847352 w 2184252"/>
              <a:gd name="connsiteY65" fmla="*/ 1120756 h 1120756"/>
              <a:gd name="connsiteX66" fmla="*/ 843811 w 2184252"/>
              <a:gd name="connsiteY66" fmla="*/ 1120756 h 1120756"/>
              <a:gd name="connsiteX67" fmla="*/ 827636 w 2184252"/>
              <a:gd name="connsiteY67" fmla="*/ 1120756 h 1120756"/>
              <a:gd name="connsiteX68" fmla="*/ 809003 w 2184252"/>
              <a:gd name="connsiteY68" fmla="*/ 1120756 h 1120756"/>
              <a:gd name="connsiteX69" fmla="*/ 802997 w 2184252"/>
              <a:gd name="connsiteY69" fmla="*/ 1120756 h 1120756"/>
              <a:gd name="connsiteX70" fmla="*/ 792829 w 2184252"/>
              <a:gd name="connsiteY70" fmla="*/ 1120756 h 1120756"/>
              <a:gd name="connsiteX71" fmla="*/ 786823 w 2184252"/>
              <a:gd name="connsiteY71" fmla="*/ 1120756 h 1120756"/>
              <a:gd name="connsiteX72" fmla="*/ 709322 w 2184252"/>
              <a:gd name="connsiteY72" fmla="*/ 1120756 h 1120756"/>
              <a:gd name="connsiteX73" fmla="*/ 702029 w 2184252"/>
              <a:gd name="connsiteY73" fmla="*/ 1120756 h 1120756"/>
              <a:gd name="connsiteX74" fmla="*/ 693148 w 2184252"/>
              <a:gd name="connsiteY74" fmla="*/ 1120756 h 1120756"/>
              <a:gd name="connsiteX75" fmla="*/ 685854 w 2184252"/>
              <a:gd name="connsiteY75" fmla="*/ 1120756 h 1120756"/>
              <a:gd name="connsiteX76" fmla="*/ 667221 w 2184252"/>
              <a:gd name="connsiteY76" fmla="*/ 1120756 h 1120756"/>
              <a:gd name="connsiteX77" fmla="*/ 651047 w 2184252"/>
              <a:gd name="connsiteY77" fmla="*/ 1120756 h 1120756"/>
              <a:gd name="connsiteX78" fmla="*/ 647506 w 2184252"/>
              <a:gd name="connsiteY78" fmla="*/ 1120756 h 1120756"/>
              <a:gd name="connsiteX79" fmla="*/ 573545 w 2184252"/>
              <a:gd name="connsiteY79" fmla="*/ 1120756 h 1120756"/>
              <a:gd name="connsiteX80" fmla="*/ 567539 w 2184252"/>
              <a:gd name="connsiteY80" fmla="*/ 1120756 h 1120756"/>
              <a:gd name="connsiteX81" fmla="*/ 557371 w 2184252"/>
              <a:gd name="connsiteY81" fmla="*/ 1120756 h 1120756"/>
              <a:gd name="connsiteX82" fmla="*/ 551365 w 2184252"/>
              <a:gd name="connsiteY82" fmla="*/ 1120756 h 1120756"/>
              <a:gd name="connsiteX83" fmla="*/ 513017 w 2184252"/>
              <a:gd name="connsiteY83" fmla="*/ 1120756 h 1120756"/>
              <a:gd name="connsiteX84" fmla="*/ 505724 w 2184252"/>
              <a:gd name="connsiteY84" fmla="*/ 1120756 h 1120756"/>
              <a:gd name="connsiteX85" fmla="*/ 431763 w 2184252"/>
              <a:gd name="connsiteY85" fmla="*/ 1120756 h 1120756"/>
              <a:gd name="connsiteX86" fmla="*/ 415589 w 2184252"/>
              <a:gd name="connsiteY86" fmla="*/ 1120756 h 1120756"/>
              <a:gd name="connsiteX87" fmla="*/ 412048 w 2184252"/>
              <a:gd name="connsiteY87" fmla="*/ 1120756 h 1120756"/>
              <a:gd name="connsiteX88" fmla="*/ 377240 w 2184252"/>
              <a:gd name="connsiteY88" fmla="*/ 1120756 h 1120756"/>
              <a:gd name="connsiteX89" fmla="*/ 371234 w 2184252"/>
              <a:gd name="connsiteY89" fmla="*/ 1120756 h 1120756"/>
              <a:gd name="connsiteX90" fmla="*/ 277559 w 2184252"/>
              <a:gd name="connsiteY90" fmla="*/ 1120756 h 1120756"/>
              <a:gd name="connsiteX91" fmla="*/ 270266 w 2184252"/>
              <a:gd name="connsiteY91" fmla="*/ 1120756 h 1120756"/>
              <a:gd name="connsiteX92" fmla="*/ 235458 w 2184252"/>
              <a:gd name="connsiteY92" fmla="*/ 1120756 h 1120756"/>
              <a:gd name="connsiteX93" fmla="*/ 141782 w 2184252"/>
              <a:gd name="connsiteY93" fmla="*/ 1120756 h 1120756"/>
              <a:gd name="connsiteX94" fmla="*/ 135776 w 2184252"/>
              <a:gd name="connsiteY94" fmla="*/ 1120756 h 1120756"/>
              <a:gd name="connsiteX95" fmla="*/ 0 w 2184252"/>
              <a:gd name="connsiteY95" fmla="*/ 1120756 h 1120756"/>
            </a:gdLst>
            <a:ahLst/>
            <a:cxnLst/>
            <a:rect l="l" t="t" r="r" b="b"/>
            <a:pathLst>
              <a:path w="2184252" h="1120756">
                <a:moveTo>
                  <a:pt x="689395" y="0"/>
                </a:moveTo>
                <a:lnTo>
                  <a:pt x="825171" y="0"/>
                </a:lnTo>
                <a:lnTo>
                  <a:pt x="831177" y="0"/>
                </a:lnTo>
                <a:lnTo>
                  <a:pt x="924853" y="0"/>
                </a:lnTo>
                <a:lnTo>
                  <a:pt x="959660" y="0"/>
                </a:lnTo>
                <a:lnTo>
                  <a:pt x="966953" y="0"/>
                </a:lnTo>
                <a:lnTo>
                  <a:pt x="1060629" y="0"/>
                </a:lnTo>
                <a:lnTo>
                  <a:pt x="1066635" y="0"/>
                </a:lnTo>
                <a:lnTo>
                  <a:pt x="1101443" y="0"/>
                </a:lnTo>
                <a:lnTo>
                  <a:pt x="1104984" y="0"/>
                </a:lnTo>
                <a:lnTo>
                  <a:pt x="1121158" y="0"/>
                </a:lnTo>
                <a:lnTo>
                  <a:pt x="1195118" y="0"/>
                </a:lnTo>
                <a:lnTo>
                  <a:pt x="1202411" y="0"/>
                </a:lnTo>
                <a:lnTo>
                  <a:pt x="1240760" y="0"/>
                </a:lnTo>
                <a:lnTo>
                  <a:pt x="1246766" y="0"/>
                </a:lnTo>
                <a:lnTo>
                  <a:pt x="1256934" y="0"/>
                </a:lnTo>
                <a:lnTo>
                  <a:pt x="1262940" y="0"/>
                </a:lnTo>
                <a:lnTo>
                  <a:pt x="1336901" y="0"/>
                </a:lnTo>
                <a:lnTo>
                  <a:pt x="1340442" y="0"/>
                </a:lnTo>
                <a:lnTo>
                  <a:pt x="1356616" y="0"/>
                </a:lnTo>
                <a:lnTo>
                  <a:pt x="1375249" y="0"/>
                </a:lnTo>
                <a:lnTo>
                  <a:pt x="1382542" y="0"/>
                </a:lnTo>
                <a:lnTo>
                  <a:pt x="1391423" y="0"/>
                </a:lnTo>
                <a:lnTo>
                  <a:pt x="1398716" y="0"/>
                </a:lnTo>
                <a:lnTo>
                  <a:pt x="1476218" y="0"/>
                </a:lnTo>
                <a:lnTo>
                  <a:pt x="1482224" y="0"/>
                </a:lnTo>
                <a:lnTo>
                  <a:pt x="1492392" y="0"/>
                </a:lnTo>
                <a:lnTo>
                  <a:pt x="1498398" y="0"/>
                </a:lnTo>
                <a:lnTo>
                  <a:pt x="1517031" y="0"/>
                </a:lnTo>
                <a:lnTo>
                  <a:pt x="1533206" y="0"/>
                </a:lnTo>
                <a:lnTo>
                  <a:pt x="1536747" y="0"/>
                </a:lnTo>
                <a:lnTo>
                  <a:pt x="1610707" y="0"/>
                </a:lnTo>
                <a:lnTo>
                  <a:pt x="1618000" y="0"/>
                </a:lnTo>
                <a:lnTo>
                  <a:pt x="1626881" y="0"/>
                </a:lnTo>
                <a:lnTo>
                  <a:pt x="1634174" y="0"/>
                </a:lnTo>
                <a:lnTo>
                  <a:pt x="1672523" y="0"/>
                </a:lnTo>
                <a:lnTo>
                  <a:pt x="1678529" y="0"/>
                </a:lnTo>
                <a:lnTo>
                  <a:pt x="1752489" y="0"/>
                </a:lnTo>
                <a:lnTo>
                  <a:pt x="1768664" y="0"/>
                </a:lnTo>
                <a:lnTo>
                  <a:pt x="1772205" y="0"/>
                </a:lnTo>
                <a:lnTo>
                  <a:pt x="1807012" y="0"/>
                </a:lnTo>
                <a:lnTo>
                  <a:pt x="1814305" y="0"/>
                </a:lnTo>
                <a:lnTo>
                  <a:pt x="1907981" y="0"/>
                </a:lnTo>
                <a:lnTo>
                  <a:pt x="1913987" y="0"/>
                </a:lnTo>
                <a:lnTo>
                  <a:pt x="1948794" y="0"/>
                </a:lnTo>
                <a:lnTo>
                  <a:pt x="2042470" y="0"/>
                </a:lnTo>
                <a:lnTo>
                  <a:pt x="2049763" y="0"/>
                </a:lnTo>
                <a:lnTo>
                  <a:pt x="2184252" y="0"/>
                </a:lnTo>
                <a:lnTo>
                  <a:pt x="1494857" y="1120756"/>
                </a:lnTo>
                <a:lnTo>
                  <a:pt x="1360369" y="1120756"/>
                </a:lnTo>
                <a:lnTo>
                  <a:pt x="1353075" y="1120756"/>
                </a:lnTo>
                <a:lnTo>
                  <a:pt x="1259399" y="1120756"/>
                </a:lnTo>
                <a:lnTo>
                  <a:pt x="1224592" y="1120756"/>
                </a:lnTo>
                <a:lnTo>
                  <a:pt x="1218586" y="1120756"/>
                </a:lnTo>
                <a:lnTo>
                  <a:pt x="1124911" y="1120756"/>
                </a:lnTo>
                <a:lnTo>
                  <a:pt x="1117617" y="1120756"/>
                </a:lnTo>
                <a:lnTo>
                  <a:pt x="1082810" y="1120756"/>
                </a:lnTo>
                <a:lnTo>
                  <a:pt x="1079269" y="1120756"/>
                </a:lnTo>
                <a:lnTo>
                  <a:pt x="1063094" y="1120756"/>
                </a:lnTo>
                <a:lnTo>
                  <a:pt x="989134" y="1120756"/>
                </a:lnTo>
                <a:lnTo>
                  <a:pt x="983128" y="1120756"/>
                </a:lnTo>
                <a:lnTo>
                  <a:pt x="944780" y="1120756"/>
                </a:lnTo>
                <a:lnTo>
                  <a:pt x="937487" y="1120756"/>
                </a:lnTo>
                <a:lnTo>
                  <a:pt x="928606" y="1120756"/>
                </a:lnTo>
                <a:lnTo>
                  <a:pt x="921312" y="1120756"/>
                </a:lnTo>
                <a:lnTo>
                  <a:pt x="847352" y="1120756"/>
                </a:lnTo>
                <a:lnTo>
                  <a:pt x="843811" y="1120756"/>
                </a:lnTo>
                <a:lnTo>
                  <a:pt x="827636" y="1120756"/>
                </a:lnTo>
                <a:lnTo>
                  <a:pt x="809003" y="1120756"/>
                </a:lnTo>
                <a:lnTo>
                  <a:pt x="802997" y="1120756"/>
                </a:lnTo>
                <a:lnTo>
                  <a:pt x="792829" y="1120756"/>
                </a:lnTo>
                <a:lnTo>
                  <a:pt x="786823" y="1120756"/>
                </a:lnTo>
                <a:lnTo>
                  <a:pt x="709322" y="1120756"/>
                </a:lnTo>
                <a:lnTo>
                  <a:pt x="702029" y="1120756"/>
                </a:lnTo>
                <a:lnTo>
                  <a:pt x="693148" y="1120756"/>
                </a:lnTo>
                <a:lnTo>
                  <a:pt x="685854" y="1120756"/>
                </a:lnTo>
                <a:lnTo>
                  <a:pt x="667221" y="1120756"/>
                </a:lnTo>
                <a:lnTo>
                  <a:pt x="651047" y="1120756"/>
                </a:lnTo>
                <a:lnTo>
                  <a:pt x="647506" y="1120756"/>
                </a:lnTo>
                <a:lnTo>
                  <a:pt x="573545" y="1120756"/>
                </a:lnTo>
                <a:lnTo>
                  <a:pt x="567539" y="1120756"/>
                </a:lnTo>
                <a:lnTo>
                  <a:pt x="557371" y="1120756"/>
                </a:lnTo>
                <a:lnTo>
                  <a:pt x="551365" y="1120756"/>
                </a:lnTo>
                <a:lnTo>
                  <a:pt x="513017" y="1120756"/>
                </a:lnTo>
                <a:lnTo>
                  <a:pt x="505724" y="1120756"/>
                </a:lnTo>
                <a:lnTo>
                  <a:pt x="431763" y="1120756"/>
                </a:lnTo>
                <a:lnTo>
                  <a:pt x="415589" y="1120756"/>
                </a:lnTo>
                <a:lnTo>
                  <a:pt x="412048" y="1120756"/>
                </a:lnTo>
                <a:lnTo>
                  <a:pt x="377240" y="1120756"/>
                </a:lnTo>
                <a:lnTo>
                  <a:pt x="371234" y="1120756"/>
                </a:lnTo>
                <a:lnTo>
                  <a:pt x="277559" y="1120756"/>
                </a:lnTo>
                <a:lnTo>
                  <a:pt x="270266" y="1120756"/>
                </a:lnTo>
                <a:lnTo>
                  <a:pt x="235458" y="1120756"/>
                </a:lnTo>
                <a:lnTo>
                  <a:pt x="141782" y="1120756"/>
                </a:lnTo>
                <a:lnTo>
                  <a:pt x="135776" y="1120756"/>
                </a:lnTo>
                <a:lnTo>
                  <a:pt x="0" y="1120756"/>
                </a:lnTo>
                <a:close/>
              </a:path>
            </a:pathLst>
          </a:custGeom>
          <a:solidFill>
            <a:schemeClr val="accent1"/>
          </a:solidFill>
          <a:ln cap="sq">
            <a:noFill/>
            <a:prstDash val="solid"/>
            <a:miter/>
          </a:ln>
          <a:effectLst/>
        </p:spPr>
        <p:txBody>
          <a:bodyPr vert="horz" wrap="square" lIns="91440" tIns="45720" rIns="91440" bIns="45720" rtlCol="0" anchor="ctr"/>
          <a:lstStyle/>
          <a:p>
            <a:pPr algn="ctr">
              <a:lnSpc>
                <a:spcPct val="100000"/>
              </a:lnSpc>
            </a:pPr>
            <a:endParaRPr kumimoji="1" lang="zh-CN" altLang="en-US"/>
          </a:p>
        </p:txBody>
      </p:sp>
      <p:sp>
        <p:nvSpPr>
          <p:cNvPr id="11" name="标题 1"/>
          <p:cNvSpPr txBox="1"/>
          <p:nvPr/>
        </p:nvSpPr>
        <p:spPr>
          <a:xfrm>
            <a:off x="5894070" y="3649980"/>
            <a:ext cx="2100580" cy="1078230"/>
          </a:xfrm>
          <a:custGeom>
            <a:avLst/>
            <a:gdLst>
              <a:gd name="connsiteX0" fmla="*/ 689395 w 2184252"/>
              <a:gd name="connsiteY0" fmla="*/ 0 h 1120756"/>
              <a:gd name="connsiteX1" fmla="*/ 825171 w 2184252"/>
              <a:gd name="connsiteY1" fmla="*/ 0 h 1120756"/>
              <a:gd name="connsiteX2" fmla="*/ 831177 w 2184252"/>
              <a:gd name="connsiteY2" fmla="*/ 0 h 1120756"/>
              <a:gd name="connsiteX3" fmla="*/ 924853 w 2184252"/>
              <a:gd name="connsiteY3" fmla="*/ 0 h 1120756"/>
              <a:gd name="connsiteX4" fmla="*/ 959660 w 2184252"/>
              <a:gd name="connsiteY4" fmla="*/ 0 h 1120756"/>
              <a:gd name="connsiteX5" fmla="*/ 966953 w 2184252"/>
              <a:gd name="connsiteY5" fmla="*/ 0 h 1120756"/>
              <a:gd name="connsiteX6" fmla="*/ 1060629 w 2184252"/>
              <a:gd name="connsiteY6" fmla="*/ 0 h 1120756"/>
              <a:gd name="connsiteX7" fmla="*/ 1066635 w 2184252"/>
              <a:gd name="connsiteY7" fmla="*/ 0 h 1120756"/>
              <a:gd name="connsiteX8" fmla="*/ 1101443 w 2184252"/>
              <a:gd name="connsiteY8" fmla="*/ 0 h 1120756"/>
              <a:gd name="connsiteX9" fmla="*/ 1104984 w 2184252"/>
              <a:gd name="connsiteY9" fmla="*/ 0 h 1120756"/>
              <a:gd name="connsiteX10" fmla="*/ 1121158 w 2184252"/>
              <a:gd name="connsiteY10" fmla="*/ 0 h 1120756"/>
              <a:gd name="connsiteX11" fmla="*/ 1195118 w 2184252"/>
              <a:gd name="connsiteY11" fmla="*/ 0 h 1120756"/>
              <a:gd name="connsiteX12" fmla="*/ 1202411 w 2184252"/>
              <a:gd name="connsiteY12" fmla="*/ 0 h 1120756"/>
              <a:gd name="connsiteX13" fmla="*/ 1240760 w 2184252"/>
              <a:gd name="connsiteY13" fmla="*/ 0 h 1120756"/>
              <a:gd name="connsiteX14" fmla="*/ 1246766 w 2184252"/>
              <a:gd name="connsiteY14" fmla="*/ 0 h 1120756"/>
              <a:gd name="connsiteX15" fmla="*/ 1256934 w 2184252"/>
              <a:gd name="connsiteY15" fmla="*/ 0 h 1120756"/>
              <a:gd name="connsiteX16" fmla="*/ 1262940 w 2184252"/>
              <a:gd name="connsiteY16" fmla="*/ 0 h 1120756"/>
              <a:gd name="connsiteX17" fmla="*/ 1336901 w 2184252"/>
              <a:gd name="connsiteY17" fmla="*/ 0 h 1120756"/>
              <a:gd name="connsiteX18" fmla="*/ 1340442 w 2184252"/>
              <a:gd name="connsiteY18" fmla="*/ 0 h 1120756"/>
              <a:gd name="connsiteX19" fmla="*/ 1356616 w 2184252"/>
              <a:gd name="connsiteY19" fmla="*/ 0 h 1120756"/>
              <a:gd name="connsiteX20" fmla="*/ 1375249 w 2184252"/>
              <a:gd name="connsiteY20" fmla="*/ 0 h 1120756"/>
              <a:gd name="connsiteX21" fmla="*/ 1382542 w 2184252"/>
              <a:gd name="connsiteY21" fmla="*/ 0 h 1120756"/>
              <a:gd name="connsiteX22" fmla="*/ 1391423 w 2184252"/>
              <a:gd name="connsiteY22" fmla="*/ 0 h 1120756"/>
              <a:gd name="connsiteX23" fmla="*/ 1398716 w 2184252"/>
              <a:gd name="connsiteY23" fmla="*/ 0 h 1120756"/>
              <a:gd name="connsiteX24" fmla="*/ 1476218 w 2184252"/>
              <a:gd name="connsiteY24" fmla="*/ 0 h 1120756"/>
              <a:gd name="connsiteX25" fmla="*/ 1482224 w 2184252"/>
              <a:gd name="connsiteY25" fmla="*/ 0 h 1120756"/>
              <a:gd name="connsiteX26" fmla="*/ 1492392 w 2184252"/>
              <a:gd name="connsiteY26" fmla="*/ 0 h 1120756"/>
              <a:gd name="connsiteX27" fmla="*/ 1498398 w 2184252"/>
              <a:gd name="connsiteY27" fmla="*/ 0 h 1120756"/>
              <a:gd name="connsiteX28" fmla="*/ 1517031 w 2184252"/>
              <a:gd name="connsiteY28" fmla="*/ 0 h 1120756"/>
              <a:gd name="connsiteX29" fmla="*/ 1533206 w 2184252"/>
              <a:gd name="connsiteY29" fmla="*/ 0 h 1120756"/>
              <a:gd name="connsiteX30" fmla="*/ 1536747 w 2184252"/>
              <a:gd name="connsiteY30" fmla="*/ 0 h 1120756"/>
              <a:gd name="connsiteX31" fmla="*/ 1610707 w 2184252"/>
              <a:gd name="connsiteY31" fmla="*/ 0 h 1120756"/>
              <a:gd name="connsiteX32" fmla="*/ 1618000 w 2184252"/>
              <a:gd name="connsiteY32" fmla="*/ 0 h 1120756"/>
              <a:gd name="connsiteX33" fmla="*/ 1626881 w 2184252"/>
              <a:gd name="connsiteY33" fmla="*/ 0 h 1120756"/>
              <a:gd name="connsiteX34" fmla="*/ 1634174 w 2184252"/>
              <a:gd name="connsiteY34" fmla="*/ 0 h 1120756"/>
              <a:gd name="connsiteX35" fmla="*/ 1672523 w 2184252"/>
              <a:gd name="connsiteY35" fmla="*/ 0 h 1120756"/>
              <a:gd name="connsiteX36" fmla="*/ 1678529 w 2184252"/>
              <a:gd name="connsiteY36" fmla="*/ 0 h 1120756"/>
              <a:gd name="connsiteX37" fmla="*/ 1752489 w 2184252"/>
              <a:gd name="connsiteY37" fmla="*/ 0 h 1120756"/>
              <a:gd name="connsiteX38" fmla="*/ 1768664 w 2184252"/>
              <a:gd name="connsiteY38" fmla="*/ 0 h 1120756"/>
              <a:gd name="connsiteX39" fmla="*/ 1772205 w 2184252"/>
              <a:gd name="connsiteY39" fmla="*/ 0 h 1120756"/>
              <a:gd name="connsiteX40" fmla="*/ 1807012 w 2184252"/>
              <a:gd name="connsiteY40" fmla="*/ 0 h 1120756"/>
              <a:gd name="connsiteX41" fmla="*/ 1814305 w 2184252"/>
              <a:gd name="connsiteY41" fmla="*/ 0 h 1120756"/>
              <a:gd name="connsiteX42" fmla="*/ 1907981 w 2184252"/>
              <a:gd name="connsiteY42" fmla="*/ 0 h 1120756"/>
              <a:gd name="connsiteX43" fmla="*/ 1913987 w 2184252"/>
              <a:gd name="connsiteY43" fmla="*/ 0 h 1120756"/>
              <a:gd name="connsiteX44" fmla="*/ 1948794 w 2184252"/>
              <a:gd name="connsiteY44" fmla="*/ 0 h 1120756"/>
              <a:gd name="connsiteX45" fmla="*/ 2042470 w 2184252"/>
              <a:gd name="connsiteY45" fmla="*/ 0 h 1120756"/>
              <a:gd name="connsiteX46" fmla="*/ 2049763 w 2184252"/>
              <a:gd name="connsiteY46" fmla="*/ 0 h 1120756"/>
              <a:gd name="connsiteX47" fmla="*/ 2184252 w 2184252"/>
              <a:gd name="connsiteY47" fmla="*/ 0 h 1120756"/>
              <a:gd name="connsiteX48" fmla="*/ 1494857 w 2184252"/>
              <a:gd name="connsiteY48" fmla="*/ 1120756 h 1120756"/>
              <a:gd name="connsiteX49" fmla="*/ 1360369 w 2184252"/>
              <a:gd name="connsiteY49" fmla="*/ 1120756 h 1120756"/>
              <a:gd name="connsiteX50" fmla="*/ 1353075 w 2184252"/>
              <a:gd name="connsiteY50" fmla="*/ 1120756 h 1120756"/>
              <a:gd name="connsiteX51" fmla="*/ 1259399 w 2184252"/>
              <a:gd name="connsiteY51" fmla="*/ 1120756 h 1120756"/>
              <a:gd name="connsiteX52" fmla="*/ 1224592 w 2184252"/>
              <a:gd name="connsiteY52" fmla="*/ 1120756 h 1120756"/>
              <a:gd name="connsiteX53" fmla="*/ 1218586 w 2184252"/>
              <a:gd name="connsiteY53" fmla="*/ 1120756 h 1120756"/>
              <a:gd name="connsiteX54" fmla="*/ 1124911 w 2184252"/>
              <a:gd name="connsiteY54" fmla="*/ 1120756 h 1120756"/>
              <a:gd name="connsiteX55" fmla="*/ 1117617 w 2184252"/>
              <a:gd name="connsiteY55" fmla="*/ 1120756 h 1120756"/>
              <a:gd name="connsiteX56" fmla="*/ 1082810 w 2184252"/>
              <a:gd name="connsiteY56" fmla="*/ 1120756 h 1120756"/>
              <a:gd name="connsiteX57" fmla="*/ 1079269 w 2184252"/>
              <a:gd name="connsiteY57" fmla="*/ 1120756 h 1120756"/>
              <a:gd name="connsiteX58" fmla="*/ 1063094 w 2184252"/>
              <a:gd name="connsiteY58" fmla="*/ 1120756 h 1120756"/>
              <a:gd name="connsiteX59" fmla="*/ 989134 w 2184252"/>
              <a:gd name="connsiteY59" fmla="*/ 1120756 h 1120756"/>
              <a:gd name="connsiteX60" fmla="*/ 983128 w 2184252"/>
              <a:gd name="connsiteY60" fmla="*/ 1120756 h 1120756"/>
              <a:gd name="connsiteX61" fmla="*/ 944780 w 2184252"/>
              <a:gd name="connsiteY61" fmla="*/ 1120756 h 1120756"/>
              <a:gd name="connsiteX62" fmla="*/ 937487 w 2184252"/>
              <a:gd name="connsiteY62" fmla="*/ 1120756 h 1120756"/>
              <a:gd name="connsiteX63" fmla="*/ 928606 w 2184252"/>
              <a:gd name="connsiteY63" fmla="*/ 1120756 h 1120756"/>
              <a:gd name="connsiteX64" fmla="*/ 921312 w 2184252"/>
              <a:gd name="connsiteY64" fmla="*/ 1120756 h 1120756"/>
              <a:gd name="connsiteX65" fmla="*/ 847352 w 2184252"/>
              <a:gd name="connsiteY65" fmla="*/ 1120756 h 1120756"/>
              <a:gd name="connsiteX66" fmla="*/ 843811 w 2184252"/>
              <a:gd name="connsiteY66" fmla="*/ 1120756 h 1120756"/>
              <a:gd name="connsiteX67" fmla="*/ 827636 w 2184252"/>
              <a:gd name="connsiteY67" fmla="*/ 1120756 h 1120756"/>
              <a:gd name="connsiteX68" fmla="*/ 809003 w 2184252"/>
              <a:gd name="connsiteY68" fmla="*/ 1120756 h 1120756"/>
              <a:gd name="connsiteX69" fmla="*/ 802997 w 2184252"/>
              <a:gd name="connsiteY69" fmla="*/ 1120756 h 1120756"/>
              <a:gd name="connsiteX70" fmla="*/ 792829 w 2184252"/>
              <a:gd name="connsiteY70" fmla="*/ 1120756 h 1120756"/>
              <a:gd name="connsiteX71" fmla="*/ 786823 w 2184252"/>
              <a:gd name="connsiteY71" fmla="*/ 1120756 h 1120756"/>
              <a:gd name="connsiteX72" fmla="*/ 709322 w 2184252"/>
              <a:gd name="connsiteY72" fmla="*/ 1120756 h 1120756"/>
              <a:gd name="connsiteX73" fmla="*/ 702029 w 2184252"/>
              <a:gd name="connsiteY73" fmla="*/ 1120756 h 1120756"/>
              <a:gd name="connsiteX74" fmla="*/ 693148 w 2184252"/>
              <a:gd name="connsiteY74" fmla="*/ 1120756 h 1120756"/>
              <a:gd name="connsiteX75" fmla="*/ 685854 w 2184252"/>
              <a:gd name="connsiteY75" fmla="*/ 1120756 h 1120756"/>
              <a:gd name="connsiteX76" fmla="*/ 667221 w 2184252"/>
              <a:gd name="connsiteY76" fmla="*/ 1120756 h 1120756"/>
              <a:gd name="connsiteX77" fmla="*/ 651047 w 2184252"/>
              <a:gd name="connsiteY77" fmla="*/ 1120756 h 1120756"/>
              <a:gd name="connsiteX78" fmla="*/ 647506 w 2184252"/>
              <a:gd name="connsiteY78" fmla="*/ 1120756 h 1120756"/>
              <a:gd name="connsiteX79" fmla="*/ 573545 w 2184252"/>
              <a:gd name="connsiteY79" fmla="*/ 1120756 h 1120756"/>
              <a:gd name="connsiteX80" fmla="*/ 567539 w 2184252"/>
              <a:gd name="connsiteY80" fmla="*/ 1120756 h 1120756"/>
              <a:gd name="connsiteX81" fmla="*/ 557371 w 2184252"/>
              <a:gd name="connsiteY81" fmla="*/ 1120756 h 1120756"/>
              <a:gd name="connsiteX82" fmla="*/ 551365 w 2184252"/>
              <a:gd name="connsiteY82" fmla="*/ 1120756 h 1120756"/>
              <a:gd name="connsiteX83" fmla="*/ 513017 w 2184252"/>
              <a:gd name="connsiteY83" fmla="*/ 1120756 h 1120756"/>
              <a:gd name="connsiteX84" fmla="*/ 505724 w 2184252"/>
              <a:gd name="connsiteY84" fmla="*/ 1120756 h 1120756"/>
              <a:gd name="connsiteX85" fmla="*/ 431763 w 2184252"/>
              <a:gd name="connsiteY85" fmla="*/ 1120756 h 1120756"/>
              <a:gd name="connsiteX86" fmla="*/ 415589 w 2184252"/>
              <a:gd name="connsiteY86" fmla="*/ 1120756 h 1120756"/>
              <a:gd name="connsiteX87" fmla="*/ 412048 w 2184252"/>
              <a:gd name="connsiteY87" fmla="*/ 1120756 h 1120756"/>
              <a:gd name="connsiteX88" fmla="*/ 377240 w 2184252"/>
              <a:gd name="connsiteY88" fmla="*/ 1120756 h 1120756"/>
              <a:gd name="connsiteX89" fmla="*/ 371234 w 2184252"/>
              <a:gd name="connsiteY89" fmla="*/ 1120756 h 1120756"/>
              <a:gd name="connsiteX90" fmla="*/ 277559 w 2184252"/>
              <a:gd name="connsiteY90" fmla="*/ 1120756 h 1120756"/>
              <a:gd name="connsiteX91" fmla="*/ 270266 w 2184252"/>
              <a:gd name="connsiteY91" fmla="*/ 1120756 h 1120756"/>
              <a:gd name="connsiteX92" fmla="*/ 235458 w 2184252"/>
              <a:gd name="connsiteY92" fmla="*/ 1120756 h 1120756"/>
              <a:gd name="connsiteX93" fmla="*/ 141782 w 2184252"/>
              <a:gd name="connsiteY93" fmla="*/ 1120756 h 1120756"/>
              <a:gd name="connsiteX94" fmla="*/ 135776 w 2184252"/>
              <a:gd name="connsiteY94" fmla="*/ 1120756 h 1120756"/>
              <a:gd name="connsiteX95" fmla="*/ 0 w 2184252"/>
              <a:gd name="connsiteY95" fmla="*/ 1120756 h 1120756"/>
            </a:gdLst>
            <a:ahLst/>
            <a:cxnLst/>
            <a:rect l="l" t="t" r="r" b="b"/>
            <a:pathLst>
              <a:path w="2184252" h="1120756">
                <a:moveTo>
                  <a:pt x="689395" y="0"/>
                </a:moveTo>
                <a:lnTo>
                  <a:pt x="825171" y="0"/>
                </a:lnTo>
                <a:lnTo>
                  <a:pt x="831177" y="0"/>
                </a:lnTo>
                <a:lnTo>
                  <a:pt x="924853" y="0"/>
                </a:lnTo>
                <a:lnTo>
                  <a:pt x="959660" y="0"/>
                </a:lnTo>
                <a:lnTo>
                  <a:pt x="966953" y="0"/>
                </a:lnTo>
                <a:lnTo>
                  <a:pt x="1060629" y="0"/>
                </a:lnTo>
                <a:lnTo>
                  <a:pt x="1066635" y="0"/>
                </a:lnTo>
                <a:lnTo>
                  <a:pt x="1101443" y="0"/>
                </a:lnTo>
                <a:lnTo>
                  <a:pt x="1104984" y="0"/>
                </a:lnTo>
                <a:lnTo>
                  <a:pt x="1121158" y="0"/>
                </a:lnTo>
                <a:lnTo>
                  <a:pt x="1195118" y="0"/>
                </a:lnTo>
                <a:lnTo>
                  <a:pt x="1202411" y="0"/>
                </a:lnTo>
                <a:lnTo>
                  <a:pt x="1240760" y="0"/>
                </a:lnTo>
                <a:lnTo>
                  <a:pt x="1246766" y="0"/>
                </a:lnTo>
                <a:lnTo>
                  <a:pt x="1256934" y="0"/>
                </a:lnTo>
                <a:lnTo>
                  <a:pt x="1262940" y="0"/>
                </a:lnTo>
                <a:lnTo>
                  <a:pt x="1336901" y="0"/>
                </a:lnTo>
                <a:lnTo>
                  <a:pt x="1340442" y="0"/>
                </a:lnTo>
                <a:lnTo>
                  <a:pt x="1356616" y="0"/>
                </a:lnTo>
                <a:lnTo>
                  <a:pt x="1375249" y="0"/>
                </a:lnTo>
                <a:lnTo>
                  <a:pt x="1382542" y="0"/>
                </a:lnTo>
                <a:lnTo>
                  <a:pt x="1391423" y="0"/>
                </a:lnTo>
                <a:lnTo>
                  <a:pt x="1398716" y="0"/>
                </a:lnTo>
                <a:lnTo>
                  <a:pt x="1476218" y="0"/>
                </a:lnTo>
                <a:lnTo>
                  <a:pt x="1482224" y="0"/>
                </a:lnTo>
                <a:lnTo>
                  <a:pt x="1492392" y="0"/>
                </a:lnTo>
                <a:lnTo>
                  <a:pt x="1498398" y="0"/>
                </a:lnTo>
                <a:lnTo>
                  <a:pt x="1517031" y="0"/>
                </a:lnTo>
                <a:lnTo>
                  <a:pt x="1533206" y="0"/>
                </a:lnTo>
                <a:lnTo>
                  <a:pt x="1536747" y="0"/>
                </a:lnTo>
                <a:lnTo>
                  <a:pt x="1610707" y="0"/>
                </a:lnTo>
                <a:lnTo>
                  <a:pt x="1618000" y="0"/>
                </a:lnTo>
                <a:lnTo>
                  <a:pt x="1626881" y="0"/>
                </a:lnTo>
                <a:lnTo>
                  <a:pt x="1634174" y="0"/>
                </a:lnTo>
                <a:lnTo>
                  <a:pt x="1672523" y="0"/>
                </a:lnTo>
                <a:lnTo>
                  <a:pt x="1678529" y="0"/>
                </a:lnTo>
                <a:lnTo>
                  <a:pt x="1752489" y="0"/>
                </a:lnTo>
                <a:lnTo>
                  <a:pt x="1768664" y="0"/>
                </a:lnTo>
                <a:lnTo>
                  <a:pt x="1772205" y="0"/>
                </a:lnTo>
                <a:lnTo>
                  <a:pt x="1807012" y="0"/>
                </a:lnTo>
                <a:lnTo>
                  <a:pt x="1814305" y="0"/>
                </a:lnTo>
                <a:lnTo>
                  <a:pt x="1907981" y="0"/>
                </a:lnTo>
                <a:lnTo>
                  <a:pt x="1913987" y="0"/>
                </a:lnTo>
                <a:lnTo>
                  <a:pt x="1948794" y="0"/>
                </a:lnTo>
                <a:lnTo>
                  <a:pt x="2042470" y="0"/>
                </a:lnTo>
                <a:lnTo>
                  <a:pt x="2049763" y="0"/>
                </a:lnTo>
                <a:lnTo>
                  <a:pt x="2184252" y="0"/>
                </a:lnTo>
                <a:lnTo>
                  <a:pt x="1494857" y="1120756"/>
                </a:lnTo>
                <a:lnTo>
                  <a:pt x="1360369" y="1120756"/>
                </a:lnTo>
                <a:lnTo>
                  <a:pt x="1353075" y="1120756"/>
                </a:lnTo>
                <a:lnTo>
                  <a:pt x="1259399" y="1120756"/>
                </a:lnTo>
                <a:lnTo>
                  <a:pt x="1224592" y="1120756"/>
                </a:lnTo>
                <a:lnTo>
                  <a:pt x="1218586" y="1120756"/>
                </a:lnTo>
                <a:lnTo>
                  <a:pt x="1124911" y="1120756"/>
                </a:lnTo>
                <a:lnTo>
                  <a:pt x="1117617" y="1120756"/>
                </a:lnTo>
                <a:lnTo>
                  <a:pt x="1082810" y="1120756"/>
                </a:lnTo>
                <a:lnTo>
                  <a:pt x="1079269" y="1120756"/>
                </a:lnTo>
                <a:lnTo>
                  <a:pt x="1063094" y="1120756"/>
                </a:lnTo>
                <a:lnTo>
                  <a:pt x="989134" y="1120756"/>
                </a:lnTo>
                <a:lnTo>
                  <a:pt x="983128" y="1120756"/>
                </a:lnTo>
                <a:lnTo>
                  <a:pt x="944780" y="1120756"/>
                </a:lnTo>
                <a:lnTo>
                  <a:pt x="937487" y="1120756"/>
                </a:lnTo>
                <a:lnTo>
                  <a:pt x="928606" y="1120756"/>
                </a:lnTo>
                <a:lnTo>
                  <a:pt x="921312" y="1120756"/>
                </a:lnTo>
                <a:lnTo>
                  <a:pt x="847352" y="1120756"/>
                </a:lnTo>
                <a:lnTo>
                  <a:pt x="843811" y="1120756"/>
                </a:lnTo>
                <a:lnTo>
                  <a:pt x="827636" y="1120756"/>
                </a:lnTo>
                <a:lnTo>
                  <a:pt x="809003" y="1120756"/>
                </a:lnTo>
                <a:lnTo>
                  <a:pt x="802997" y="1120756"/>
                </a:lnTo>
                <a:lnTo>
                  <a:pt x="792829" y="1120756"/>
                </a:lnTo>
                <a:lnTo>
                  <a:pt x="786823" y="1120756"/>
                </a:lnTo>
                <a:lnTo>
                  <a:pt x="709322" y="1120756"/>
                </a:lnTo>
                <a:lnTo>
                  <a:pt x="702029" y="1120756"/>
                </a:lnTo>
                <a:lnTo>
                  <a:pt x="693148" y="1120756"/>
                </a:lnTo>
                <a:lnTo>
                  <a:pt x="685854" y="1120756"/>
                </a:lnTo>
                <a:lnTo>
                  <a:pt x="667221" y="1120756"/>
                </a:lnTo>
                <a:lnTo>
                  <a:pt x="651047" y="1120756"/>
                </a:lnTo>
                <a:lnTo>
                  <a:pt x="647506" y="1120756"/>
                </a:lnTo>
                <a:lnTo>
                  <a:pt x="573545" y="1120756"/>
                </a:lnTo>
                <a:lnTo>
                  <a:pt x="567539" y="1120756"/>
                </a:lnTo>
                <a:lnTo>
                  <a:pt x="557371" y="1120756"/>
                </a:lnTo>
                <a:lnTo>
                  <a:pt x="551365" y="1120756"/>
                </a:lnTo>
                <a:lnTo>
                  <a:pt x="513017" y="1120756"/>
                </a:lnTo>
                <a:lnTo>
                  <a:pt x="505724" y="1120756"/>
                </a:lnTo>
                <a:lnTo>
                  <a:pt x="431763" y="1120756"/>
                </a:lnTo>
                <a:lnTo>
                  <a:pt x="415589" y="1120756"/>
                </a:lnTo>
                <a:lnTo>
                  <a:pt x="412048" y="1120756"/>
                </a:lnTo>
                <a:lnTo>
                  <a:pt x="377240" y="1120756"/>
                </a:lnTo>
                <a:lnTo>
                  <a:pt x="371234" y="1120756"/>
                </a:lnTo>
                <a:lnTo>
                  <a:pt x="277559" y="1120756"/>
                </a:lnTo>
                <a:lnTo>
                  <a:pt x="270266" y="1120756"/>
                </a:lnTo>
                <a:lnTo>
                  <a:pt x="235458" y="1120756"/>
                </a:lnTo>
                <a:lnTo>
                  <a:pt x="141782" y="1120756"/>
                </a:lnTo>
                <a:lnTo>
                  <a:pt x="135776" y="1120756"/>
                </a:lnTo>
                <a:lnTo>
                  <a:pt x="0" y="1120756"/>
                </a:lnTo>
                <a:close/>
              </a:path>
            </a:pathLst>
          </a:custGeom>
          <a:solidFill>
            <a:schemeClr val="accent1"/>
          </a:solidFill>
          <a:ln cap="sq">
            <a:noFill/>
            <a:prstDash val="solid"/>
            <a:miter/>
          </a:ln>
          <a:effectLst/>
        </p:spPr>
        <p:txBody>
          <a:bodyPr vert="horz" wrap="square" lIns="91440" tIns="45720" rIns="91440" bIns="45720" rtlCol="0" anchor="ctr"/>
          <a:lstStyle/>
          <a:p>
            <a:pPr algn="ctr">
              <a:lnSpc>
                <a:spcPct val="100000"/>
              </a:lnSpc>
            </a:pPr>
            <a:endParaRPr kumimoji="1" lang="zh-CN" altLang="en-US"/>
          </a:p>
        </p:txBody>
      </p:sp>
      <p:sp>
        <p:nvSpPr>
          <p:cNvPr id="12" name="标题 1"/>
          <p:cNvSpPr txBox="1"/>
          <p:nvPr/>
        </p:nvSpPr>
        <p:spPr>
          <a:xfrm flipH="1" flipV="1">
            <a:off x="5043170" y="2750185"/>
            <a:ext cx="408940" cy="396240"/>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chemeClr val="bg1"/>
          </a:solidFill>
          <a:ln cap="flat">
            <a:noFill/>
            <a:prstDash val="solid"/>
            <a:miter/>
          </a:ln>
        </p:spPr>
        <p:txBody>
          <a:bodyPr vert="horz" wrap="square" lIns="91440" tIns="45720" rIns="91440" bIns="45720" rtlCol="0" anchor="ctr"/>
          <a:lstStyle/>
          <a:p>
            <a:pPr algn="l">
              <a:lnSpc>
                <a:spcPct val="110000"/>
              </a:lnSpc>
            </a:pPr>
            <a:endParaRPr kumimoji="1" lang="zh-CN" altLang="en-US"/>
          </a:p>
        </p:txBody>
      </p:sp>
      <p:sp>
        <p:nvSpPr>
          <p:cNvPr id="13" name="标题 1"/>
          <p:cNvSpPr txBox="1"/>
          <p:nvPr/>
        </p:nvSpPr>
        <p:spPr>
          <a:xfrm>
            <a:off x="5033645" y="3990975"/>
            <a:ext cx="427990" cy="396240"/>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chemeClr val="bg1"/>
          </a:solidFill>
          <a:ln cap="flat">
            <a:noFill/>
            <a:prstDash val="solid"/>
            <a:miter/>
          </a:ln>
        </p:spPr>
        <p:txBody>
          <a:bodyPr vert="horz" wrap="square" lIns="91440" tIns="45720" rIns="91440" bIns="45720" rtlCol="0" anchor="ctr"/>
          <a:lstStyle/>
          <a:p>
            <a:pPr algn="l">
              <a:lnSpc>
                <a:spcPct val="110000"/>
              </a:lnSpc>
            </a:pPr>
            <a:endParaRPr kumimoji="1" lang="zh-CN" altLang="en-US"/>
          </a:p>
        </p:txBody>
      </p:sp>
      <p:sp>
        <p:nvSpPr>
          <p:cNvPr id="14" name="标题 1"/>
          <p:cNvSpPr txBox="1"/>
          <p:nvPr/>
        </p:nvSpPr>
        <p:spPr>
          <a:xfrm>
            <a:off x="6734493" y="2750185"/>
            <a:ext cx="419735" cy="396240"/>
          </a:xfrm>
          <a:custGeom>
            <a:avLst/>
            <a:gdLst>
              <a:gd name="connsiteX0" fmla="*/ 565749 w 763907"/>
              <a:gd name="connsiteY0" fmla="*/ 529546 h 720000"/>
              <a:gd name="connsiteX1" fmla="*/ 585849 w 763907"/>
              <a:gd name="connsiteY1" fmla="*/ 537865 h 720000"/>
              <a:gd name="connsiteX2" fmla="*/ 698960 w 763907"/>
              <a:gd name="connsiteY2" fmla="*/ 650977 h 720000"/>
              <a:gd name="connsiteX3" fmla="*/ 698960 w 763907"/>
              <a:gd name="connsiteY3" fmla="*/ 691178 h 720000"/>
              <a:gd name="connsiteX4" fmla="*/ 678860 w 763907"/>
              <a:gd name="connsiteY4" fmla="*/ 699521 h 720000"/>
              <a:gd name="connsiteX5" fmla="*/ 658760 w 763907"/>
              <a:gd name="connsiteY5" fmla="*/ 691178 h 720000"/>
              <a:gd name="connsiteX6" fmla="*/ 545648 w 763907"/>
              <a:gd name="connsiteY6" fmla="*/ 578066 h 720000"/>
              <a:gd name="connsiteX7" fmla="*/ 545648 w 763907"/>
              <a:gd name="connsiteY7" fmla="*/ 537865 h 720000"/>
              <a:gd name="connsiteX8" fmla="*/ 565749 w 763907"/>
              <a:gd name="connsiteY8" fmla="*/ 529546 h 720000"/>
              <a:gd name="connsiteX9" fmla="*/ 565749 w 763907"/>
              <a:gd name="connsiteY9" fmla="*/ 359807 h 720000"/>
              <a:gd name="connsiteX10" fmla="*/ 735464 w 763907"/>
              <a:gd name="connsiteY10" fmla="*/ 359807 h 720000"/>
              <a:gd name="connsiteX11" fmla="*/ 763907 w 763907"/>
              <a:gd name="connsiteY11" fmla="*/ 388251 h 720000"/>
              <a:gd name="connsiteX12" fmla="*/ 735464 w 763907"/>
              <a:gd name="connsiteY12" fmla="*/ 416695 h 720000"/>
              <a:gd name="connsiteX13" fmla="*/ 565749 w 763907"/>
              <a:gd name="connsiteY13" fmla="*/ 416695 h 720000"/>
              <a:gd name="connsiteX14" fmla="*/ 537305 w 763907"/>
              <a:gd name="connsiteY14" fmla="*/ 388251 h 720000"/>
              <a:gd name="connsiteX15" fmla="*/ 565749 w 763907"/>
              <a:gd name="connsiteY15" fmla="*/ 359807 h 720000"/>
              <a:gd name="connsiteX16" fmla="*/ 678860 w 763907"/>
              <a:gd name="connsiteY16" fmla="*/ 77005 h 720000"/>
              <a:gd name="connsiteX17" fmla="*/ 698960 w 763907"/>
              <a:gd name="connsiteY17" fmla="*/ 85325 h 720000"/>
              <a:gd name="connsiteX18" fmla="*/ 698960 w 763907"/>
              <a:gd name="connsiteY18" fmla="*/ 125525 h 720000"/>
              <a:gd name="connsiteX19" fmla="*/ 585849 w 763907"/>
              <a:gd name="connsiteY19" fmla="*/ 238636 h 720000"/>
              <a:gd name="connsiteX20" fmla="*/ 565749 w 763907"/>
              <a:gd name="connsiteY20" fmla="*/ 246980 h 720000"/>
              <a:gd name="connsiteX21" fmla="*/ 545648 w 763907"/>
              <a:gd name="connsiteY21" fmla="*/ 238636 h 720000"/>
              <a:gd name="connsiteX22" fmla="*/ 545648 w 763907"/>
              <a:gd name="connsiteY22" fmla="*/ 198436 h 720000"/>
              <a:gd name="connsiteX23" fmla="*/ 658760 w 763907"/>
              <a:gd name="connsiteY23" fmla="*/ 85325 h 720000"/>
              <a:gd name="connsiteX24" fmla="*/ 678860 w 763907"/>
              <a:gd name="connsiteY24" fmla="*/ 77005 h 720000"/>
              <a:gd name="connsiteX25" fmla="*/ 362802 w 763907"/>
              <a:gd name="connsiteY25" fmla="*/ 5 h 720000"/>
              <a:gd name="connsiteX26" fmla="*/ 422012 w 763907"/>
              <a:gd name="connsiteY26" fmla="*/ 16490 h 720000"/>
              <a:gd name="connsiteX27" fmla="*/ 481080 w 763907"/>
              <a:gd name="connsiteY27" fmla="*/ 119457 h 720000"/>
              <a:gd name="connsiteX28" fmla="*/ 481080 w 763907"/>
              <a:gd name="connsiteY28" fmla="*/ 600631 h 720000"/>
              <a:gd name="connsiteX29" fmla="*/ 422012 w 763907"/>
              <a:gd name="connsiteY29" fmla="*/ 703598 h 720000"/>
              <a:gd name="connsiteX30" fmla="*/ 361806 w 763907"/>
              <a:gd name="connsiteY30" fmla="*/ 720000 h 720000"/>
              <a:gd name="connsiteX31" fmla="*/ 303306 w 763907"/>
              <a:gd name="connsiteY31" fmla="*/ 704546 h 720000"/>
              <a:gd name="connsiteX32" fmla="*/ 60870 w 763907"/>
              <a:gd name="connsiteY32" fmla="*/ 568300 h 720000"/>
              <a:gd name="connsiteX33" fmla="*/ 0 w 763907"/>
              <a:gd name="connsiteY33" fmla="*/ 464291 h 720000"/>
              <a:gd name="connsiteX34" fmla="*/ 0 w 763907"/>
              <a:gd name="connsiteY34" fmla="*/ 255702 h 720000"/>
              <a:gd name="connsiteX35" fmla="*/ 60870 w 763907"/>
              <a:gd name="connsiteY35" fmla="*/ 151693 h 720000"/>
              <a:gd name="connsiteX36" fmla="*/ 303306 w 763907"/>
              <a:gd name="connsiteY36" fmla="*/ 15447 h 720000"/>
              <a:gd name="connsiteX37" fmla="*/ 362802 w 763907"/>
              <a:gd name="connsiteY37" fmla="*/ 5 h 720000"/>
            </a:gdLst>
            <a:ahLst/>
            <a:cxnLst/>
            <a:rect l="l" t="t" r="r" b="b"/>
            <a:pathLst>
              <a:path w="763907" h="720000">
                <a:moveTo>
                  <a:pt x="565749" y="529546"/>
                </a:moveTo>
                <a:cubicBezTo>
                  <a:pt x="573025" y="529546"/>
                  <a:pt x="580302" y="532319"/>
                  <a:pt x="585849" y="537865"/>
                </a:cubicBezTo>
                <a:lnTo>
                  <a:pt x="698960" y="650977"/>
                </a:lnTo>
                <a:cubicBezTo>
                  <a:pt x="710054" y="662070"/>
                  <a:pt x="710054" y="680084"/>
                  <a:pt x="698960" y="691178"/>
                </a:cubicBezTo>
                <a:cubicBezTo>
                  <a:pt x="693461" y="696677"/>
                  <a:pt x="686161" y="699521"/>
                  <a:pt x="678860" y="699521"/>
                </a:cubicBezTo>
                <a:cubicBezTo>
                  <a:pt x="671560" y="699521"/>
                  <a:pt x="664259" y="696771"/>
                  <a:pt x="658760" y="691178"/>
                </a:cubicBezTo>
                <a:lnTo>
                  <a:pt x="545648" y="578066"/>
                </a:lnTo>
                <a:cubicBezTo>
                  <a:pt x="534555" y="566973"/>
                  <a:pt x="534555" y="548959"/>
                  <a:pt x="545648" y="537865"/>
                </a:cubicBezTo>
                <a:cubicBezTo>
                  <a:pt x="551195" y="532319"/>
                  <a:pt x="558471" y="529546"/>
                  <a:pt x="565749" y="529546"/>
                </a:cubicBezTo>
                <a:close/>
                <a:moveTo>
                  <a:pt x="565749" y="359807"/>
                </a:moveTo>
                <a:lnTo>
                  <a:pt x="735464" y="359807"/>
                </a:lnTo>
                <a:cubicBezTo>
                  <a:pt x="751202" y="359807"/>
                  <a:pt x="763907" y="372512"/>
                  <a:pt x="763907" y="388251"/>
                </a:cubicBezTo>
                <a:cubicBezTo>
                  <a:pt x="763907" y="403990"/>
                  <a:pt x="751107" y="416695"/>
                  <a:pt x="735464" y="416695"/>
                </a:cubicBezTo>
                <a:lnTo>
                  <a:pt x="565749" y="416695"/>
                </a:lnTo>
                <a:cubicBezTo>
                  <a:pt x="550010" y="416695"/>
                  <a:pt x="537305" y="403990"/>
                  <a:pt x="537305" y="388251"/>
                </a:cubicBezTo>
                <a:cubicBezTo>
                  <a:pt x="537305" y="372512"/>
                  <a:pt x="550010" y="359807"/>
                  <a:pt x="565749" y="359807"/>
                </a:cubicBezTo>
                <a:close/>
                <a:moveTo>
                  <a:pt x="678860" y="77005"/>
                </a:moveTo>
                <a:cubicBezTo>
                  <a:pt x="686137" y="77005"/>
                  <a:pt x="693414" y="79778"/>
                  <a:pt x="698960" y="85325"/>
                </a:cubicBezTo>
                <a:cubicBezTo>
                  <a:pt x="710054" y="96418"/>
                  <a:pt x="710054" y="114432"/>
                  <a:pt x="698960" y="125525"/>
                </a:cubicBezTo>
                <a:lnTo>
                  <a:pt x="585849" y="238636"/>
                </a:lnTo>
                <a:cubicBezTo>
                  <a:pt x="580350" y="244231"/>
                  <a:pt x="573049" y="246980"/>
                  <a:pt x="565749" y="246980"/>
                </a:cubicBezTo>
                <a:cubicBezTo>
                  <a:pt x="558448" y="246980"/>
                  <a:pt x="551147" y="244231"/>
                  <a:pt x="545648" y="238636"/>
                </a:cubicBezTo>
                <a:cubicBezTo>
                  <a:pt x="534555" y="227543"/>
                  <a:pt x="534555" y="209529"/>
                  <a:pt x="545648" y="198436"/>
                </a:cubicBezTo>
                <a:lnTo>
                  <a:pt x="658760" y="85325"/>
                </a:lnTo>
                <a:cubicBezTo>
                  <a:pt x="664306" y="79778"/>
                  <a:pt x="671583" y="77005"/>
                  <a:pt x="678860" y="77005"/>
                </a:cubicBezTo>
                <a:close/>
                <a:moveTo>
                  <a:pt x="362802" y="5"/>
                </a:moveTo>
                <a:cubicBezTo>
                  <a:pt x="383186" y="183"/>
                  <a:pt x="403524" y="5682"/>
                  <a:pt x="422012" y="16490"/>
                </a:cubicBezTo>
                <a:cubicBezTo>
                  <a:pt x="458989" y="38108"/>
                  <a:pt x="481080" y="76601"/>
                  <a:pt x="481080" y="119457"/>
                </a:cubicBezTo>
                <a:lnTo>
                  <a:pt x="481080" y="600631"/>
                </a:lnTo>
                <a:cubicBezTo>
                  <a:pt x="481080" y="643486"/>
                  <a:pt x="458989" y="681980"/>
                  <a:pt x="422012" y="703598"/>
                </a:cubicBezTo>
                <a:cubicBezTo>
                  <a:pt x="403240" y="714501"/>
                  <a:pt x="382475" y="720000"/>
                  <a:pt x="361806" y="720000"/>
                </a:cubicBezTo>
                <a:cubicBezTo>
                  <a:pt x="341706" y="720000"/>
                  <a:pt x="321700" y="714881"/>
                  <a:pt x="303306" y="704546"/>
                </a:cubicBezTo>
                <a:lnTo>
                  <a:pt x="60870" y="568300"/>
                </a:lnTo>
                <a:cubicBezTo>
                  <a:pt x="23324" y="547157"/>
                  <a:pt x="0" y="507336"/>
                  <a:pt x="0" y="464291"/>
                </a:cubicBezTo>
                <a:lnTo>
                  <a:pt x="0" y="255702"/>
                </a:lnTo>
                <a:cubicBezTo>
                  <a:pt x="0" y="212657"/>
                  <a:pt x="23324" y="172742"/>
                  <a:pt x="60870" y="151693"/>
                </a:cubicBezTo>
                <a:lnTo>
                  <a:pt x="303306" y="15447"/>
                </a:lnTo>
                <a:cubicBezTo>
                  <a:pt x="321984" y="4970"/>
                  <a:pt x="342417" y="-173"/>
                  <a:pt x="362802" y="5"/>
                </a:cubicBezTo>
                <a:close/>
              </a:path>
            </a:pathLst>
          </a:custGeom>
          <a:solidFill>
            <a:schemeClr val="bg1"/>
          </a:solidFill>
          <a:ln cap="flat">
            <a:noFill/>
            <a:prstDash val="solid"/>
            <a:miter/>
          </a:ln>
        </p:spPr>
        <p:txBody>
          <a:bodyPr vert="horz" wrap="square" lIns="91440" tIns="45720" rIns="91440" bIns="45720" rtlCol="0" anchor="ctr"/>
          <a:lstStyle/>
          <a:p>
            <a:pPr algn="l">
              <a:lnSpc>
                <a:spcPct val="110000"/>
              </a:lnSpc>
            </a:pPr>
            <a:endParaRPr kumimoji="1" lang="zh-CN" altLang="en-US"/>
          </a:p>
        </p:txBody>
      </p:sp>
      <p:sp>
        <p:nvSpPr>
          <p:cNvPr id="15" name="标题 1"/>
          <p:cNvSpPr txBox="1"/>
          <p:nvPr/>
        </p:nvSpPr>
        <p:spPr>
          <a:xfrm>
            <a:off x="6761480" y="3990975"/>
            <a:ext cx="365760" cy="396240"/>
          </a:xfrm>
          <a:custGeom>
            <a:avLst/>
            <a:gdLst>
              <a:gd name="connsiteX0" fmla="*/ 332293 w 664672"/>
              <a:gd name="connsiteY0" fmla="*/ 387672 h 720001"/>
              <a:gd name="connsiteX1" fmla="*/ 660804 w 664672"/>
              <a:gd name="connsiteY1" fmla="*/ 598902 h 720001"/>
              <a:gd name="connsiteX2" fmla="*/ 563560 w 664672"/>
              <a:gd name="connsiteY2" fmla="*/ 720001 h 720001"/>
              <a:gd name="connsiteX3" fmla="*/ 101112 w 664672"/>
              <a:gd name="connsiteY3" fmla="*/ 720001 h 720001"/>
              <a:gd name="connsiteX4" fmla="*/ 3868 w 664672"/>
              <a:gd name="connsiteY4" fmla="*/ 598902 h 720001"/>
              <a:gd name="connsiteX5" fmla="*/ 332293 w 664672"/>
              <a:gd name="connsiteY5" fmla="*/ 387672 h 720001"/>
              <a:gd name="connsiteX6" fmla="*/ 332293 w 664672"/>
              <a:gd name="connsiteY6" fmla="*/ 0 h 720001"/>
              <a:gd name="connsiteX7" fmla="*/ 509517 w 664672"/>
              <a:gd name="connsiteY7" fmla="*/ 177224 h 720001"/>
              <a:gd name="connsiteX8" fmla="*/ 332293 w 664672"/>
              <a:gd name="connsiteY8" fmla="*/ 354448 h 720001"/>
              <a:gd name="connsiteX9" fmla="*/ 155069 w 664672"/>
              <a:gd name="connsiteY9" fmla="*/ 177224 h 720001"/>
              <a:gd name="connsiteX10" fmla="*/ 332293 w 664672"/>
              <a:gd name="connsiteY10" fmla="*/ 0 h 720001"/>
            </a:gdLst>
            <a:ahLst/>
            <a:cxnLst/>
            <a:rect l="l" t="t" r="r" b="b"/>
            <a:pathLst>
              <a:path w="664672" h="720001">
                <a:moveTo>
                  <a:pt x="332293" y="387672"/>
                </a:moveTo>
                <a:cubicBezTo>
                  <a:pt x="550549" y="387672"/>
                  <a:pt x="628448" y="491162"/>
                  <a:pt x="660804" y="598902"/>
                </a:cubicBezTo>
                <a:cubicBezTo>
                  <a:pt x="679021" y="659624"/>
                  <a:pt x="630616" y="720001"/>
                  <a:pt x="563560" y="720001"/>
                </a:cubicBezTo>
                <a:lnTo>
                  <a:pt x="101112" y="720001"/>
                </a:lnTo>
                <a:cubicBezTo>
                  <a:pt x="34057" y="720001"/>
                  <a:pt x="-14348" y="659624"/>
                  <a:pt x="3868" y="598902"/>
                </a:cubicBezTo>
                <a:cubicBezTo>
                  <a:pt x="36138" y="491162"/>
                  <a:pt x="114037" y="387672"/>
                  <a:pt x="332293" y="387672"/>
                </a:cubicBezTo>
                <a:close/>
                <a:moveTo>
                  <a:pt x="332293" y="0"/>
                </a:moveTo>
                <a:cubicBezTo>
                  <a:pt x="430230" y="0"/>
                  <a:pt x="509604" y="79287"/>
                  <a:pt x="509517" y="177224"/>
                </a:cubicBezTo>
                <a:cubicBezTo>
                  <a:pt x="509517" y="275074"/>
                  <a:pt x="430144" y="354448"/>
                  <a:pt x="332293" y="354448"/>
                </a:cubicBezTo>
                <a:cubicBezTo>
                  <a:pt x="234442" y="354448"/>
                  <a:pt x="155069" y="275074"/>
                  <a:pt x="155069" y="177224"/>
                </a:cubicBezTo>
                <a:cubicBezTo>
                  <a:pt x="155069" y="79287"/>
                  <a:pt x="234442" y="0"/>
                  <a:pt x="332293" y="0"/>
                </a:cubicBezTo>
                <a:close/>
              </a:path>
            </a:pathLst>
          </a:custGeom>
          <a:solidFill>
            <a:schemeClr val="bg1"/>
          </a:solidFill>
          <a:ln cap="flat">
            <a:noFill/>
            <a:prstDash val="solid"/>
            <a:miter/>
          </a:ln>
        </p:spPr>
        <p:txBody>
          <a:bodyPr vert="horz" wrap="square" lIns="91440" tIns="45720" rIns="91440" bIns="45720" rtlCol="0" anchor="ctr"/>
          <a:lstStyle/>
          <a:p>
            <a:pPr algn="l">
              <a:lnSpc>
                <a:spcPct val="110000"/>
              </a:lnSpc>
            </a:pPr>
            <a:endParaRPr kumimoji="1" lang="zh-CN" altLang="en-US"/>
          </a:p>
        </p:txBody>
      </p:sp>
      <p:sp>
        <p:nvSpPr>
          <p:cNvPr id="16" name="标题 1"/>
          <p:cNvSpPr txBox="1"/>
          <p:nvPr/>
        </p:nvSpPr>
        <p:spPr>
          <a:xfrm>
            <a:off x="613260" y="1640256"/>
            <a:ext cx="3418800" cy="511790"/>
          </a:xfrm>
          <a:prstGeom prst="rect">
            <a:avLst/>
          </a:prstGeom>
          <a:noFill/>
          <a:ln>
            <a:noFill/>
          </a:ln>
        </p:spPr>
        <p:txBody>
          <a:bodyPr vert="horz" wrap="square" lIns="0" tIns="0" rIns="0" bIns="0" rtlCol="0" anchor="b"/>
          <a:lstStyle/>
          <a:p>
            <a:pPr algn="r">
              <a:lnSpc>
                <a:spcPct val="150000"/>
              </a:lnSpc>
            </a:pPr>
            <a:r>
              <a:rPr kumimoji="1" lang="en-US" altLang="zh-CN" dirty="0" err="1">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生育保险的含义</a:t>
            </a:r>
            <a:endParaRPr kumimoji="1" lang="zh-CN" altLang="en-US" dirty="0"/>
          </a:p>
        </p:txBody>
      </p:sp>
      <p:sp>
        <p:nvSpPr>
          <p:cNvPr id="17" name="标题 1"/>
          <p:cNvSpPr txBox="1"/>
          <p:nvPr/>
        </p:nvSpPr>
        <p:spPr>
          <a:xfrm>
            <a:off x="612386" y="2289688"/>
            <a:ext cx="3440300" cy="864538"/>
          </a:xfrm>
          <a:prstGeom prst="rect">
            <a:avLst/>
          </a:prstGeom>
          <a:noFill/>
          <a:ln>
            <a:noFill/>
          </a:ln>
        </p:spPr>
        <p:txBody>
          <a:bodyPr vert="horz" wrap="square" lIns="0" tIns="0" rIns="0" bIns="0" rtlCol="0" anchor="t"/>
          <a:lstStyle/>
          <a:p>
            <a:pPr>
              <a:lnSpc>
                <a:spcPct val="150000"/>
              </a:lnSpc>
            </a:pPr>
            <a:r>
              <a:rPr kumimoji="1" lang="en-US" altLang="zh-CN" sz="1400" dirty="0" err="1">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生育保险是国家通过立法，在怀孕和分娩的妇女劳动者暂时中断劳动时，由国家和社会提供医疗服务、生育津贴和产假的一种社会保险制度</a:t>
            </a:r>
            <a:r>
              <a:rPr kumimoji="1" lang="en-US" altLang="zh-CN" sz="14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400" dirty="0"/>
          </a:p>
        </p:txBody>
      </p:sp>
      <p:sp>
        <p:nvSpPr>
          <p:cNvPr id="18" name="标题 1"/>
          <p:cNvSpPr txBox="1"/>
          <p:nvPr/>
        </p:nvSpPr>
        <p:spPr>
          <a:xfrm>
            <a:off x="613260" y="4726356"/>
            <a:ext cx="3418800" cy="511790"/>
          </a:xfrm>
          <a:prstGeom prst="rect">
            <a:avLst/>
          </a:prstGeom>
          <a:noFill/>
          <a:ln>
            <a:noFill/>
          </a:ln>
        </p:spPr>
        <p:txBody>
          <a:bodyPr vert="horz" wrap="square" lIns="0" tIns="0" rIns="0" bIns="0" rtlCol="0" anchor="b"/>
          <a:lstStyle/>
          <a:p>
            <a:pPr algn="r">
              <a:lnSpc>
                <a:spcPct val="150000"/>
              </a:lnSpc>
            </a:pPr>
            <a:r>
              <a:rPr kumimoji="1" lang="en-US" altLang="zh-CN" sz="1600" dirty="0" err="1">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生育保险费的缴纳</a:t>
            </a:r>
            <a:endParaRPr kumimoji="1" lang="zh-CN" altLang="en-US" dirty="0"/>
          </a:p>
        </p:txBody>
      </p:sp>
      <p:sp>
        <p:nvSpPr>
          <p:cNvPr id="19" name="标题 1"/>
          <p:cNvSpPr txBox="1"/>
          <p:nvPr/>
        </p:nvSpPr>
        <p:spPr>
          <a:xfrm>
            <a:off x="612386" y="5375788"/>
            <a:ext cx="3440300" cy="864538"/>
          </a:xfrm>
          <a:prstGeom prst="rect">
            <a:avLst/>
          </a:prstGeom>
          <a:noFill/>
          <a:ln>
            <a:noFill/>
          </a:ln>
        </p:spPr>
        <p:txBody>
          <a:bodyPr vert="horz" wrap="square" lIns="0" tIns="0" rIns="0" bIns="0" rtlCol="0" anchor="t"/>
          <a:lstStyle/>
          <a:p>
            <a:pPr>
              <a:lnSpc>
                <a:spcPct val="150000"/>
              </a:lnSpc>
            </a:pPr>
            <a:r>
              <a:rPr kumimoji="1" lang="en-US" altLang="zh-CN" sz="14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400" dirty="0" err="1">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社会保险法》规定，职工应当参加生育保险，由用人单位按照国家规定缴纳生育保险费，职工不缴纳生育保险费</a:t>
            </a:r>
            <a:r>
              <a:rPr kumimoji="1" lang="en-US" altLang="zh-CN" sz="14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400" dirty="0"/>
          </a:p>
        </p:txBody>
      </p:sp>
      <p:sp>
        <p:nvSpPr>
          <p:cNvPr id="20" name="标题 1"/>
          <p:cNvSpPr txBox="1"/>
          <p:nvPr/>
        </p:nvSpPr>
        <p:spPr>
          <a:xfrm>
            <a:off x="4135583" y="5375787"/>
            <a:ext cx="7723908" cy="1277107"/>
          </a:xfrm>
          <a:prstGeom prst="rect">
            <a:avLst/>
          </a:prstGeom>
          <a:noFill/>
          <a:ln>
            <a:noFill/>
          </a:ln>
        </p:spPr>
        <p:txBody>
          <a:bodyPr vert="horz" wrap="square" lIns="0" tIns="0" rIns="0" bIns="0" rtlCol="0" anchor="t"/>
          <a:lstStyle/>
          <a:p>
            <a:pPr algn="l">
              <a:lnSpc>
                <a:spcPct val="150000"/>
              </a:lnSpc>
            </a:pPr>
            <a:r>
              <a:rPr kumimoji="1" lang="en-US" altLang="zh-CN" sz="11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下列生育和计划生育手术医疗费用，生育保险基金不予支付：违反国家和本省、市计划生育规定发生的医疗费用，不符合计划生育保险就医管理规定，在非定点医疗机构发生的医疗费用，不符合基本医疗保险药品目录、诊疗项目和医疗服务设施标准规定的医疗费用，在国外或者香港、澳门特别行政区以及台湾地区发生的医疗费用；因医疗事故发生的医疗费用，涉及婴儿的医疗、护理、保健等费用，不具备临床剖宫手术指征而实施了剖宫手术，其超出自然分娩定额标准的费用，实施人类辅助生殖术（如试管婴儿）发生的医疗费用，剖宫产伴随其他手术所发生的医疗费用，国家和省、市规定应当由个人负担的费用。</a:t>
            </a:r>
            <a:endParaRPr kumimoji="1" lang="zh-CN" altLang="en-US" sz="1100" dirty="0"/>
          </a:p>
        </p:txBody>
      </p:sp>
      <p:sp>
        <p:nvSpPr>
          <p:cNvPr id="21" name="标题 1"/>
          <p:cNvSpPr txBox="1"/>
          <p:nvPr/>
        </p:nvSpPr>
        <p:spPr>
          <a:xfrm>
            <a:off x="8118960" y="4726356"/>
            <a:ext cx="3418800" cy="511790"/>
          </a:xfrm>
          <a:prstGeom prst="rect">
            <a:avLst/>
          </a:prstGeom>
          <a:noFill/>
          <a:ln>
            <a:noFill/>
          </a:ln>
        </p:spPr>
        <p:txBody>
          <a:bodyPr vert="horz" wrap="square" lIns="0" tIns="0" rIns="0" bIns="0" rtlCol="0" anchor="b"/>
          <a:lstStyle/>
          <a:p>
            <a:pPr algn="l">
              <a:lnSpc>
                <a:spcPct val="150000"/>
              </a:lnSpc>
            </a:pPr>
            <a:r>
              <a:rPr kumimoji="1" lang="en-US" altLang="zh-CN" dirty="0" err="1">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生育保险基金不予支付的费用</a:t>
            </a:r>
            <a:endParaRPr kumimoji="1" lang="zh-CN" altLang="en-US" dirty="0"/>
          </a:p>
        </p:txBody>
      </p:sp>
      <p:sp>
        <p:nvSpPr>
          <p:cNvPr id="22" name="标题 1"/>
          <p:cNvSpPr txBox="1"/>
          <p:nvPr/>
        </p:nvSpPr>
        <p:spPr>
          <a:xfrm>
            <a:off x="8118086" y="2226188"/>
            <a:ext cx="3440300" cy="953438"/>
          </a:xfrm>
          <a:prstGeom prst="rect">
            <a:avLst/>
          </a:prstGeom>
          <a:noFill/>
          <a:ln>
            <a:noFill/>
          </a:ln>
        </p:spPr>
        <p:txBody>
          <a:bodyPr vert="horz" wrap="square" lIns="0" tIns="0" rIns="0" bIns="0" rtlCol="0" anchor="t"/>
          <a:lstStyle/>
          <a:p>
            <a:pPr algn="l">
              <a:lnSpc>
                <a:spcPct val="150000"/>
              </a:lnSpc>
            </a:pPr>
            <a:r>
              <a:rPr kumimoji="1" lang="en-US" altLang="zh-CN" sz="1400" dirty="0" err="1">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生育保险待遇包括生育医疗费用和生育津贴</a:t>
            </a:r>
            <a:r>
              <a:rPr kumimoji="1" lang="en-US" altLang="zh-CN" sz="14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400" dirty="0"/>
          </a:p>
        </p:txBody>
      </p:sp>
      <p:sp>
        <p:nvSpPr>
          <p:cNvPr id="23" name="标题 1"/>
          <p:cNvSpPr txBox="1"/>
          <p:nvPr/>
        </p:nvSpPr>
        <p:spPr>
          <a:xfrm>
            <a:off x="8118960" y="1576756"/>
            <a:ext cx="3418800" cy="511790"/>
          </a:xfrm>
          <a:prstGeom prst="rect">
            <a:avLst/>
          </a:prstGeom>
          <a:noFill/>
          <a:ln>
            <a:noFill/>
          </a:ln>
        </p:spPr>
        <p:txBody>
          <a:bodyPr vert="horz" wrap="square" lIns="0" tIns="0" rIns="0" bIns="0" rtlCol="0" anchor="b"/>
          <a:lstStyle/>
          <a:p>
            <a:pPr algn="l">
              <a:lnSpc>
                <a:spcPct val="150000"/>
              </a:lnSpc>
            </a:pPr>
            <a:r>
              <a:rPr kumimoji="1" lang="en-US" altLang="zh-CN" dirty="0" err="1">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生育保险待遇</a:t>
            </a:r>
            <a:endParaRPr kumimoji="1" lang="zh-CN" altLang="en-US" dirty="0"/>
          </a:p>
        </p:txBody>
      </p:sp>
      <p:sp>
        <p:nvSpPr>
          <p:cNvPr id="24" name="标题 1"/>
          <p:cNvSpPr txBox="1"/>
          <p:nvPr/>
        </p:nvSpPr>
        <p:spPr>
          <a:xfrm>
            <a:off x="810593" y="236733"/>
            <a:ext cx="7780158" cy="432000"/>
          </a:xfrm>
          <a:prstGeom prst="rect">
            <a:avLst/>
          </a:prstGeom>
          <a:noFill/>
          <a:ln cap="sq">
            <a:noFill/>
          </a:ln>
        </p:spPr>
        <p:txBody>
          <a:bodyPr vert="horz" wrap="square" lIns="0" tIns="0" rIns="0" bIns="0" rtlCol="0" anchor="ctr"/>
          <a:lstStyle/>
          <a:p>
            <a:pPr algn="l">
              <a:lnSpc>
                <a:spcPct val="150000"/>
              </a:lnSpc>
            </a:pP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六、</a:t>
            </a:r>
            <a:r>
              <a:rPr kumimoji="1" lang="en-US" altLang="zh-CN" sz="32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生育保险</a:t>
            </a:r>
            <a:endParaRPr kumimoji="1" lang="zh-CN" altLang="en-US" dirty="0"/>
          </a:p>
        </p:txBody>
      </p:sp>
      <p:sp>
        <p:nvSpPr>
          <p:cNvPr id="25" name="标题 1"/>
          <p:cNvSpPr txBox="1"/>
          <p:nvPr/>
        </p:nvSpPr>
        <p:spPr>
          <a:xfrm>
            <a:off x="-254644" y="189343"/>
            <a:ext cx="915043" cy="563880"/>
          </a:xfrm>
          <a:prstGeom prst="rect">
            <a:avLst/>
          </a:prstGeom>
          <a:solidFill>
            <a:schemeClr val="accent1">
              <a:lumMod val="40000"/>
              <a:lumOff val="60000"/>
              <a:alpha val="7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6" name="标题 1"/>
          <p:cNvSpPr txBox="1"/>
          <p:nvPr/>
        </p:nvSpPr>
        <p:spPr>
          <a:xfrm>
            <a:off x="319024" y="390511"/>
            <a:ext cx="167640" cy="16764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789960" y="2367071"/>
            <a:ext cx="3283725" cy="3045808"/>
          </a:xfrm>
          <a:prstGeom prst="rect">
            <a:avLst/>
          </a:prstGeom>
          <a:solidFill>
            <a:schemeClr val="bg1"/>
          </a:solidFill>
          <a:ln w="38100" cap="sq">
            <a:noFill/>
            <a:miter/>
          </a:ln>
          <a:effectLst>
            <a:outerShdw blurRad="317500" dist="127000" dir="3000000" algn="tl" rotWithShape="0">
              <a:schemeClr val="accent1">
                <a:alpha val="1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789960" y="2367071"/>
            <a:ext cx="3283725" cy="95388"/>
          </a:xfrm>
          <a:prstGeom prst="rect">
            <a:avLst/>
          </a:prstGeom>
          <a:solidFill>
            <a:schemeClr val="accent1"/>
          </a:soli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1009001" y="2723805"/>
            <a:ext cx="2763310" cy="2593687"/>
          </a:xfrm>
          <a:prstGeom prst="rect">
            <a:avLst/>
          </a:prstGeom>
          <a:noFill/>
          <a:ln>
            <a:noFill/>
          </a:ln>
        </p:spPr>
        <p:txBody>
          <a:bodyPr vert="horz" wrap="square" lIns="0" tIns="0" rIns="0" bIns="0" rtlCol="0" anchor="t"/>
          <a:lstStyle/>
          <a:p>
            <a:pPr algn="l">
              <a:lnSpc>
                <a:spcPct val="150000"/>
              </a:lnSpc>
            </a:pPr>
            <a:r>
              <a:rPr kumimoji="1" lang="en-US" altLang="zh-CN"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用人单位不办理社会保险登记的。</a:t>
            </a:r>
            <a:endParaRPr kumimoji="1" lang="zh-CN" altLang="en-US"/>
          </a:p>
        </p:txBody>
      </p:sp>
      <p:sp>
        <p:nvSpPr>
          <p:cNvPr id="6" name="标题 1"/>
          <p:cNvSpPr txBox="1"/>
          <p:nvPr/>
        </p:nvSpPr>
        <p:spPr>
          <a:xfrm>
            <a:off x="4454138" y="2001484"/>
            <a:ext cx="3283725" cy="3411395"/>
          </a:xfrm>
          <a:prstGeom prst="rect">
            <a:avLst/>
          </a:prstGeom>
          <a:solidFill>
            <a:schemeClr val="bg1"/>
          </a:solidFill>
          <a:ln w="38100" cap="sq">
            <a:noFill/>
            <a:miter/>
          </a:ln>
          <a:effectLst>
            <a:outerShdw blurRad="317500" dist="127000" dir="3000000" algn="tl" rotWithShape="0">
              <a:schemeClr val="accent1">
                <a:alpha val="1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a:off x="4454138" y="1906096"/>
            <a:ext cx="3283725" cy="95388"/>
          </a:xfrm>
          <a:prstGeom prst="rect">
            <a:avLst/>
          </a:prstGeom>
          <a:solidFill>
            <a:schemeClr val="accent1"/>
          </a:soli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a:off x="4673179" y="2262830"/>
            <a:ext cx="2763310" cy="3017830"/>
          </a:xfrm>
          <a:prstGeom prst="rect">
            <a:avLst/>
          </a:prstGeom>
          <a:noFill/>
          <a:ln>
            <a:noFill/>
          </a:ln>
        </p:spPr>
        <p:txBody>
          <a:bodyPr vert="horz" wrap="square" lIns="0" tIns="0" rIns="0" bIns="0" rtlCol="0" anchor="t"/>
          <a:lstStyle/>
          <a:p>
            <a:pPr algn="l">
              <a:lnSpc>
                <a:spcPct val="150000"/>
              </a:lnSpc>
            </a:pPr>
            <a:r>
              <a:rPr kumimoji="1" lang="en-US" altLang="zh-CN"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用人单位拒不出具终止或者解除劳动关系证明的。</a:t>
            </a:r>
            <a:endParaRPr kumimoji="1" lang="zh-CN" altLang="en-US"/>
          </a:p>
        </p:txBody>
      </p:sp>
      <p:sp>
        <p:nvSpPr>
          <p:cNvPr id="9" name="标题 1"/>
          <p:cNvSpPr txBox="1"/>
          <p:nvPr/>
        </p:nvSpPr>
        <p:spPr>
          <a:xfrm>
            <a:off x="8118316" y="2367071"/>
            <a:ext cx="3283725" cy="3045808"/>
          </a:xfrm>
          <a:prstGeom prst="rect">
            <a:avLst/>
          </a:prstGeom>
          <a:solidFill>
            <a:schemeClr val="bg1"/>
          </a:solidFill>
          <a:ln w="38100" cap="sq">
            <a:noFill/>
            <a:miter/>
          </a:ln>
          <a:effectLst>
            <a:outerShdw blurRad="317500" dist="127000" dir="3000000" algn="tl" rotWithShape="0">
              <a:schemeClr val="accent1">
                <a:alpha val="1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a:off x="8118316" y="2367071"/>
            <a:ext cx="3283725" cy="95388"/>
          </a:xfrm>
          <a:prstGeom prst="rect">
            <a:avLst/>
          </a:prstGeom>
          <a:solidFill>
            <a:schemeClr val="accent1"/>
          </a:soli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a:off x="8337357" y="2723805"/>
            <a:ext cx="2763310" cy="2674930"/>
          </a:xfrm>
          <a:prstGeom prst="rect">
            <a:avLst/>
          </a:prstGeom>
          <a:noFill/>
          <a:ln>
            <a:noFill/>
          </a:ln>
        </p:spPr>
        <p:txBody>
          <a:bodyPr vert="horz" wrap="square" lIns="0" tIns="0" rIns="0" bIns="0" rtlCol="0" anchor="t"/>
          <a:lstStyle/>
          <a:p>
            <a:pPr algn="l">
              <a:lnSpc>
                <a:spcPct val="150000"/>
              </a:lnSpc>
            </a:pPr>
            <a:r>
              <a:rPr kumimoji="1" lang="en-US" altLang="zh-CN" sz="14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用人单位未按时足额缴纳社会保险费的。</a:t>
            </a:r>
            <a:endParaRPr kumimoji="1" lang="zh-CN" altLang="en-US"/>
          </a:p>
        </p:txBody>
      </p:sp>
      <p:sp>
        <p:nvSpPr>
          <p:cNvPr id="12" name="标题 1"/>
          <p:cNvSpPr txBox="1"/>
          <p:nvPr/>
        </p:nvSpPr>
        <p:spPr>
          <a:xfrm>
            <a:off x="810593" y="236733"/>
            <a:ext cx="7780158" cy="432000"/>
          </a:xfrm>
          <a:prstGeom prst="rect">
            <a:avLst/>
          </a:prstGeom>
          <a:noFill/>
          <a:ln cap="sq">
            <a:noFill/>
          </a:ln>
        </p:spPr>
        <p:txBody>
          <a:bodyPr vert="horz" wrap="square" lIns="0" tIns="0" rIns="0" bIns="0" rtlCol="0" anchor="ctr"/>
          <a:lstStyle/>
          <a:p>
            <a:pPr algn="l">
              <a:lnSpc>
                <a:spcPct val="150000"/>
              </a:lnSpc>
            </a:pP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七、违反社会保险法的法律责任</a:t>
            </a:r>
            <a:endParaRPr kumimoji="1" lang="zh-CN" altLang="en-US" dirty="0"/>
          </a:p>
        </p:txBody>
      </p:sp>
      <p:sp>
        <p:nvSpPr>
          <p:cNvPr id="13" name="标题 1"/>
          <p:cNvSpPr txBox="1"/>
          <p:nvPr/>
        </p:nvSpPr>
        <p:spPr>
          <a:xfrm>
            <a:off x="-254644" y="189343"/>
            <a:ext cx="915043" cy="563880"/>
          </a:xfrm>
          <a:prstGeom prst="rect">
            <a:avLst/>
          </a:prstGeom>
          <a:solidFill>
            <a:schemeClr val="accent1">
              <a:lumMod val="40000"/>
              <a:lumOff val="60000"/>
              <a:alpha val="7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a:off x="319024" y="390511"/>
            <a:ext cx="167640" cy="16764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6" name="文本框 15"/>
          <p:cNvSpPr txBox="1"/>
          <p:nvPr/>
        </p:nvSpPr>
        <p:spPr>
          <a:xfrm>
            <a:off x="1212335" y="965776"/>
            <a:ext cx="6224154" cy="400110"/>
          </a:xfrm>
          <a:prstGeom prst="rect">
            <a:avLst/>
          </a:prstGeom>
          <a:noFill/>
        </p:spPr>
        <p:txBody>
          <a:bodyPr wrap="square">
            <a:spAutoFit/>
          </a:bodyPr>
          <a:lstStyle/>
          <a:p>
            <a:r>
              <a:rPr kumimoji="1" lang="zh-CN" altLang="en-US" sz="20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（一）</a:t>
            </a:r>
            <a:r>
              <a:rPr kumimoji="1" lang="en-US" altLang="zh-CN" sz="20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用人单位违反社会保险法的法律责任</a:t>
            </a:r>
            <a:endParaRPr lang="zh-CN" altLang="en-US" sz="2000"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543611" y="3115864"/>
            <a:ext cx="3671077" cy="3671067"/>
          </a:xfrm>
          <a:prstGeom prst="round2DiagRect">
            <a:avLst>
              <a:gd name="adj1" fmla="val 50000"/>
              <a:gd name="adj2" fmla="val 0"/>
            </a:avLst>
          </a:prstGeom>
          <a:solidFill>
            <a:schemeClr val="accent1">
              <a:lumMod val="40000"/>
              <a:lumOff val="60000"/>
              <a:alpha val="10000"/>
            </a:schemeClr>
          </a:solidFill>
          <a:ln w="38100" cap="flat">
            <a:noFill/>
            <a:miter/>
          </a:ln>
          <a:effectLst/>
        </p:spPr>
        <p:txBody>
          <a:bodyPr vert="horz" wrap="square" lIns="91440" tIns="45720" rIns="91440" bIns="45720" rtlCol="0" anchor="ctr"/>
          <a:lstStyle/>
          <a:p>
            <a:pPr algn="ctr">
              <a:lnSpc>
                <a:spcPct val="100000"/>
              </a:lnSpc>
            </a:pPr>
            <a:endParaRPr kumimoji="1" lang="zh-CN" altLang="en-US"/>
          </a:p>
        </p:txBody>
      </p:sp>
      <p:cxnSp>
        <p:nvCxnSpPr>
          <p:cNvPr id="4" name="线条 1"/>
          <p:cNvCxnSpPr/>
          <p:nvPr/>
        </p:nvCxnSpPr>
        <p:spPr>
          <a:xfrm>
            <a:off x="2539012" y="3719815"/>
            <a:ext cx="7355275" cy="0"/>
          </a:xfrm>
          <a:prstGeom prst="line">
            <a:avLst/>
          </a:prstGeom>
          <a:noFill/>
          <a:ln w="19050" cap="flat">
            <a:solidFill>
              <a:srgbClr val="B8B8B8">
                <a:alpha val="100000"/>
              </a:srgbClr>
            </a:solidFill>
            <a:prstDash val="solid"/>
            <a:miter/>
            <a:headEnd type="oval" w="lg" len="lg"/>
            <a:tailEnd type="oval" w="lg" len="lg"/>
          </a:ln>
        </p:spPr>
      </p:cxnSp>
      <p:cxnSp>
        <p:nvCxnSpPr>
          <p:cNvPr id="5" name="线条 1"/>
          <p:cNvCxnSpPr/>
          <p:nvPr/>
        </p:nvCxnSpPr>
        <p:spPr>
          <a:xfrm rot="5400000" flipH="1" flipV="1">
            <a:off x="7478154" y="4121923"/>
            <a:ext cx="806455" cy="2241"/>
          </a:xfrm>
          <a:prstGeom prst="line">
            <a:avLst/>
          </a:prstGeom>
          <a:noFill/>
          <a:ln w="19050" cap="flat">
            <a:solidFill>
              <a:srgbClr val="B8B8B8">
                <a:alpha val="100000"/>
              </a:srgbClr>
            </a:solidFill>
            <a:prstDash val="solid"/>
            <a:miter/>
            <a:headEnd type="none"/>
            <a:tailEnd type="oval"/>
          </a:ln>
        </p:spPr>
      </p:cxnSp>
      <p:sp>
        <p:nvSpPr>
          <p:cNvPr id="6" name="标题 1"/>
          <p:cNvSpPr txBox="1"/>
          <p:nvPr/>
        </p:nvSpPr>
        <p:spPr>
          <a:xfrm>
            <a:off x="7534706" y="4546180"/>
            <a:ext cx="693350" cy="693348"/>
          </a:xfrm>
          <a:prstGeom prst="round2DiagRect">
            <a:avLst/>
          </a:prstGeom>
          <a:gradFill>
            <a:gsLst>
              <a:gs pos="0">
                <a:schemeClr val="accent2">
                  <a:lumMod val="60000"/>
                  <a:lumOff val="40000"/>
                </a:schemeClr>
              </a:gs>
              <a:gs pos="73000">
                <a:schemeClr val="accent2"/>
              </a:gs>
            </a:gsLst>
            <a:path path="circle">
              <a:fillToRect r="100000" b="100000"/>
            </a:path>
            <a:tileRect l="-100000" t="-100000"/>
          </a:gradFill>
          <a:ln w="38100" cap="flat">
            <a:noFill/>
            <a:miter/>
          </a:ln>
          <a:effectLst>
            <a:outerShdw blurRad="152400" dist="76200" dir="2700000" algn="tl" rotWithShape="0">
              <a:schemeClr val="accent2">
                <a:lumMod val="50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a:off x="3035201" y="4576232"/>
            <a:ext cx="3160717" cy="1552159"/>
          </a:xfrm>
          <a:prstGeom prst="rect">
            <a:avLst/>
          </a:prstGeom>
          <a:noFill/>
          <a:ln cap="sq">
            <a:noFill/>
          </a:ln>
        </p:spPr>
        <p:txBody>
          <a:bodyPr vert="horz" wrap="square" lIns="0" tIns="0" rIns="0" bIns="0" rtlCol="0" anchor="t"/>
          <a:lstStyle/>
          <a:p>
            <a:pPr algn="ctr">
              <a:lnSpc>
                <a:spcPct val="150000"/>
              </a:lnSpc>
            </a:pPr>
            <a:r>
              <a:rPr kumimoji="1" lang="en-US" altLang="zh-CN" sz="14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社会保险经办机构以及医疗机构、药品经营单位等社会保险服务机构以欺诈、伪造证明材料或者其他手段骗取社会保险基金支出的</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dirty="0"/>
          </a:p>
        </p:txBody>
      </p:sp>
      <p:sp>
        <p:nvSpPr>
          <p:cNvPr id="8" name="标题 1"/>
          <p:cNvSpPr txBox="1"/>
          <p:nvPr/>
        </p:nvSpPr>
        <p:spPr>
          <a:xfrm>
            <a:off x="3035201" y="3882885"/>
            <a:ext cx="3160717" cy="671115"/>
          </a:xfrm>
          <a:prstGeom prst="rect">
            <a:avLst/>
          </a:prstGeom>
          <a:noFill/>
          <a:ln>
            <a:noFill/>
          </a:ln>
        </p:spPr>
        <p:txBody>
          <a:bodyPr vert="horz" wrap="square" lIns="91440" tIns="45720" rIns="91440" bIns="45720" rtlCol="0" anchor="b"/>
          <a:lstStyle/>
          <a:p>
            <a:pPr algn="ctr">
              <a:lnSpc>
                <a:spcPct val="130000"/>
              </a:lnSpc>
            </a:pPr>
            <a:r>
              <a:rPr kumimoji="1" lang="en-US" altLang="zh-CN" sz="28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01</a:t>
            </a:r>
            <a:endParaRPr kumimoji="1" lang="zh-CN" altLang="en-US"/>
          </a:p>
        </p:txBody>
      </p:sp>
      <p:sp>
        <p:nvSpPr>
          <p:cNvPr id="9" name="标题 1"/>
          <p:cNvSpPr txBox="1"/>
          <p:nvPr/>
        </p:nvSpPr>
        <p:spPr>
          <a:xfrm>
            <a:off x="7747394" y="4758848"/>
            <a:ext cx="267974" cy="268013"/>
          </a:xfrm>
          <a:custGeom>
            <a:avLst/>
            <a:gdLst>
              <a:gd name="connsiteX0" fmla="*/ 669168 w 1599855"/>
              <a:gd name="connsiteY0" fmla="*/ 111621 h 1600088"/>
              <a:gd name="connsiteX1" fmla="*/ 886086 w 1599855"/>
              <a:gd name="connsiteY1" fmla="*/ 155339 h 1600088"/>
              <a:gd name="connsiteX2" fmla="*/ 1063377 w 1599855"/>
              <a:gd name="connsiteY2" fmla="*/ 274960 h 1600088"/>
              <a:gd name="connsiteX3" fmla="*/ 1182998 w 1599855"/>
              <a:gd name="connsiteY3" fmla="*/ 452251 h 1600088"/>
              <a:gd name="connsiteX4" fmla="*/ 1226716 w 1599855"/>
              <a:gd name="connsiteY4" fmla="*/ 669168 h 1600088"/>
              <a:gd name="connsiteX5" fmla="*/ 1182998 w 1599855"/>
              <a:gd name="connsiteY5" fmla="*/ 886085 h 1600088"/>
              <a:gd name="connsiteX6" fmla="*/ 1063377 w 1599855"/>
              <a:gd name="connsiteY6" fmla="*/ 1063377 h 1600088"/>
              <a:gd name="connsiteX7" fmla="*/ 886086 w 1599855"/>
              <a:gd name="connsiteY7" fmla="*/ 1182998 h 1600088"/>
              <a:gd name="connsiteX8" fmla="*/ 669168 w 1599855"/>
              <a:gd name="connsiteY8" fmla="*/ 1226716 h 1600088"/>
              <a:gd name="connsiteX9" fmla="*/ 452251 w 1599855"/>
              <a:gd name="connsiteY9" fmla="*/ 1182998 h 1600088"/>
              <a:gd name="connsiteX10" fmla="*/ 274960 w 1599855"/>
              <a:gd name="connsiteY10" fmla="*/ 1063377 h 1600088"/>
              <a:gd name="connsiteX11" fmla="*/ 155339 w 1599855"/>
              <a:gd name="connsiteY11" fmla="*/ 886085 h 1600088"/>
              <a:gd name="connsiteX12" fmla="*/ 111621 w 1599855"/>
              <a:gd name="connsiteY12" fmla="*/ 669168 h 1600088"/>
              <a:gd name="connsiteX13" fmla="*/ 155339 w 1599855"/>
              <a:gd name="connsiteY13" fmla="*/ 452251 h 1600088"/>
              <a:gd name="connsiteX14" fmla="*/ 274960 w 1599855"/>
              <a:gd name="connsiteY14" fmla="*/ 274960 h 1600088"/>
              <a:gd name="connsiteX15" fmla="*/ 452251 w 1599855"/>
              <a:gd name="connsiteY15" fmla="*/ 155339 h 1600088"/>
              <a:gd name="connsiteX16" fmla="*/ 669168 w 1599855"/>
              <a:gd name="connsiteY16" fmla="*/ 111621 h 1600088"/>
              <a:gd name="connsiteX17" fmla="*/ 669168 w 1599855"/>
              <a:gd name="connsiteY17" fmla="*/ 0 h 1600088"/>
              <a:gd name="connsiteX18" fmla="*/ 0 w 1599855"/>
              <a:gd name="connsiteY18" fmla="*/ 669168 h 1600088"/>
              <a:gd name="connsiteX19" fmla="*/ 669168 w 1599855"/>
              <a:gd name="connsiteY19" fmla="*/ 1338337 h 1600088"/>
              <a:gd name="connsiteX20" fmla="*/ 1338337 w 1599855"/>
              <a:gd name="connsiteY20" fmla="*/ 669168 h 1600088"/>
              <a:gd name="connsiteX21" fmla="*/ 669168 w 1599855"/>
              <a:gd name="connsiteY21" fmla="*/ 0 h 1600088"/>
              <a:gd name="connsiteX22" fmla="*/ 1544278 w 1599855"/>
              <a:gd name="connsiteY22" fmla="*/ 1600088 h 1600088"/>
              <a:gd name="connsiteX23" fmla="*/ 1504838 w 1599855"/>
              <a:gd name="connsiteY23" fmla="*/ 1583717 h 1600088"/>
              <a:gd name="connsiteX24" fmla="*/ 1247366 w 1599855"/>
              <a:gd name="connsiteY24" fmla="*/ 1326431 h 1600088"/>
              <a:gd name="connsiteX25" fmla="*/ 1247366 w 1599855"/>
              <a:gd name="connsiteY25" fmla="*/ 1247552 h 1600088"/>
              <a:gd name="connsiteX26" fmla="*/ 1326245 w 1599855"/>
              <a:gd name="connsiteY26" fmla="*/ 1247552 h 1600088"/>
              <a:gd name="connsiteX27" fmla="*/ 1583531 w 1599855"/>
              <a:gd name="connsiteY27" fmla="*/ 1504838 h 1600088"/>
              <a:gd name="connsiteX28" fmla="*/ 1583531 w 1599855"/>
              <a:gd name="connsiteY28" fmla="*/ 1583717 h 1600088"/>
              <a:gd name="connsiteX29" fmla="*/ 1544278 w 1599855"/>
              <a:gd name="connsiteY29" fmla="*/ 1600088 h 1600088"/>
            </a:gdLst>
            <a:ahLst/>
            <a:cxnLst/>
            <a:rect l="l" t="t" r="r" b="b"/>
            <a:pathLst>
              <a:path w="1599855" h="1600088">
                <a:moveTo>
                  <a:pt x="669168" y="111621"/>
                </a:moveTo>
                <a:cubicBezTo>
                  <a:pt x="744513" y="111621"/>
                  <a:pt x="817438" y="126318"/>
                  <a:pt x="886086" y="155339"/>
                </a:cubicBezTo>
                <a:cubicBezTo>
                  <a:pt x="952500" y="183431"/>
                  <a:pt x="1012031" y="223614"/>
                  <a:pt x="1063377" y="274960"/>
                </a:cubicBezTo>
                <a:cubicBezTo>
                  <a:pt x="1114537" y="326120"/>
                  <a:pt x="1154906" y="385837"/>
                  <a:pt x="1182998" y="452251"/>
                </a:cubicBezTo>
                <a:cubicBezTo>
                  <a:pt x="1212019" y="520898"/>
                  <a:pt x="1226716" y="594010"/>
                  <a:pt x="1226716" y="669168"/>
                </a:cubicBezTo>
                <a:cubicBezTo>
                  <a:pt x="1226716" y="744327"/>
                  <a:pt x="1212019" y="817438"/>
                  <a:pt x="1182998" y="886085"/>
                </a:cubicBezTo>
                <a:cubicBezTo>
                  <a:pt x="1154906" y="952500"/>
                  <a:pt x="1114723" y="1012031"/>
                  <a:pt x="1063377" y="1063377"/>
                </a:cubicBezTo>
                <a:cubicBezTo>
                  <a:pt x="1012217" y="1114537"/>
                  <a:pt x="952500" y="1154906"/>
                  <a:pt x="886086" y="1182998"/>
                </a:cubicBezTo>
                <a:cubicBezTo>
                  <a:pt x="817438" y="1212019"/>
                  <a:pt x="744327" y="1226716"/>
                  <a:pt x="669168" y="1226716"/>
                </a:cubicBezTo>
                <a:cubicBezTo>
                  <a:pt x="594010" y="1226716"/>
                  <a:pt x="520898" y="1212019"/>
                  <a:pt x="452251" y="1182998"/>
                </a:cubicBezTo>
                <a:cubicBezTo>
                  <a:pt x="385837" y="1154906"/>
                  <a:pt x="326306" y="1114723"/>
                  <a:pt x="274960" y="1063377"/>
                </a:cubicBezTo>
                <a:cubicBezTo>
                  <a:pt x="223800" y="1012217"/>
                  <a:pt x="183431" y="952500"/>
                  <a:pt x="155339" y="886085"/>
                </a:cubicBezTo>
                <a:cubicBezTo>
                  <a:pt x="126318" y="817438"/>
                  <a:pt x="111621" y="744327"/>
                  <a:pt x="111621" y="669168"/>
                </a:cubicBezTo>
                <a:cubicBezTo>
                  <a:pt x="111621" y="594010"/>
                  <a:pt x="126318" y="520898"/>
                  <a:pt x="155339" y="452251"/>
                </a:cubicBezTo>
                <a:cubicBezTo>
                  <a:pt x="183431" y="385837"/>
                  <a:pt x="223614" y="326306"/>
                  <a:pt x="274960" y="274960"/>
                </a:cubicBezTo>
                <a:cubicBezTo>
                  <a:pt x="326306" y="223614"/>
                  <a:pt x="385837" y="183431"/>
                  <a:pt x="452251" y="155339"/>
                </a:cubicBezTo>
                <a:cubicBezTo>
                  <a:pt x="520898" y="126318"/>
                  <a:pt x="593824" y="111621"/>
                  <a:pt x="669168" y="111621"/>
                </a:cubicBezTo>
                <a:moveTo>
                  <a:pt x="669168" y="0"/>
                </a:moveTo>
                <a:cubicBezTo>
                  <a:pt x="299517" y="0"/>
                  <a:pt x="0" y="299517"/>
                  <a:pt x="0" y="669168"/>
                </a:cubicBezTo>
                <a:cubicBezTo>
                  <a:pt x="0" y="1038820"/>
                  <a:pt x="299517" y="1338337"/>
                  <a:pt x="669168" y="1338337"/>
                </a:cubicBezTo>
                <a:cubicBezTo>
                  <a:pt x="1038820" y="1338337"/>
                  <a:pt x="1338337" y="1038820"/>
                  <a:pt x="1338337" y="669168"/>
                </a:cubicBezTo>
                <a:cubicBezTo>
                  <a:pt x="1338337" y="299703"/>
                  <a:pt x="1038820" y="0"/>
                  <a:pt x="669168" y="0"/>
                </a:cubicBezTo>
                <a:close/>
                <a:moveTo>
                  <a:pt x="1544278" y="1600088"/>
                </a:moveTo>
                <a:cubicBezTo>
                  <a:pt x="1529953" y="1600088"/>
                  <a:pt x="1515628" y="1594693"/>
                  <a:pt x="1504838" y="1583717"/>
                </a:cubicBezTo>
                <a:lnTo>
                  <a:pt x="1247366" y="1326431"/>
                </a:lnTo>
                <a:cubicBezTo>
                  <a:pt x="1225600" y="1304665"/>
                  <a:pt x="1225600" y="1269318"/>
                  <a:pt x="1247366" y="1247552"/>
                </a:cubicBezTo>
                <a:cubicBezTo>
                  <a:pt x="1269132" y="1225786"/>
                  <a:pt x="1304479" y="1225786"/>
                  <a:pt x="1326245" y="1247552"/>
                </a:cubicBezTo>
                <a:lnTo>
                  <a:pt x="1583531" y="1504838"/>
                </a:lnTo>
                <a:cubicBezTo>
                  <a:pt x="1605297" y="1526605"/>
                  <a:pt x="1605297" y="1561951"/>
                  <a:pt x="1583531" y="1583717"/>
                </a:cubicBezTo>
                <a:cubicBezTo>
                  <a:pt x="1572927" y="1594693"/>
                  <a:pt x="1558603" y="1600088"/>
                  <a:pt x="1544278" y="1600088"/>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cxnSp>
        <p:nvCxnSpPr>
          <p:cNvPr id="10" name="线条 1"/>
          <p:cNvCxnSpPr/>
          <p:nvPr/>
        </p:nvCxnSpPr>
        <p:spPr>
          <a:xfrm rot="5400000" flipH="1" flipV="1">
            <a:off x="4212332" y="3313225"/>
            <a:ext cx="806454" cy="2241"/>
          </a:xfrm>
          <a:prstGeom prst="line">
            <a:avLst/>
          </a:prstGeom>
          <a:noFill/>
          <a:ln w="19050" cap="flat">
            <a:solidFill>
              <a:srgbClr val="B8B8B8">
                <a:alpha val="100000"/>
              </a:srgbClr>
            </a:solidFill>
            <a:prstDash val="solid"/>
            <a:miter/>
            <a:headEnd type="oval"/>
          </a:ln>
        </p:spPr>
      </p:cxnSp>
      <p:sp>
        <p:nvSpPr>
          <p:cNvPr id="11" name="标题 1"/>
          <p:cNvSpPr txBox="1"/>
          <p:nvPr/>
        </p:nvSpPr>
        <p:spPr>
          <a:xfrm>
            <a:off x="4268884" y="2192283"/>
            <a:ext cx="693350" cy="693348"/>
          </a:xfrm>
          <a:prstGeom prst="round2DiagRect">
            <a:avLst/>
          </a:prstGeom>
          <a:gradFill>
            <a:gsLst>
              <a:gs pos="0">
                <a:schemeClr val="accent1">
                  <a:lumMod val="60000"/>
                  <a:lumOff val="40000"/>
                </a:schemeClr>
              </a:gs>
              <a:gs pos="73000">
                <a:schemeClr val="accent1"/>
              </a:gs>
            </a:gsLst>
            <a:path path="circle">
              <a:fillToRect r="100000" b="100000"/>
            </a:path>
            <a:tileRect l="-100000" t="-100000"/>
          </a:gradFill>
          <a:ln w="38100" cap="flat">
            <a:noFill/>
            <a:miter/>
          </a:ln>
          <a:effectLst>
            <a:outerShdw blurRad="152400" dist="76200" dir="2700000" algn="tl" rotWithShape="0">
              <a:schemeClr val="accent1">
                <a:lumMod val="50000"/>
                <a:alpha val="30000"/>
              </a:schemeClr>
            </a:outerShdw>
          </a:effectLst>
        </p:spPr>
        <p:txBody>
          <a:bodyPr vert="horz" wrap="square" lIns="91440" tIns="45720" rIns="91440" bIns="45720" rtlCol="0" anchor="ctr"/>
          <a:lstStyle/>
          <a:p>
            <a:pPr algn="ctr">
              <a:lnSpc>
                <a:spcPct val="100000"/>
              </a:lnSpc>
            </a:pPr>
            <a:endParaRPr kumimoji="1" lang="zh-CN" altLang="en-US"/>
          </a:p>
        </p:txBody>
      </p:sp>
      <p:sp>
        <p:nvSpPr>
          <p:cNvPr id="12" name="标题 1"/>
          <p:cNvSpPr txBox="1"/>
          <p:nvPr/>
        </p:nvSpPr>
        <p:spPr>
          <a:xfrm>
            <a:off x="6301023" y="2317461"/>
            <a:ext cx="3160717" cy="1379198"/>
          </a:xfrm>
          <a:prstGeom prst="rect">
            <a:avLst/>
          </a:prstGeom>
          <a:noFill/>
          <a:ln cap="sq">
            <a:noFill/>
          </a:ln>
        </p:spPr>
        <p:txBody>
          <a:bodyPr vert="horz" wrap="square" lIns="0" tIns="0" rIns="0" bIns="0" rtlCol="0" anchor="t"/>
          <a:lstStyle/>
          <a:p>
            <a:pPr algn="ctr">
              <a:lnSpc>
                <a:spcPct val="150000"/>
              </a:lnSpc>
            </a:pPr>
            <a:r>
              <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以欺诈、伪造证明材料或者其他手段骗取社会保险待遇的。</a:t>
            </a:r>
            <a:endParaRPr kumimoji="1" lang="zh-CN" altLang="en-US"/>
          </a:p>
        </p:txBody>
      </p:sp>
      <p:sp>
        <p:nvSpPr>
          <p:cNvPr id="13" name="标题 1"/>
          <p:cNvSpPr txBox="1"/>
          <p:nvPr/>
        </p:nvSpPr>
        <p:spPr>
          <a:xfrm>
            <a:off x="6301023" y="1624114"/>
            <a:ext cx="3160717" cy="671115"/>
          </a:xfrm>
          <a:prstGeom prst="rect">
            <a:avLst/>
          </a:prstGeom>
          <a:noFill/>
          <a:ln>
            <a:noFill/>
          </a:ln>
        </p:spPr>
        <p:txBody>
          <a:bodyPr vert="horz" wrap="square" lIns="91440" tIns="45720" rIns="91440" bIns="45720" rtlCol="0" anchor="b"/>
          <a:lstStyle/>
          <a:p>
            <a:pPr algn="ctr">
              <a:lnSpc>
                <a:spcPct val="130000"/>
              </a:lnSpc>
            </a:pPr>
            <a:r>
              <a:rPr kumimoji="1" lang="en-US" altLang="zh-CN" sz="2800">
                <a:ln w="12700">
                  <a:noFill/>
                </a:ln>
                <a:solidFill>
                  <a:srgbClr val="FF72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02</a:t>
            </a:r>
            <a:endParaRPr kumimoji="1" lang="zh-CN" altLang="en-US"/>
          </a:p>
        </p:txBody>
      </p:sp>
      <p:sp>
        <p:nvSpPr>
          <p:cNvPr id="14" name="标题 1"/>
          <p:cNvSpPr txBox="1"/>
          <p:nvPr/>
        </p:nvSpPr>
        <p:spPr>
          <a:xfrm>
            <a:off x="4491850" y="2404951"/>
            <a:ext cx="247418" cy="268013"/>
          </a:xfrm>
          <a:custGeom>
            <a:avLst/>
            <a:gdLst>
              <a:gd name="connsiteX0" fmla="*/ 712625 w 1425436"/>
              <a:gd name="connsiteY0" fmla="*/ 111621 h 1544091"/>
              <a:gd name="connsiteX1" fmla="*/ 902567 w 1425436"/>
              <a:gd name="connsiteY1" fmla="*/ 190314 h 1544091"/>
              <a:gd name="connsiteX2" fmla="*/ 981260 w 1425436"/>
              <a:gd name="connsiteY2" fmla="*/ 380256 h 1544091"/>
              <a:gd name="connsiteX3" fmla="*/ 902567 w 1425436"/>
              <a:gd name="connsiteY3" fmla="*/ 570198 h 1544091"/>
              <a:gd name="connsiteX4" fmla="*/ 712625 w 1425436"/>
              <a:gd name="connsiteY4" fmla="*/ 648891 h 1544091"/>
              <a:gd name="connsiteX5" fmla="*/ 522684 w 1425436"/>
              <a:gd name="connsiteY5" fmla="*/ 570198 h 1544091"/>
              <a:gd name="connsiteX6" fmla="*/ 444177 w 1425436"/>
              <a:gd name="connsiteY6" fmla="*/ 380070 h 1544091"/>
              <a:gd name="connsiteX7" fmla="*/ 522870 w 1425436"/>
              <a:gd name="connsiteY7" fmla="*/ 190128 h 1544091"/>
              <a:gd name="connsiteX8" fmla="*/ 712625 w 1425436"/>
              <a:gd name="connsiteY8" fmla="*/ 111621 h 1544091"/>
              <a:gd name="connsiteX9" fmla="*/ 712625 w 1425436"/>
              <a:gd name="connsiteY9" fmla="*/ 0 h 1544091"/>
              <a:gd name="connsiteX10" fmla="*/ 332556 w 1425436"/>
              <a:gd name="connsiteY10" fmla="*/ 380070 h 1544091"/>
              <a:gd name="connsiteX11" fmla="*/ 712625 w 1425436"/>
              <a:gd name="connsiteY11" fmla="*/ 760140 h 1544091"/>
              <a:gd name="connsiteX12" fmla="*/ 1092695 w 1425436"/>
              <a:gd name="connsiteY12" fmla="*/ 380070 h 1544091"/>
              <a:gd name="connsiteX13" fmla="*/ 712625 w 1425436"/>
              <a:gd name="connsiteY13" fmla="*/ 0 h 1544091"/>
              <a:gd name="connsiteX14" fmla="*/ 712625 w 1425436"/>
              <a:gd name="connsiteY14" fmla="*/ 943012 h 1544091"/>
              <a:gd name="connsiteX15" fmla="*/ 978842 w 1425436"/>
              <a:gd name="connsiteY15" fmla="*/ 976685 h 1544091"/>
              <a:gd name="connsiteX16" fmla="*/ 1146087 w 1425436"/>
              <a:gd name="connsiteY16" fmla="*/ 1059470 h 1544091"/>
              <a:gd name="connsiteX17" fmla="*/ 1248593 w 1425436"/>
              <a:gd name="connsiteY17" fmla="*/ 1174440 h 1544091"/>
              <a:gd name="connsiteX18" fmla="*/ 1310356 w 1425436"/>
              <a:gd name="connsiteY18" fmla="*/ 1316385 h 1544091"/>
              <a:gd name="connsiteX19" fmla="*/ 1296590 w 1425436"/>
              <a:gd name="connsiteY19" fmla="*/ 1390241 h 1544091"/>
              <a:gd name="connsiteX20" fmla="*/ 1208595 w 1425436"/>
              <a:gd name="connsiteY20" fmla="*/ 1432285 h 1544091"/>
              <a:gd name="connsiteX21" fmla="*/ 216842 w 1425436"/>
              <a:gd name="connsiteY21" fmla="*/ 1432285 h 1544091"/>
              <a:gd name="connsiteX22" fmla="*/ 128847 w 1425436"/>
              <a:gd name="connsiteY22" fmla="*/ 1390241 h 1544091"/>
              <a:gd name="connsiteX23" fmla="*/ 115081 w 1425436"/>
              <a:gd name="connsiteY23" fmla="*/ 1316385 h 1544091"/>
              <a:gd name="connsiteX24" fmla="*/ 176844 w 1425436"/>
              <a:gd name="connsiteY24" fmla="*/ 1174440 h 1544091"/>
              <a:gd name="connsiteX25" fmla="*/ 279350 w 1425436"/>
              <a:gd name="connsiteY25" fmla="*/ 1059470 h 1544091"/>
              <a:gd name="connsiteX26" fmla="*/ 446595 w 1425436"/>
              <a:gd name="connsiteY26" fmla="*/ 976685 h 1544091"/>
              <a:gd name="connsiteX27" fmla="*/ 712625 w 1425436"/>
              <a:gd name="connsiteY27" fmla="*/ 943012 h 1544091"/>
              <a:gd name="connsiteX28" fmla="*/ 712625 w 1425436"/>
              <a:gd name="connsiteY28" fmla="*/ 831391 h 1544091"/>
              <a:gd name="connsiteX29" fmla="*/ 8296 w 1425436"/>
              <a:gd name="connsiteY29" fmla="*/ 1284387 h 1544091"/>
              <a:gd name="connsiteX30" fmla="*/ 216842 w 1425436"/>
              <a:gd name="connsiteY30" fmla="*/ 1544092 h 1544091"/>
              <a:gd name="connsiteX31" fmla="*/ 1208595 w 1425436"/>
              <a:gd name="connsiteY31" fmla="*/ 1544092 h 1544091"/>
              <a:gd name="connsiteX32" fmla="*/ 1417141 w 1425436"/>
              <a:gd name="connsiteY32" fmla="*/ 1284387 h 1544091"/>
              <a:gd name="connsiteX33" fmla="*/ 712625 w 1425436"/>
              <a:gd name="connsiteY33" fmla="*/ 831391 h 1544091"/>
            </a:gdLst>
            <a:ahLst/>
            <a:cxnLst/>
            <a:rect l="l" t="t" r="r" b="b"/>
            <a:pathLst>
              <a:path w="1425436" h="1544091">
                <a:moveTo>
                  <a:pt x="712625" y="111621"/>
                </a:moveTo>
                <a:cubicBezTo>
                  <a:pt x="784435" y="111621"/>
                  <a:pt x="851780" y="139526"/>
                  <a:pt x="902567" y="190314"/>
                </a:cubicBezTo>
                <a:cubicBezTo>
                  <a:pt x="953355" y="241102"/>
                  <a:pt x="981260" y="308446"/>
                  <a:pt x="981260" y="380256"/>
                </a:cubicBezTo>
                <a:cubicBezTo>
                  <a:pt x="981260" y="452065"/>
                  <a:pt x="953355" y="519410"/>
                  <a:pt x="902567" y="570198"/>
                </a:cubicBezTo>
                <a:cubicBezTo>
                  <a:pt x="851780" y="620985"/>
                  <a:pt x="784435" y="648891"/>
                  <a:pt x="712625" y="648891"/>
                </a:cubicBezTo>
                <a:cubicBezTo>
                  <a:pt x="640816" y="648891"/>
                  <a:pt x="573471" y="620985"/>
                  <a:pt x="522684" y="570198"/>
                </a:cubicBezTo>
                <a:cubicBezTo>
                  <a:pt x="472082" y="519224"/>
                  <a:pt x="444177" y="451693"/>
                  <a:pt x="444177" y="380070"/>
                </a:cubicBezTo>
                <a:cubicBezTo>
                  <a:pt x="444177" y="308446"/>
                  <a:pt x="472082" y="240916"/>
                  <a:pt x="522870" y="190128"/>
                </a:cubicBezTo>
                <a:cubicBezTo>
                  <a:pt x="573471" y="139526"/>
                  <a:pt x="641002" y="111621"/>
                  <a:pt x="712625" y="111621"/>
                </a:cubicBezTo>
                <a:moveTo>
                  <a:pt x="712625" y="0"/>
                </a:moveTo>
                <a:cubicBezTo>
                  <a:pt x="502778" y="0"/>
                  <a:pt x="332556" y="170036"/>
                  <a:pt x="332556" y="380070"/>
                </a:cubicBezTo>
                <a:cubicBezTo>
                  <a:pt x="332556" y="589917"/>
                  <a:pt x="502778" y="760140"/>
                  <a:pt x="712625" y="760140"/>
                </a:cubicBezTo>
                <a:cubicBezTo>
                  <a:pt x="922473" y="760140"/>
                  <a:pt x="1092695" y="589917"/>
                  <a:pt x="1092695" y="380070"/>
                </a:cubicBezTo>
                <a:cubicBezTo>
                  <a:pt x="1092881" y="170036"/>
                  <a:pt x="922659" y="0"/>
                  <a:pt x="712625" y="0"/>
                </a:cubicBezTo>
                <a:close/>
                <a:moveTo>
                  <a:pt x="712625" y="943012"/>
                </a:moveTo>
                <a:cubicBezTo>
                  <a:pt x="813643" y="943012"/>
                  <a:pt x="903126" y="954360"/>
                  <a:pt x="978842" y="976685"/>
                </a:cubicBezTo>
                <a:cubicBezTo>
                  <a:pt x="1043582" y="995846"/>
                  <a:pt x="1099951" y="1023752"/>
                  <a:pt x="1146087" y="1059470"/>
                </a:cubicBezTo>
                <a:cubicBezTo>
                  <a:pt x="1186829" y="1091096"/>
                  <a:pt x="1220315" y="1128675"/>
                  <a:pt x="1248593" y="1174440"/>
                </a:cubicBezTo>
                <a:cubicBezTo>
                  <a:pt x="1273708" y="1215368"/>
                  <a:pt x="1293985" y="1261877"/>
                  <a:pt x="1310356" y="1316385"/>
                </a:cubicBezTo>
                <a:cubicBezTo>
                  <a:pt x="1320774" y="1350801"/>
                  <a:pt x="1306264" y="1377404"/>
                  <a:pt x="1296590" y="1390241"/>
                </a:cubicBezTo>
                <a:cubicBezTo>
                  <a:pt x="1276684" y="1417030"/>
                  <a:pt x="1244686" y="1432285"/>
                  <a:pt x="1208595" y="1432285"/>
                </a:cubicBezTo>
                <a:lnTo>
                  <a:pt x="216842" y="1432285"/>
                </a:lnTo>
                <a:cubicBezTo>
                  <a:pt x="180937" y="1432285"/>
                  <a:pt x="148753" y="1417030"/>
                  <a:pt x="128847" y="1390241"/>
                </a:cubicBezTo>
                <a:cubicBezTo>
                  <a:pt x="119359" y="1377404"/>
                  <a:pt x="104849" y="1350801"/>
                  <a:pt x="115081" y="1316385"/>
                </a:cubicBezTo>
                <a:cubicBezTo>
                  <a:pt x="131452" y="1261877"/>
                  <a:pt x="151543" y="1215368"/>
                  <a:pt x="176844" y="1174440"/>
                </a:cubicBezTo>
                <a:cubicBezTo>
                  <a:pt x="204936" y="1128675"/>
                  <a:pt x="238422" y="1090910"/>
                  <a:pt x="279350" y="1059470"/>
                </a:cubicBezTo>
                <a:cubicBezTo>
                  <a:pt x="325486" y="1023752"/>
                  <a:pt x="381855" y="995846"/>
                  <a:pt x="446595" y="976685"/>
                </a:cubicBezTo>
                <a:cubicBezTo>
                  <a:pt x="522125" y="954360"/>
                  <a:pt x="611794" y="943012"/>
                  <a:pt x="712625" y="943012"/>
                </a:cubicBezTo>
                <a:moveTo>
                  <a:pt x="712625" y="831391"/>
                </a:moveTo>
                <a:cubicBezTo>
                  <a:pt x="244561" y="831391"/>
                  <a:pt x="77501" y="1053331"/>
                  <a:pt x="8296" y="1284387"/>
                </a:cubicBezTo>
                <a:cubicBezTo>
                  <a:pt x="-30771" y="1414611"/>
                  <a:pt x="73037" y="1544092"/>
                  <a:pt x="216842" y="1544092"/>
                </a:cubicBezTo>
                <a:lnTo>
                  <a:pt x="1208595" y="1544092"/>
                </a:lnTo>
                <a:cubicBezTo>
                  <a:pt x="1352400" y="1544092"/>
                  <a:pt x="1456208" y="1414611"/>
                  <a:pt x="1417141" y="1284387"/>
                </a:cubicBezTo>
                <a:cubicBezTo>
                  <a:pt x="1347750" y="1053331"/>
                  <a:pt x="1180690" y="831391"/>
                  <a:pt x="712625" y="831391"/>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5" name="标题 1"/>
          <p:cNvSpPr txBox="1"/>
          <p:nvPr/>
        </p:nvSpPr>
        <p:spPr>
          <a:xfrm>
            <a:off x="8686544" y="4247902"/>
            <a:ext cx="378697" cy="378696"/>
          </a:xfrm>
          <a:prstGeom prst="round2DiagRect">
            <a:avLst>
              <a:gd name="adj1" fmla="val 50000"/>
              <a:gd name="adj2" fmla="val 0"/>
            </a:avLst>
          </a:prstGeom>
          <a:solidFill>
            <a:schemeClr val="accent2">
              <a:lumMod val="40000"/>
              <a:lumOff val="60000"/>
              <a:alpha val="20000"/>
            </a:schemeClr>
          </a:solidFill>
          <a:ln w="381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6" name="标题 1"/>
          <p:cNvSpPr txBox="1"/>
          <p:nvPr/>
        </p:nvSpPr>
        <p:spPr>
          <a:xfrm>
            <a:off x="9492064" y="2794029"/>
            <a:ext cx="321836" cy="321835"/>
          </a:xfrm>
          <a:prstGeom prst="round2DiagRect">
            <a:avLst>
              <a:gd name="adj1" fmla="val 50000"/>
              <a:gd name="adj2" fmla="val 0"/>
            </a:avLst>
          </a:prstGeom>
          <a:solidFill>
            <a:schemeClr val="accent2">
              <a:lumMod val="40000"/>
              <a:lumOff val="60000"/>
              <a:alpha val="50000"/>
            </a:schemeClr>
          </a:solidFill>
          <a:ln w="381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7" name="标题 1"/>
          <p:cNvSpPr txBox="1"/>
          <p:nvPr/>
        </p:nvSpPr>
        <p:spPr>
          <a:xfrm>
            <a:off x="3377191" y="1781907"/>
            <a:ext cx="378697" cy="378696"/>
          </a:xfrm>
          <a:prstGeom prst="round2DiagRect">
            <a:avLst>
              <a:gd name="adj1" fmla="val 50000"/>
              <a:gd name="adj2" fmla="val 0"/>
            </a:avLst>
          </a:prstGeom>
          <a:solidFill>
            <a:schemeClr val="accent1">
              <a:lumMod val="40000"/>
              <a:lumOff val="60000"/>
              <a:alpha val="20000"/>
            </a:schemeClr>
          </a:solidFill>
          <a:ln w="381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a:off x="9944077" y="2355436"/>
            <a:ext cx="670538" cy="670536"/>
          </a:xfrm>
          <a:prstGeom prst="round2DiagRect">
            <a:avLst>
              <a:gd name="adj1" fmla="val 50000"/>
              <a:gd name="adj2" fmla="val 0"/>
            </a:avLst>
          </a:prstGeom>
          <a:solidFill>
            <a:schemeClr val="accent2">
              <a:lumMod val="40000"/>
              <a:lumOff val="60000"/>
              <a:alpha val="20000"/>
            </a:schemeClr>
          </a:solidFill>
          <a:ln w="381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9" name="标题 1"/>
          <p:cNvSpPr txBox="1"/>
          <p:nvPr/>
        </p:nvSpPr>
        <p:spPr>
          <a:xfrm>
            <a:off x="660399" y="798853"/>
            <a:ext cx="7780158" cy="432000"/>
          </a:xfrm>
          <a:prstGeom prst="rect">
            <a:avLst/>
          </a:prstGeom>
          <a:noFill/>
          <a:ln cap="sq">
            <a:noFill/>
          </a:ln>
        </p:spPr>
        <p:txBody>
          <a:bodyPr vert="horz" wrap="square" lIns="0" tIns="0" rIns="0" bIns="0" rtlCol="0" anchor="ctr"/>
          <a:lstStyle/>
          <a:p>
            <a:pPr algn="l">
              <a:lnSpc>
                <a:spcPct val="150000"/>
              </a:lnSpc>
            </a:pPr>
            <a:r>
              <a:rPr kumimoji="1" lang="zh-CN" altLang="en-US" sz="20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（二）</a:t>
            </a:r>
            <a:r>
              <a:rPr kumimoji="1" lang="en-US" altLang="zh-CN" sz="20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骗保行为的法律责任</a:t>
            </a:r>
            <a:endParaRPr kumimoji="1" lang="zh-CN" altLang="en-US" sz="2000" dirty="0"/>
          </a:p>
        </p:txBody>
      </p:sp>
      <p:sp>
        <p:nvSpPr>
          <p:cNvPr id="20" name="标题 1"/>
          <p:cNvSpPr txBox="1"/>
          <p:nvPr/>
        </p:nvSpPr>
        <p:spPr>
          <a:xfrm>
            <a:off x="-254644" y="189343"/>
            <a:ext cx="915043" cy="563880"/>
          </a:xfrm>
          <a:prstGeom prst="rect">
            <a:avLst/>
          </a:prstGeom>
          <a:solidFill>
            <a:schemeClr val="accent1">
              <a:lumMod val="40000"/>
              <a:lumOff val="60000"/>
              <a:alpha val="7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1" name="标题 1"/>
          <p:cNvSpPr txBox="1"/>
          <p:nvPr/>
        </p:nvSpPr>
        <p:spPr>
          <a:xfrm>
            <a:off x="319024" y="390511"/>
            <a:ext cx="167640" cy="16764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741218" y="1905115"/>
            <a:ext cx="11000509" cy="4551103"/>
          </a:xfrm>
          <a:prstGeom prst="roundRect">
            <a:avLst>
              <a:gd name="adj" fmla="val 9620"/>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dirty="0"/>
          </a:p>
        </p:txBody>
      </p:sp>
      <p:sp>
        <p:nvSpPr>
          <p:cNvPr id="14" name="标题 1"/>
          <p:cNvSpPr txBox="1"/>
          <p:nvPr/>
        </p:nvSpPr>
        <p:spPr>
          <a:xfrm>
            <a:off x="872135" y="959930"/>
            <a:ext cx="1364580" cy="829134"/>
          </a:xfrm>
          <a:custGeom>
            <a:avLst/>
            <a:gdLst>
              <a:gd name="connsiteX0" fmla="*/ 98961 w 2564026"/>
              <a:gd name="connsiteY0" fmla="*/ 0 h 1382700"/>
              <a:gd name="connsiteX1" fmla="*/ 1668879 w 2564026"/>
              <a:gd name="connsiteY1" fmla="*/ 0 h 1382700"/>
              <a:gd name="connsiteX2" fmla="*/ 1690872 w 2564026"/>
              <a:gd name="connsiteY2" fmla="*/ 4440 h 1382700"/>
              <a:gd name="connsiteX3" fmla="*/ 1711613 w 2564026"/>
              <a:gd name="connsiteY3" fmla="*/ 2994 h 1382700"/>
              <a:gd name="connsiteX4" fmla="*/ 1748861 w 2564026"/>
              <a:gd name="connsiteY4" fmla="*/ 15519 h 1382700"/>
              <a:gd name="connsiteX5" fmla="*/ 2514529 w 2564026"/>
              <a:gd name="connsiteY5" fmla="*/ 457578 h 1382700"/>
              <a:gd name="connsiteX6" fmla="*/ 2550752 w 2564026"/>
              <a:gd name="connsiteY6" fmla="*/ 592762 h 1382700"/>
              <a:gd name="connsiteX7" fmla="*/ 2135363 w 2564026"/>
              <a:gd name="connsiteY7" fmla="*/ 1312237 h 1382700"/>
              <a:gd name="connsiteX8" fmla="*/ 2123557 w 2564026"/>
              <a:gd name="connsiteY8" fmla="*/ 1325621 h 1382700"/>
              <a:gd name="connsiteX9" fmla="*/ 2104615 w 2564026"/>
              <a:gd name="connsiteY9" fmla="*/ 1353715 h 1382700"/>
              <a:gd name="connsiteX10" fmla="*/ 2034639 w 2564026"/>
              <a:gd name="connsiteY10" fmla="*/ 1382700 h 1382700"/>
              <a:gd name="connsiteX11" fmla="*/ 98961 w 2564026"/>
              <a:gd name="connsiteY11" fmla="*/ 1382700 h 1382700"/>
              <a:gd name="connsiteX12" fmla="*/ 0 w 2564026"/>
              <a:gd name="connsiteY12" fmla="*/ 1283739 h 1382700"/>
              <a:gd name="connsiteX13" fmla="*/ 0 w 2564026"/>
              <a:gd name="connsiteY13" fmla="*/ 929739 h 1382700"/>
              <a:gd name="connsiteX14" fmla="*/ 0 w 2564026"/>
              <a:gd name="connsiteY14" fmla="*/ 452961 h 1382700"/>
              <a:gd name="connsiteX15" fmla="*/ 0 w 2564026"/>
              <a:gd name="connsiteY15" fmla="*/ 98961 h 1382700"/>
              <a:gd name="connsiteX16" fmla="*/ 98961 w 2564026"/>
              <a:gd name="connsiteY16" fmla="*/ 0 h 1382700"/>
            </a:gdLst>
            <a:ahLst/>
            <a:cxnLst/>
            <a:rect l="l" t="t" r="r" b="b"/>
            <a:pathLst>
              <a:path w="2564026" h="1382700">
                <a:moveTo>
                  <a:pt x="98961" y="0"/>
                </a:moveTo>
                <a:lnTo>
                  <a:pt x="1668879" y="0"/>
                </a:lnTo>
                <a:lnTo>
                  <a:pt x="1690872" y="4440"/>
                </a:lnTo>
                <a:lnTo>
                  <a:pt x="1711613" y="2994"/>
                </a:lnTo>
                <a:cubicBezTo>
                  <a:pt x="1724370" y="4577"/>
                  <a:pt x="1737028" y="8687"/>
                  <a:pt x="1748861" y="15519"/>
                </a:cubicBezTo>
                <a:lnTo>
                  <a:pt x="2514529" y="457578"/>
                </a:lnTo>
                <a:cubicBezTo>
                  <a:pt x="2561862" y="484906"/>
                  <a:pt x="2578079" y="545429"/>
                  <a:pt x="2550752" y="592762"/>
                </a:cubicBezTo>
                <a:lnTo>
                  <a:pt x="2135363" y="1312237"/>
                </a:lnTo>
                <a:lnTo>
                  <a:pt x="2123557" y="1325621"/>
                </a:lnTo>
                <a:lnTo>
                  <a:pt x="2104615" y="1353715"/>
                </a:lnTo>
                <a:cubicBezTo>
                  <a:pt x="2086707" y="1371624"/>
                  <a:pt x="2061967" y="1382700"/>
                  <a:pt x="2034639" y="1382700"/>
                </a:cubicBezTo>
                <a:lnTo>
                  <a:pt x="98961" y="1382700"/>
                </a:lnTo>
                <a:cubicBezTo>
                  <a:pt x="44306" y="1382700"/>
                  <a:pt x="0" y="1338394"/>
                  <a:pt x="0" y="1283739"/>
                </a:cubicBezTo>
                <a:lnTo>
                  <a:pt x="0" y="929739"/>
                </a:lnTo>
                <a:lnTo>
                  <a:pt x="0" y="452961"/>
                </a:lnTo>
                <a:lnTo>
                  <a:pt x="0" y="98961"/>
                </a:lnTo>
                <a:cubicBezTo>
                  <a:pt x="0" y="44306"/>
                  <a:pt x="44306" y="0"/>
                  <a:pt x="98961" y="0"/>
                </a:cubicBez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983765" y="1977930"/>
            <a:ext cx="6352217" cy="4076385"/>
          </a:xfrm>
          <a:prstGeom prst="rect">
            <a:avLst/>
          </a:prstGeom>
          <a:noFill/>
          <a:ln>
            <a:noFill/>
          </a:ln>
        </p:spPr>
        <p:txBody>
          <a:bodyPr vert="horz" wrap="square" lIns="0" tIns="0" rIns="0" bIns="0" rtlCol="0" anchor="t"/>
          <a:lstStyle/>
          <a:p>
            <a:pPr>
              <a:lnSpc>
                <a:spcPct val="140000"/>
              </a:lnSpc>
            </a:pPr>
            <a:r>
              <a:rPr kumimoji="1" lang="en-US" altLang="zh-CN" b="1" dirty="0"/>
              <a:t>【</a:t>
            </a:r>
            <a:r>
              <a:rPr kumimoji="1" lang="zh-CN" altLang="en-US" b="1" dirty="0"/>
              <a:t>基本案情</a:t>
            </a:r>
            <a:r>
              <a:rPr kumimoji="1" lang="en-US" altLang="zh-CN" b="1" dirty="0"/>
              <a:t>】</a:t>
            </a:r>
            <a:endParaRPr kumimoji="1" lang="en-US" altLang="zh-CN" b="1" dirty="0"/>
          </a:p>
          <a:p>
            <a:pPr algn="l">
              <a:lnSpc>
                <a:spcPct val="140000"/>
              </a:lnSpc>
            </a:pPr>
            <a:r>
              <a:rPr kumimoji="1" lang="zh-CN" altLang="en-US" dirty="0"/>
              <a:t>　　</a:t>
            </a:r>
            <a:r>
              <a:rPr kumimoji="1" lang="en-US" altLang="zh-CN" dirty="0"/>
              <a:t>2023</a:t>
            </a:r>
            <a:r>
              <a:rPr kumimoji="1" lang="zh-CN" altLang="en-US" dirty="0"/>
              <a:t>年</a:t>
            </a:r>
            <a:r>
              <a:rPr kumimoji="1" lang="en-US" altLang="zh-CN" dirty="0"/>
              <a:t>1</a:t>
            </a:r>
            <a:r>
              <a:rPr kumimoji="1" lang="zh-CN" altLang="en-US" dirty="0"/>
              <a:t>月，深圳市人社部门根据审计线索核查发现，</a:t>
            </a:r>
            <a:r>
              <a:rPr kumimoji="1" lang="en-US" altLang="zh-CN" dirty="0"/>
              <a:t>2020</a:t>
            </a:r>
            <a:r>
              <a:rPr kumimoji="1" lang="zh-CN" altLang="en-US" dirty="0"/>
              <a:t>年</a:t>
            </a:r>
            <a:r>
              <a:rPr kumimoji="1" lang="en-US" altLang="zh-CN" dirty="0"/>
              <a:t>11</a:t>
            </a:r>
            <a:r>
              <a:rPr kumimoji="1" lang="zh-CN" altLang="en-US" dirty="0"/>
              <a:t>月至</a:t>
            </a:r>
            <a:r>
              <a:rPr kumimoji="1" lang="en-US" altLang="zh-CN" dirty="0"/>
              <a:t>2023</a:t>
            </a:r>
            <a:r>
              <a:rPr kumimoji="1" lang="zh-CN" altLang="en-US" dirty="0"/>
              <a:t>年</a:t>
            </a:r>
            <a:r>
              <a:rPr kumimoji="1" lang="en-US" altLang="zh-CN" dirty="0"/>
              <a:t>1</a:t>
            </a:r>
            <a:r>
              <a:rPr kumimoji="1" lang="zh-CN" altLang="en-US" dirty="0"/>
              <a:t>月，深圳市某公司法人温某通过虚构劳动关系的方式，组织他人挂靠在其名下的深圳市某公司参保，相关人员缴纳一个月的社保后就断缴，并虚假解除劳动关系申领失业补助金及失业保险金，涉及</a:t>
            </a:r>
            <a:r>
              <a:rPr kumimoji="1" lang="en-US" altLang="zh-CN" dirty="0"/>
              <a:t>354</a:t>
            </a:r>
            <a:r>
              <a:rPr kumimoji="1" lang="zh-CN" altLang="en-US" dirty="0"/>
              <a:t>人，涉案基金</a:t>
            </a:r>
            <a:r>
              <a:rPr kumimoji="1" lang="en-US" altLang="zh-CN" dirty="0"/>
              <a:t>118.56</a:t>
            </a:r>
            <a:r>
              <a:rPr kumimoji="1" lang="zh-CN" altLang="en-US" dirty="0"/>
              <a:t>万元。</a:t>
            </a:r>
            <a:endParaRPr kumimoji="1" lang="en-US" altLang="zh-CN" dirty="0"/>
          </a:p>
          <a:p>
            <a:pPr algn="l">
              <a:lnSpc>
                <a:spcPct val="140000"/>
              </a:lnSpc>
            </a:pPr>
            <a:r>
              <a:rPr kumimoji="1" lang="en-US" altLang="zh-CN" dirty="0"/>
              <a:t>【</a:t>
            </a:r>
            <a:r>
              <a:rPr kumimoji="1" lang="zh-CN" altLang="en-US" b="1" dirty="0"/>
              <a:t>裁判结果</a:t>
            </a:r>
            <a:r>
              <a:rPr kumimoji="1" lang="en-US" altLang="zh-CN" dirty="0"/>
              <a:t>】</a:t>
            </a:r>
            <a:endParaRPr kumimoji="1" lang="en-US" altLang="zh-CN" dirty="0"/>
          </a:p>
          <a:p>
            <a:pPr algn="l">
              <a:lnSpc>
                <a:spcPct val="140000"/>
              </a:lnSpc>
            </a:pPr>
            <a:r>
              <a:rPr kumimoji="1" lang="zh-CN" altLang="en-US" dirty="0"/>
              <a:t>　　</a:t>
            </a:r>
            <a:r>
              <a:rPr kumimoji="1" lang="en-US" altLang="zh-CN" dirty="0"/>
              <a:t>2023</a:t>
            </a:r>
            <a:r>
              <a:rPr kumimoji="1" lang="zh-CN" altLang="en-US" dirty="0"/>
              <a:t>年</a:t>
            </a:r>
            <a:r>
              <a:rPr kumimoji="1" lang="en-US" altLang="zh-CN" dirty="0"/>
              <a:t>9</a:t>
            </a:r>
            <a:r>
              <a:rPr kumimoji="1" lang="zh-CN" altLang="en-US" dirty="0"/>
              <a:t>月</a:t>
            </a:r>
            <a:r>
              <a:rPr kumimoji="1" lang="en-US" altLang="zh-CN" dirty="0"/>
              <a:t>18</a:t>
            </a:r>
            <a:r>
              <a:rPr kumimoji="1" lang="zh-CN" altLang="en-US" dirty="0"/>
              <a:t>日，深圳市龙岗区人民法院判决：温某犯诈骗罪，判处有期徒刑四年，并处罚金人民币</a:t>
            </a:r>
            <a:r>
              <a:rPr kumimoji="1" lang="en-US" altLang="zh-CN" dirty="0"/>
              <a:t>2</a:t>
            </a:r>
            <a:r>
              <a:rPr kumimoji="1" lang="zh-CN" altLang="en-US" dirty="0"/>
              <a:t>万元。</a:t>
            </a:r>
            <a:endParaRPr kumimoji="1" lang="zh-CN" altLang="en-US" dirty="0"/>
          </a:p>
          <a:p>
            <a:pPr algn="l">
              <a:lnSpc>
                <a:spcPct val="140000"/>
              </a:lnSpc>
            </a:pPr>
            <a:endParaRPr kumimoji="1" lang="zh-CN" altLang="en-US" dirty="0"/>
          </a:p>
          <a:p>
            <a:pPr algn="l">
              <a:lnSpc>
                <a:spcPct val="140000"/>
              </a:lnSpc>
            </a:pPr>
            <a:r>
              <a:rPr kumimoji="1" lang="zh-CN" altLang="en-US" dirty="0"/>
              <a:t>    </a:t>
            </a:r>
            <a:endParaRPr kumimoji="1" lang="zh-CN" altLang="en-US" dirty="0"/>
          </a:p>
        </p:txBody>
      </p:sp>
      <p:sp>
        <p:nvSpPr>
          <p:cNvPr id="17" name="标题 1"/>
          <p:cNvSpPr txBox="1"/>
          <p:nvPr/>
        </p:nvSpPr>
        <p:spPr>
          <a:xfrm>
            <a:off x="983765" y="944800"/>
            <a:ext cx="888561" cy="684737"/>
          </a:xfrm>
          <a:prstGeom prst="rect">
            <a:avLst/>
          </a:prstGeom>
          <a:noFill/>
          <a:ln>
            <a:noFill/>
          </a:ln>
        </p:spPr>
        <p:txBody>
          <a:bodyPr vert="horz" wrap="square" lIns="0" tIns="0" rIns="0" bIns="0" rtlCol="0" anchor="ctr"/>
          <a:lstStyle/>
          <a:p>
            <a:pPr algn="ctr">
              <a:lnSpc>
                <a:spcPct val="110000"/>
              </a:lnSpc>
            </a:pPr>
            <a:endParaRPr kumimoji="1" lang="zh-CN" altLang="en-US" dirty="0"/>
          </a:p>
        </p:txBody>
      </p:sp>
      <p:sp>
        <p:nvSpPr>
          <p:cNvPr id="18"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3" name="标题 1"/>
          <p:cNvSpPr txBox="1"/>
          <p:nvPr/>
        </p:nvSpPr>
        <p:spPr>
          <a:xfrm>
            <a:off x="2497193" y="803685"/>
            <a:ext cx="9002079" cy="1038970"/>
          </a:xfrm>
          <a:prstGeom prst="rect">
            <a:avLst/>
          </a:prstGeom>
          <a:noFill/>
          <a:ln>
            <a:noFill/>
          </a:ln>
        </p:spPr>
        <p:txBody>
          <a:bodyPr vert="horz" wrap="square" lIns="0" tIns="0" rIns="0" bIns="0" rtlCol="0" anchor="b"/>
          <a:lstStyle/>
          <a:p>
            <a:pPr algn="l">
              <a:lnSpc>
                <a:spcPct val="110000"/>
              </a:lnSpc>
            </a:pPr>
            <a:r>
              <a:rPr kumimoji="1" lang="zh-CN" altLang="en-US" dirty="0">
                <a:ln w="12700">
                  <a:noFill/>
                </a:ln>
                <a:solidFill>
                  <a:srgbClr val="0154A9">
                    <a:alpha val="100000"/>
                  </a:srgbClr>
                </a:solidFill>
                <a:latin typeface="Source Han Sans CN Bold Bold" panose="020B0800000000000000" charset="-122"/>
                <a:ea typeface="Source Han Sans CN Bold Bold" panose="020B0800000000000000" charset="-122"/>
              </a:rPr>
              <a:t>案例分析：深圳市温某组织他人虚构劳动关系短期参保骗取失业保险待遇</a:t>
            </a:r>
            <a:endParaRPr kumimoji="1" lang="zh-CN" altLang="en-US" dirty="0"/>
          </a:p>
        </p:txBody>
      </p:sp>
      <p:pic>
        <p:nvPicPr>
          <p:cNvPr id="4" name="图片 3"/>
          <p:cNvPicPr>
            <a:picLocks noChangeAspect="1"/>
          </p:cNvPicPr>
          <p:nvPr/>
        </p:nvPicPr>
        <p:blipFill>
          <a:blip r:embed="rId1"/>
          <a:stretch>
            <a:fillRect/>
          </a:stretch>
        </p:blipFill>
        <p:spPr>
          <a:xfrm>
            <a:off x="7841673" y="2069281"/>
            <a:ext cx="3497407" cy="2469381"/>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6104841" y="1537855"/>
            <a:ext cx="5567613" cy="4133247"/>
          </a:xfrm>
          <a:prstGeom prst="roundRect">
            <a:avLst>
              <a:gd name="adj" fmla="val 6335"/>
            </a:avLst>
          </a:prstGeom>
          <a:solidFill>
            <a:schemeClr val="bg1"/>
          </a:solidFill>
          <a:ln w="12700" cap="sq">
            <a:noFill/>
            <a:miter/>
          </a:ln>
          <a:effectLst>
            <a:outerShdw blurRad="203200" dist="38100" dir="2700000" algn="tl" rotWithShape="0">
              <a:srgbClr val="000000">
                <a:alpha val="8000"/>
              </a:srgbClr>
            </a:outerShdw>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6386943" y="2297304"/>
            <a:ext cx="5049983" cy="2951054"/>
          </a:xfrm>
          <a:prstGeom prst="rect">
            <a:avLst/>
          </a:prstGeom>
          <a:noFill/>
          <a:ln>
            <a:noFill/>
          </a:ln>
        </p:spPr>
        <p:txBody>
          <a:bodyPr vert="horz" wrap="square" lIns="0" tIns="0" rIns="0" bIns="0" rtlCol="0" anchor="t"/>
          <a:lstStyle/>
          <a:p>
            <a:pPr>
              <a:lnSpc>
                <a:spcPct val="150000"/>
              </a:lnSpc>
            </a:pPr>
            <a:r>
              <a:rPr kumimoji="1" lang="en-US" altLang="zh-CN"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除了具有合同的共同特征，还具有下列特征</a:t>
            </a:r>
            <a:r>
              <a:rPr kumimoji="1" lang="en-US" altLang="zh-CN"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
1.主体</a:t>
            </a:r>
            <a:r>
              <a:rPr kumimoji="1" lang="zh-CN" altLang="en-US"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具有</a:t>
            </a:r>
            <a:r>
              <a:rPr kumimoji="1" lang="en-US" altLang="zh-CN" dirty="0" err="1">
                <a:ln w="12700">
                  <a:noFill/>
                </a:ln>
                <a:solidFill>
                  <a:srgbClr val="FF0000"/>
                </a:solidFill>
                <a:latin typeface="Source Han Sans CN Normal" panose="020B0400000000000000" charset="-122"/>
                <a:ea typeface="Source Han Sans CN Normal" panose="020B0400000000000000" charset="-122"/>
                <a:cs typeface="Source Han Sans CN Normal" panose="020B0400000000000000" charset="-122"/>
              </a:rPr>
              <a:t>特定性</a:t>
            </a:r>
            <a:r>
              <a:rPr kumimoji="1" lang="en-US" altLang="zh-CN"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，一方是劳动者，另一方是用人单位</a:t>
            </a:r>
            <a:r>
              <a:rPr kumimoji="1" lang="en-US" altLang="zh-CN"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
2.客体</a:t>
            </a:r>
            <a:r>
              <a:rPr kumimoji="1" lang="zh-CN" altLang="en-US"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具有</a:t>
            </a:r>
            <a:r>
              <a:rPr kumimoji="1" lang="en-US" altLang="zh-CN" dirty="0" err="1">
                <a:ln w="12700">
                  <a:noFill/>
                </a:ln>
                <a:solidFill>
                  <a:srgbClr val="FF0000"/>
                </a:solidFill>
                <a:latin typeface="Source Han Sans CN Normal" panose="020B0400000000000000" charset="-122"/>
                <a:ea typeface="Source Han Sans CN Normal" panose="020B0400000000000000" charset="-122"/>
                <a:cs typeface="Source Han Sans CN Normal" panose="020B0400000000000000" charset="-122"/>
              </a:rPr>
              <a:t>单一性</a:t>
            </a:r>
            <a:r>
              <a:rPr kumimoji="1" lang="en-US" altLang="zh-CN"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，仅指劳动能力</a:t>
            </a:r>
            <a:r>
              <a:rPr kumimoji="1" lang="en-US" altLang="zh-CN"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
3.内容具有权利义务的</a:t>
            </a:r>
            <a:r>
              <a:rPr kumimoji="1" lang="en-US" altLang="zh-CN" dirty="0">
                <a:ln w="12700">
                  <a:noFill/>
                </a:ln>
                <a:solidFill>
                  <a:srgbClr val="FF0000"/>
                </a:solidFill>
                <a:latin typeface="Source Han Sans CN Normal" panose="020B0400000000000000" charset="-122"/>
                <a:ea typeface="Source Han Sans CN Normal" panose="020B0400000000000000" charset="-122"/>
                <a:cs typeface="Source Han Sans CN Normal" panose="020B0400000000000000" charset="-122"/>
              </a:rPr>
              <a:t>统一性</a:t>
            </a:r>
            <a:r>
              <a:rPr kumimoji="1" lang="en-US" altLang="zh-CN"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和</a:t>
            </a:r>
            <a:r>
              <a:rPr kumimoji="1" lang="en-US" altLang="zh-CN" dirty="0">
                <a:ln w="12700">
                  <a:noFill/>
                </a:ln>
                <a:solidFill>
                  <a:srgbClr val="FF0000"/>
                </a:solidFill>
                <a:latin typeface="Source Han Sans CN Normal" panose="020B0400000000000000" charset="-122"/>
                <a:ea typeface="Source Han Sans CN Normal" panose="020B0400000000000000" charset="-122"/>
                <a:cs typeface="Source Han Sans CN Normal" panose="020B0400000000000000" charset="-122"/>
              </a:rPr>
              <a:t>对应性</a:t>
            </a:r>
            <a:r>
              <a:rPr kumimoji="1" lang="en-US" altLang="zh-CN"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
4.具有</a:t>
            </a:r>
            <a:r>
              <a:rPr kumimoji="1" lang="en-US" altLang="zh-CN" dirty="0">
                <a:ln w="12700">
                  <a:noFill/>
                </a:ln>
                <a:solidFill>
                  <a:srgbClr val="FF0000"/>
                </a:solidFill>
                <a:latin typeface="Source Han Sans CN Normal" panose="020B0400000000000000" charset="-122"/>
                <a:ea typeface="Source Han Sans CN Normal" panose="020B0400000000000000" charset="-122"/>
                <a:cs typeface="Source Han Sans CN Normal" panose="020B0400000000000000" charset="-122"/>
              </a:rPr>
              <a:t>要式</a:t>
            </a:r>
            <a:r>
              <a:rPr kumimoji="1" lang="en-US" altLang="zh-CN"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dirty="0">
                <a:ln w="12700">
                  <a:noFill/>
                </a:ln>
                <a:solidFill>
                  <a:srgbClr val="FF0000"/>
                </a:solidFill>
                <a:latin typeface="Source Han Sans CN Normal" panose="020B0400000000000000" charset="-122"/>
                <a:ea typeface="Source Han Sans CN Normal" panose="020B0400000000000000" charset="-122"/>
                <a:cs typeface="Source Han Sans CN Normal" panose="020B0400000000000000" charset="-122"/>
              </a:rPr>
              <a:t>有偿</a:t>
            </a:r>
            <a:r>
              <a:rPr kumimoji="1" lang="en-US" altLang="zh-CN"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dirty="0">
                <a:ln w="12700">
                  <a:noFill/>
                </a:ln>
                <a:solidFill>
                  <a:srgbClr val="FF0000"/>
                </a:solidFill>
                <a:latin typeface="Source Han Sans CN Normal" panose="020B0400000000000000" charset="-122"/>
                <a:ea typeface="Source Han Sans CN Normal" panose="020B0400000000000000" charset="-122"/>
                <a:cs typeface="Source Han Sans CN Normal" panose="020B0400000000000000" charset="-122"/>
              </a:rPr>
              <a:t>双务</a:t>
            </a:r>
            <a:r>
              <a:rPr kumimoji="1" lang="en-US" altLang="zh-CN"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合同的特征。
5.因劳动者享有社会保险和福利待遇，</a:t>
            </a:r>
            <a:r>
              <a:rPr kumimoji="1" lang="en-US" altLang="zh-CN" dirty="0">
                <a:ln w="12700">
                  <a:noFill/>
                </a:ln>
                <a:solidFill>
                  <a:srgbClr val="FF0000"/>
                </a:solidFill>
                <a:latin typeface="Source Han Sans CN Normal" panose="020B0400000000000000" charset="-122"/>
                <a:ea typeface="Source Han Sans CN Normal" panose="020B0400000000000000" charset="-122"/>
                <a:cs typeface="Source Han Sans CN Normal" panose="020B0400000000000000" charset="-122"/>
              </a:rPr>
              <a:t>由此产生了第三人（劳动者直系亲属）利益</a:t>
            </a:r>
            <a:r>
              <a:rPr kumimoji="1" lang="en-US" altLang="zh-CN"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的特征。</a:t>
            </a:r>
            <a:endParaRPr kumimoji="1" lang="zh-CN" altLang="en-US" dirty="0"/>
          </a:p>
        </p:txBody>
      </p:sp>
      <p:sp>
        <p:nvSpPr>
          <p:cNvPr id="6" name="标题 1"/>
          <p:cNvSpPr txBox="1"/>
          <p:nvPr/>
        </p:nvSpPr>
        <p:spPr>
          <a:xfrm>
            <a:off x="6686571" y="1714602"/>
            <a:ext cx="3943848" cy="389614"/>
          </a:xfrm>
          <a:prstGeom prst="rect">
            <a:avLst/>
          </a:prstGeom>
          <a:noFill/>
          <a:ln>
            <a:noFill/>
          </a:ln>
        </p:spPr>
        <p:txBody>
          <a:bodyPr vert="horz" wrap="square" lIns="0" tIns="0" rIns="0" bIns="0" rtlCol="0" anchor="t"/>
          <a:lstStyle/>
          <a:p>
            <a:pPr algn="ctr">
              <a:lnSpc>
                <a:spcPct val="150000"/>
              </a:lnSpc>
            </a:pPr>
            <a:r>
              <a:rPr kumimoji="1" lang="en-US" altLang="zh-CN" sz="20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劳动合同的特征</a:t>
            </a:r>
            <a:endParaRPr kumimoji="1" lang="zh-CN" altLang="en-US" sz="2000" dirty="0"/>
          </a:p>
        </p:txBody>
      </p:sp>
      <p:sp>
        <p:nvSpPr>
          <p:cNvPr id="7" name="标题 1"/>
          <p:cNvSpPr txBox="1"/>
          <p:nvPr/>
        </p:nvSpPr>
        <p:spPr>
          <a:xfrm>
            <a:off x="6087160" y="5364425"/>
            <a:ext cx="278848" cy="287793"/>
          </a:xfrm>
          <a:prstGeom prst="ellipse">
            <a:avLst/>
          </a:prstGeom>
          <a:noFill/>
          <a:ln w="57150" cap="sq">
            <a:solidFill>
              <a:schemeClr val="accent2"/>
            </a:solid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flipH="1" flipV="1">
            <a:off x="11285962" y="1755321"/>
            <a:ext cx="150964" cy="155807"/>
          </a:xfrm>
          <a:prstGeom prst="ellipse">
            <a:avLst/>
          </a:prstGeom>
          <a:solidFill>
            <a:schemeClr val="bg1">
              <a:lumMod val="95000"/>
            </a:schemeClr>
          </a:solidFill>
          <a:ln w="57150" cap="sq">
            <a:no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a:off x="660400" y="1590758"/>
            <a:ext cx="4537544" cy="4061460"/>
          </a:xfrm>
          <a:prstGeom prst="roundRect">
            <a:avLst>
              <a:gd name="adj" fmla="val 6335"/>
            </a:avLst>
          </a:prstGeom>
          <a:solidFill>
            <a:schemeClr val="bg1"/>
          </a:solidFill>
          <a:ln w="12700" cap="sq">
            <a:noFill/>
            <a:miter/>
          </a:ln>
          <a:effectLst>
            <a:outerShdw blurRad="203200" dist="38100" dir="2700000" algn="tl" rotWithShape="0">
              <a:srgbClr val="000000">
                <a:alpha val="8000"/>
              </a:srgbClr>
            </a:outerShdw>
          </a:effectLst>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a:off x="957248" y="2297304"/>
            <a:ext cx="3957652" cy="3244514"/>
          </a:xfrm>
          <a:prstGeom prst="rect">
            <a:avLst/>
          </a:prstGeom>
          <a:noFill/>
          <a:ln>
            <a:noFill/>
          </a:ln>
        </p:spPr>
        <p:txBody>
          <a:bodyPr vert="horz" wrap="square" lIns="0" tIns="0" rIns="0" bIns="0" rtlCol="0" anchor="t"/>
          <a:lstStyle/>
          <a:p>
            <a:pPr>
              <a:lnSpc>
                <a:spcPct val="150000"/>
              </a:lnSpc>
            </a:pPr>
            <a:r>
              <a:rPr kumimoji="1" lang="en-US" altLang="zh-CN"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劳动合同是指</a:t>
            </a:r>
            <a:r>
              <a:rPr kumimoji="1" lang="en-US" altLang="zh-CN" dirty="0" err="1">
                <a:ln w="12700">
                  <a:noFill/>
                </a:ln>
                <a:solidFill>
                  <a:srgbClr val="FF0000"/>
                </a:solidFill>
                <a:latin typeface="Source Han Sans CN Normal" panose="020B0400000000000000" charset="-122"/>
                <a:ea typeface="Source Han Sans CN Normal" panose="020B0400000000000000" charset="-122"/>
                <a:cs typeface="Source Han Sans CN Normal" panose="020B0400000000000000" charset="-122"/>
              </a:rPr>
              <a:t>劳动者</a:t>
            </a:r>
            <a:r>
              <a:rPr kumimoji="1" lang="en-US" altLang="zh-CN"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与</a:t>
            </a:r>
            <a:r>
              <a:rPr kumimoji="1" lang="en-US" altLang="zh-CN" dirty="0" err="1">
                <a:ln w="12700">
                  <a:noFill/>
                </a:ln>
                <a:solidFill>
                  <a:srgbClr val="FF0000"/>
                </a:solidFill>
                <a:latin typeface="Source Han Sans CN Normal" panose="020B0400000000000000" charset="-122"/>
                <a:ea typeface="Source Han Sans CN Normal" panose="020B0400000000000000" charset="-122"/>
                <a:cs typeface="Source Han Sans CN Normal" panose="020B0400000000000000" charset="-122"/>
              </a:rPr>
              <a:t>用人单位</a:t>
            </a:r>
            <a:r>
              <a:rPr kumimoji="1" lang="en-US" altLang="zh-CN"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之间确立</a:t>
            </a:r>
            <a:r>
              <a:rPr kumimoji="1" lang="en-US" altLang="zh-CN" dirty="0" err="1">
                <a:ln w="12700">
                  <a:noFill/>
                </a:ln>
                <a:solidFill>
                  <a:srgbClr val="FF0000"/>
                </a:solidFill>
                <a:latin typeface="Source Han Sans CN Normal" panose="020B0400000000000000" charset="-122"/>
                <a:ea typeface="Source Han Sans CN Normal" panose="020B0400000000000000" charset="-122"/>
                <a:cs typeface="Source Han Sans CN Normal" panose="020B0400000000000000" charset="-122"/>
              </a:rPr>
              <a:t>劳动关系</a:t>
            </a:r>
            <a:r>
              <a:rPr kumimoji="1" lang="en-US" altLang="zh-CN"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、明确双方</a:t>
            </a:r>
            <a:r>
              <a:rPr kumimoji="1" lang="en-US" altLang="zh-CN" dirty="0" err="1">
                <a:ln w="12700">
                  <a:noFill/>
                </a:ln>
                <a:solidFill>
                  <a:srgbClr val="FF0000"/>
                </a:solidFill>
                <a:latin typeface="Source Han Sans CN Normal" panose="020B0400000000000000" charset="-122"/>
                <a:ea typeface="Source Han Sans CN Normal" panose="020B0400000000000000" charset="-122"/>
                <a:cs typeface="Source Han Sans CN Normal" panose="020B0400000000000000" charset="-122"/>
              </a:rPr>
              <a:t>权利义务</a:t>
            </a:r>
            <a:r>
              <a:rPr kumimoji="1" lang="en-US" altLang="zh-CN"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的</a:t>
            </a:r>
            <a:r>
              <a:rPr kumimoji="1" lang="en-US" altLang="zh-CN" dirty="0" err="1">
                <a:ln w="12700">
                  <a:noFill/>
                </a:ln>
                <a:solidFill>
                  <a:srgbClr val="FF0000"/>
                </a:solidFill>
                <a:latin typeface="Source Han Sans CN Normal" panose="020B0400000000000000" charset="-122"/>
                <a:ea typeface="Source Han Sans CN Normal" panose="020B0400000000000000" charset="-122"/>
                <a:cs typeface="Source Han Sans CN Normal" panose="020B0400000000000000" charset="-122"/>
              </a:rPr>
              <a:t>协议</a:t>
            </a:r>
            <a:r>
              <a:rPr kumimoji="1" lang="en-US" altLang="zh-CN"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dirty="0"/>
          </a:p>
        </p:txBody>
      </p:sp>
      <p:sp>
        <p:nvSpPr>
          <p:cNvPr id="11" name="标题 1"/>
          <p:cNvSpPr txBox="1"/>
          <p:nvPr/>
        </p:nvSpPr>
        <p:spPr>
          <a:xfrm>
            <a:off x="957248" y="1755321"/>
            <a:ext cx="3943848" cy="389614"/>
          </a:xfrm>
          <a:prstGeom prst="rect">
            <a:avLst/>
          </a:prstGeom>
          <a:noFill/>
          <a:ln>
            <a:noFill/>
          </a:ln>
        </p:spPr>
        <p:txBody>
          <a:bodyPr vert="horz" wrap="square" lIns="0" tIns="0" rIns="0" bIns="0" rtlCol="0" anchor="t"/>
          <a:lstStyle/>
          <a:p>
            <a:pPr algn="ctr">
              <a:lnSpc>
                <a:spcPct val="150000"/>
              </a:lnSpc>
            </a:pPr>
            <a:r>
              <a:rPr kumimoji="1" lang="en-US" altLang="zh-CN" sz="20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劳动合同的概念</a:t>
            </a:r>
            <a:endParaRPr kumimoji="1" lang="zh-CN" altLang="en-US" sz="2000" dirty="0"/>
          </a:p>
        </p:txBody>
      </p:sp>
      <p:sp>
        <p:nvSpPr>
          <p:cNvPr id="12" name="标题 1"/>
          <p:cNvSpPr txBox="1"/>
          <p:nvPr/>
        </p:nvSpPr>
        <p:spPr>
          <a:xfrm>
            <a:off x="571058" y="5385849"/>
            <a:ext cx="278848" cy="287793"/>
          </a:xfrm>
          <a:prstGeom prst="ellipse">
            <a:avLst/>
          </a:prstGeom>
          <a:noFill/>
          <a:ln w="57150" cap="sq">
            <a:solidFill>
              <a:schemeClr val="accent2"/>
            </a:solid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flipH="1" flipV="1">
            <a:off x="4914900" y="1755322"/>
            <a:ext cx="150964" cy="155807"/>
          </a:xfrm>
          <a:prstGeom prst="ellipse">
            <a:avLst/>
          </a:prstGeom>
          <a:solidFill>
            <a:schemeClr val="bg1">
              <a:lumMod val="95000"/>
            </a:schemeClr>
          </a:solidFill>
          <a:ln w="57150" cap="sq">
            <a:no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nSpc>
                <a:spcPct val="110000"/>
              </a:lnSpc>
            </a:pP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rPr>
              <a:t>一、劳动合同概述</a:t>
            </a:r>
            <a:endPar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endParaRPr>
          </a:p>
        </p:txBody>
      </p:sp>
      <p:sp>
        <p:nvSpPr>
          <p:cNvPr id="15" name="标题 1"/>
          <p:cNvSpPr txBox="1"/>
          <p:nvPr/>
        </p:nvSpPr>
        <p:spPr>
          <a:xfrm>
            <a:off x="878337" y="935680"/>
            <a:ext cx="7780158" cy="432000"/>
          </a:xfrm>
          <a:prstGeom prst="rect">
            <a:avLst/>
          </a:prstGeom>
          <a:noFill/>
          <a:ln cap="sq">
            <a:noFill/>
          </a:ln>
        </p:spPr>
        <p:txBody>
          <a:bodyPr vert="horz" wrap="square" lIns="0" tIns="0" rIns="0" bIns="0" rtlCol="0" anchor="ctr"/>
          <a:lstStyle/>
          <a:p>
            <a:pPr algn="l">
              <a:lnSpc>
                <a:spcPct val="150000"/>
              </a:lnSpc>
            </a:pP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（一）</a:t>
            </a:r>
            <a:r>
              <a:rPr kumimoji="1" lang="en-US" altLang="zh-CN" sz="32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劳动合同的概念和特征</a:t>
            </a:r>
            <a:endParaRPr kumimoji="1" lang="zh-CN" altLang="en-US" dirty="0"/>
          </a:p>
        </p:txBody>
      </p:sp>
      <p:sp>
        <p:nvSpPr>
          <p:cNvPr id="16"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pic>
        <p:nvPicPr>
          <p:cNvPr id="3" name="图片 2"/>
          <p:cNvPicPr>
            <a:picLocks noChangeAspect="1"/>
          </p:cNvPicPr>
          <p:nvPr/>
        </p:nvPicPr>
        <p:blipFill>
          <a:blip r:embed="rId1"/>
          <a:stretch>
            <a:fillRect/>
          </a:stretch>
        </p:blipFill>
        <p:spPr>
          <a:xfrm>
            <a:off x="1125951" y="3328946"/>
            <a:ext cx="3852940" cy="3110345"/>
          </a:xfrm>
          <a:prstGeom prst="rect">
            <a:avLst/>
          </a:prstGeom>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8100000" flipH="1">
            <a:off x="11441612" y="-354658"/>
            <a:ext cx="526038" cy="1182117"/>
          </a:xfrm>
          <a:custGeom>
            <a:avLst/>
            <a:gdLst>
              <a:gd name="connsiteX0" fmla="*/ 0 w 406904"/>
              <a:gd name="connsiteY0" fmla="*/ 914398 h 914398"/>
              <a:gd name="connsiteX1" fmla="*/ 114300 w 406904"/>
              <a:gd name="connsiteY1" fmla="*/ 800098 h 914398"/>
              <a:gd name="connsiteX2" fmla="*/ 114300 w 406904"/>
              <a:gd name="connsiteY2" fmla="*/ 114300 h 914398"/>
              <a:gd name="connsiteX3" fmla="*/ 406904 w 406904"/>
              <a:gd name="connsiteY3" fmla="*/ 114300 h 914398"/>
              <a:gd name="connsiteX4" fmla="*/ 292604 w 406904"/>
              <a:gd name="connsiteY4" fmla="*/ 0 h 914398"/>
              <a:gd name="connsiteX5" fmla="*/ 0 w 406904"/>
              <a:gd name="connsiteY5" fmla="*/ 0 h 914398"/>
            </a:gdLst>
            <a:ahLst/>
            <a:cxnLst/>
            <a:rect l="l" t="t" r="r" b="b"/>
            <a:pathLst>
              <a:path w="406904" h="914398">
                <a:moveTo>
                  <a:pt x="0" y="914398"/>
                </a:moveTo>
                <a:lnTo>
                  <a:pt x="114300" y="800098"/>
                </a:lnTo>
                <a:lnTo>
                  <a:pt x="114300" y="114300"/>
                </a:lnTo>
                <a:lnTo>
                  <a:pt x="406904" y="114300"/>
                </a:lnTo>
                <a:lnTo>
                  <a:pt x="292604" y="0"/>
                </a:lnTo>
                <a:lnTo>
                  <a:pt x="0" y="0"/>
                </a:lnTo>
                <a:close/>
              </a:path>
            </a:pathLst>
          </a:custGeom>
          <a:solidFill>
            <a:schemeClr val="accent1">
              <a:lumMod val="60000"/>
              <a:lumOff val="40000"/>
            </a:schemeClr>
          </a:solidFill>
          <a:ln w="9525"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flipV="1">
            <a:off x="10300798" y="3556"/>
            <a:ext cx="1762975" cy="939072"/>
          </a:xfrm>
          <a:prstGeom prst="triangle">
            <a:avLst/>
          </a:prstGeom>
          <a:solidFill>
            <a:schemeClr val="accent1"/>
          </a:solidFill>
          <a:ln w="9525" cap="sq">
            <a:no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flipV="1">
            <a:off x="588049" y="1294395"/>
            <a:ext cx="11015903" cy="482194"/>
          </a:xfrm>
          <a:prstGeom prst="roundRect">
            <a:avLst>
              <a:gd name="adj" fmla="val 15739"/>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a:off x="1093572" y="1535488"/>
            <a:ext cx="3121074" cy="2101048"/>
          </a:xfrm>
          <a:prstGeom prst="rect">
            <a:avLst/>
          </a:prstGeom>
          <a:solidFill>
            <a:schemeClr val="bg1"/>
          </a:solidFill>
          <a:ln w="63500" cap="sq">
            <a:noFill/>
            <a:miter/>
          </a:ln>
          <a:effectLst>
            <a:outerShdw blurRad="63500" sx="101000" sy="101000" algn="ctr" rotWithShape="0">
              <a:schemeClr val="tx1">
                <a:lumMod val="65000"/>
                <a:lumOff val="35000"/>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a:off x="1320895" y="2200426"/>
            <a:ext cx="2666431" cy="1253974"/>
          </a:xfrm>
          <a:prstGeom prst="rect">
            <a:avLst/>
          </a:prstGeom>
          <a:noFill/>
          <a:ln>
            <a:noFill/>
          </a:ln>
        </p:spPr>
        <p:txBody>
          <a:bodyPr vert="horz" wrap="square" lIns="0" tIns="0" rIns="0" bIns="0" rtlCol="0" anchor="t"/>
          <a:lstStyle/>
          <a:p>
            <a:pPr>
              <a:lnSpc>
                <a:spcPct val="150000"/>
              </a:lnSpc>
            </a:pPr>
            <a:r>
              <a:rPr kumimoji="1" lang="en-US" altLang="zh-CN" sz="14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社会保险经办机构及其工作人员有下列行为之一的</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dirty="0"/>
          </a:p>
        </p:txBody>
      </p:sp>
      <p:sp>
        <p:nvSpPr>
          <p:cNvPr id="8" name="标题 1"/>
          <p:cNvSpPr txBox="1"/>
          <p:nvPr/>
        </p:nvSpPr>
        <p:spPr>
          <a:xfrm>
            <a:off x="2140098" y="1639394"/>
            <a:ext cx="1028025" cy="507718"/>
          </a:xfrm>
          <a:prstGeom prst="rect">
            <a:avLst/>
          </a:prstGeom>
          <a:noFill/>
          <a:ln>
            <a:noFill/>
          </a:ln>
        </p:spPr>
        <p:txBody>
          <a:bodyPr vert="horz" wrap="square" lIns="91440" tIns="45720" rIns="91440" bIns="45720" rtlCol="0" anchor="ctr"/>
          <a:lstStyle/>
          <a:p>
            <a:pPr algn="ctr">
              <a:lnSpc>
                <a:spcPct val="130000"/>
              </a:lnSpc>
            </a:pPr>
            <a:r>
              <a:rPr kumimoji="1" lang="en-US" altLang="zh-CN" sz="3200">
                <a:ln w="12700">
                  <a:noFill/>
                </a:ln>
                <a:solidFill>
                  <a:srgbClr val="D9D9D9">
                    <a:alpha val="100000"/>
                  </a:srgbClr>
                </a:solidFill>
                <a:latin typeface="Source Han Sans CN Heavy Bold" panose="020B0A00000000000000" charset="-122"/>
                <a:ea typeface="Source Han Sans CN Heavy Bold" panose="020B0A00000000000000" charset="-122"/>
                <a:cs typeface="Source Han Sans CN Heavy Bold" panose="020B0A00000000000000" charset="-122"/>
              </a:rPr>
              <a:t>01</a:t>
            </a:r>
            <a:endParaRPr kumimoji="1" lang="zh-CN" altLang="en-US"/>
          </a:p>
        </p:txBody>
      </p:sp>
      <p:sp>
        <p:nvSpPr>
          <p:cNvPr id="9" name="标题 1"/>
          <p:cNvSpPr txBox="1"/>
          <p:nvPr/>
        </p:nvSpPr>
        <p:spPr>
          <a:xfrm>
            <a:off x="4535463" y="1535488"/>
            <a:ext cx="3121074" cy="2101048"/>
          </a:xfrm>
          <a:prstGeom prst="rect">
            <a:avLst/>
          </a:prstGeom>
          <a:solidFill>
            <a:schemeClr val="bg1"/>
          </a:solidFill>
          <a:ln w="63500" cap="sq">
            <a:noFill/>
            <a:miter/>
          </a:ln>
          <a:effectLst>
            <a:outerShdw blurRad="63500" sx="101000" sy="101000" algn="ctr" rotWithShape="0">
              <a:schemeClr val="tx1">
                <a:lumMod val="65000"/>
                <a:lumOff val="35000"/>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a:off x="4762785" y="2200426"/>
            <a:ext cx="2666431" cy="1253974"/>
          </a:xfrm>
          <a:prstGeom prst="rect">
            <a:avLst/>
          </a:prstGeom>
          <a:noFill/>
          <a:ln>
            <a:noFill/>
          </a:ln>
        </p:spPr>
        <p:txBody>
          <a:bodyPr vert="horz" wrap="square" lIns="0" tIns="0" rIns="0" bIns="0" rtlCol="0" anchor="t"/>
          <a:lstStyle/>
          <a:p>
            <a:pPr algn="ctr">
              <a:lnSpc>
                <a:spcPct val="150000"/>
              </a:lnSpc>
            </a:pPr>
            <a:r>
              <a:rPr kumimoji="1" lang="en-US" altLang="zh-CN" sz="14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社会保险费征收机构擅自更改社会保险费缴费基数、费率，导致少收或者多收社会保险费的</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dirty="0"/>
          </a:p>
        </p:txBody>
      </p:sp>
      <p:sp>
        <p:nvSpPr>
          <p:cNvPr id="11" name="标题 1"/>
          <p:cNvSpPr txBox="1"/>
          <p:nvPr/>
        </p:nvSpPr>
        <p:spPr>
          <a:xfrm>
            <a:off x="5581988" y="1639394"/>
            <a:ext cx="1028025" cy="507718"/>
          </a:xfrm>
          <a:prstGeom prst="rect">
            <a:avLst/>
          </a:prstGeom>
          <a:noFill/>
          <a:ln>
            <a:noFill/>
          </a:ln>
        </p:spPr>
        <p:txBody>
          <a:bodyPr vert="horz" wrap="square" lIns="91440" tIns="45720" rIns="91440" bIns="45720" rtlCol="0" anchor="ctr"/>
          <a:lstStyle/>
          <a:p>
            <a:pPr algn="ctr">
              <a:lnSpc>
                <a:spcPct val="130000"/>
              </a:lnSpc>
            </a:pPr>
            <a:r>
              <a:rPr kumimoji="1" lang="en-US" altLang="zh-CN" sz="3200">
                <a:ln w="12700">
                  <a:noFill/>
                </a:ln>
                <a:solidFill>
                  <a:srgbClr val="D9D9D9">
                    <a:alpha val="100000"/>
                  </a:srgbClr>
                </a:solidFill>
                <a:latin typeface="Source Han Sans CN Heavy Bold" panose="020B0A00000000000000" charset="-122"/>
                <a:ea typeface="Source Han Sans CN Heavy Bold" panose="020B0A00000000000000" charset="-122"/>
                <a:cs typeface="Source Han Sans CN Heavy Bold" panose="020B0A00000000000000" charset="-122"/>
              </a:rPr>
              <a:t>02</a:t>
            </a:r>
            <a:endParaRPr kumimoji="1" lang="zh-CN" altLang="en-US"/>
          </a:p>
        </p:txBody>
      </p:sp>
      <p:sp>
        <p:nvSpPr>
          <p:cNvPr id="12" name="标题 1"/>
          <p:cNvSpPr txBox="1"/>
          <p:nvPr/>
        </p:nvSpPr>
        <p:spPr>
          <a:xfrm>
            <a:off x="7977354" y="1535488"/>
            <a:ext cx="3121074" cy="2101048"/>
          </a:xfrm>
          <a:prstGeom prst="rect">
            <a:avLst/>
          </a:prstGeom>
          <a:solidFill>
            <a:schemeClr val="bg1"/>
          </a:solidFill>
          <a:ln w="63500" cap="sq">
            <a:noFill/>
            <a:miter/>
          </a:ln>
          <a:effectLst>
            <a:outerShdw blurRad="63500" sx="101000" sy="101000" algn="ctr" rotWithShape="0">
              <a:schemeClr val="tx1">
                <a:lumMod val="65000"/>
                <a:lumOff val="35000"/>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8204676" y="2200426"/>
            <a:ext cx="2666431" cy="1253974"/>
          </a:xfrm>
          <a:prstGeom prst="rect">
            <a:avLst/>
          </a:prstGeom>
          <a:noFill/>
          <a:ln>
            <a:noFill/>
          </a:ln>
        </p:spPr>
        <p:txBody>
          <a:bodyPr vert="horz" wrap="square" lIns="0" tIns="0" rIns="0" bIns="0" rtlCol="0" anchor="t"/>
          <a:lstStyle/>
          <a:p>
            <a:pPr>
              <a:lnSpc>
                <a:spcPct val="150000"/>
              </a:lnSpc>
            </a:pPr>
            <a:r>
              <a:rPr kumimoji="1" lang="en-US" altLang="zh-CN" sz="14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违反《社会保险法》规定，隐匿、转移、侵占、挪用社会保险基金或者违规投资运营的</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dirty="0"/>
          </a:p>
        </p:txBody>
      </p:sp>
      <p:sp>
        <p:nvSpPr>
          <p:cNvPr id="14" name="标题 1"/>
          <p:cNvSpPr txBox="1"/>
          <p:nvPr/>
        </p:nvSpPr>
        <p:spPr>
          <a:xfrm>
            <a:off x="9023879" y="1639394"/>
            <a:ext cx="1028025" cy="507718"/>
          </a:xfrm>
          <a:prstGeom prst="rect">
            <a:avLst/>
          </a:prstGeom>
          <a:noFill/>
          <a:ln>
            <a:noFill/>
          </a:ln>
        </p:spPr>
        <p:txBody>
          <a:bodyPr vert="horz" wrap="square" lIns="91440" tIns="45720" rIns="91440" bIns="45720" rtlCol="0" anchor="ctr"/>
          <a:lstStyle/>
          <a:p>
            <a:pPr algn="ctr">
              <a:lnSpc>
                <a:spcPct val="130000"/>
              </a:lnSpc>
            </a:pPr>
            <a:r>
              <a:rPr kumimoji="1" lang="en-US" altLang="zh-CN" sz="3200">
                <a:ln w="12700">
                  <a:noFill/>
                </a:ln>
                <a:solidFill>
                  <a:srgbClr val="D9D9D9">
                    <a:alpha val="100000"/>
                  </a:srgbClr>
                </a:solidFill>
                <a:latin typeface="Source Han Sans CN Heavy Bold" panose="020B0A00000000000000" charset="-122"/>
                <a:ea typeface="Source Han Sans CN Heavy Bold" panose="020B0A00000000000000" charset="-122"/>
                <a:cs typeface="Source Han Sans CN Heavy Bold" panose="020B0A00000000000000" charset="-122"/>
              </a:rPr>
              <a:t>03</a:t>
            </a:r>
            <a:endParaRPr kumimoji="1" lang="zh-CN" altLang="en-US"/>
          </a:p>
        </p:txBody>
      </p:sp>
      <p:sp>
        <p:nvSpPr>
          <p:cNvPr id="15" name="标题 1"/>
          <p:cNvSpPr txBox="1"/>
          <p:nvPr/>
        </p:nvSpPr>
        <p:spPr>
          <a:xfrm>
            <a:off x="855612" y="1466269"/>
            <a:ext cx="10480776" cy="138441"/>
          </a:xfrm>
          <a:prstGeom prst="roundRect">
            <a:avLst>
              <a:gd name="adj" fmla="val 50000"/>
            </a:avLst>
          </a:prstGeom>
          <a:solidFill>
            <a:schemeClr val="accent1">
              <a:lumMod val="20000"/>
              <a:lumOff val="80000"/>
            </a:schemeClr>
          </a:solidFill>
          <a:ln w="12700" cap="sq">
            <a:noFill/>
            <a:miter/>
          </a:ln>
          <a:effectLst>
            <a:outerShdw blurRad="63500" sx="102000" sy="102000" algn="ctr" rotWithShape="0">
              <a:schemeClr val="tx1">
                <a:lumMod val="65000"/>
                <a:lumOff val="3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a:off x="2814518" y="3880652"/>
            <a:ext cx="3121074" cy="2101048"/>
          </a:xfrm>
          <a:prstGeom prst="rect">
            <a:avLst/>
          </a:prstGeom>
          <a:solidFill>
            <a:schemeClr val="bg1"/>
          </a:solidFill>
          <a:ln w="63500" cap="sq">
            <a:noFill/>
            <a:miter/>
          </a:ln>
          <a:effectLst>
            <a:outerShdw blurRad="63500" sx="101000" sy="101000" algn="ctr" rotWithShape="0">
              <a:schemeClr val="tx1">
                <a:lumMod val="65000"/>
                <a:lumOff val="35000"/>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7" name="标题 1"/>
          <p:cNvSpPr txBox="1"/>
          <p:nvPr/>
        </p:nvSpPr>
        <p:spPr>
          <a:xfrm>
            <a:off x="3041841" y="4545590"/>
            <a:ext cx="2666431" cy="1253974"/>
          </a:xfrm>
          <a:prstGeom prst="rect">
            <a:avLst/>
          </a:prstGeom>
          <a:noFill/>
          <a:ln>
            <a:noFill/>
          </a:ln>
        </p:spPr>
        <p:txBody>
          <a:bodyPr vert="horz" wrap="square" lIns="0" tIns="0" rIns="0" bIns="0" rtlCol="0" anchor="t"/>
          <a:lstStyle/>
          <a:p>
            <a:pPr>
              <a:lnSpc>
                <a:spcPct val="150000"/>
              </a:lnSpc>
            </a:pPr>
            <a:r>
              <a:rPr kumimoji="1" lang="en-US" altLang="zh-CN" sz="14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社会保险行政部门和其他有关行政部门、社会保险经办机构、社会保险费征收机构及其工作人员泄露用人单位和个人信息的</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dirty="0"/>
          </a:p>
        </p:txBody>
      </p:sp>
      <p:sp>
        <p:nvSpPr>
          <p:cNvPr id="18" name="标题 1"/>
          <p:cNvSpPr txBox="1"/>
          <p:nvPr/>
        </p:nvSpPr>
        <p:spPr>
          <a:xfrm>
            <a:off x="3861044" y="3984558"/>
            <a:ext cx="1028025" cy="507718"/>
          </a:xfrm>
          <a:prstGeom prst="rect">
            <a:avLst/>
          </a:prstGeom>
          <a:noFill/>
          <a:ln>
            <a:noFill/>
          </a:ln>
        </p:spPr>
        <p:txBody>
          <a:bodyPr vert="horz" wrap="square" lIns="91440" tIns="45720" rIns="91440" bIns="45720" rtlCol="0" anchor="ctr"/>
          <a:lstStyle/>
          <a:p>
            <a:pPr algn="ctr">
              <a:lnSpc>
                <a:spcPct val="130000"/>
              </a:lnSpc>
            </a:pPr>
            <a:r>
              <a:rPr kumimoji="1" lang="en-US" altLang="zh-CN" sz="3200">
                <a:ln w="12700">
                  <a:noFill/>
                </a:ln>
                <a:solidFill>
                  <a:srgbClr val="D9D9D9">
                    <a:alpha val="100000"/>
                  </a:srgbClr>
                </a:solidFill>
                <a:latin typeface="Source Han Sans CN Heavy Bold" panose="020B0A00000000000000" charset="-122"/>
                <a:ea typeface="Source Han Sans CN Heavy Bold" panose="020B0A00000000000000" charset="-122"/>
                <a:cs typeface="Source Han Sans CN Heavy Bold" panose="020B0A00000000000000" charset="-122"/>
              </a:rPr>
              <a:t>04</a:t>
            </a:r>
            <a:endParaRPr kumimoji="1" lang="zh-CN" altLang="en-US"/>
          </a:p>
        </p:txBody>
      </p:sp>
      <p:sp>
        <p:nvSpPr>
          <p:cNvPr id="19" name="标题 1"/>
          <p:cNvSpPr txBox="1"/>
          <p:nvPr/>
        </p:nvSpPr>
        <p:spPr>
          <a:xfrm>
            <a:off x="6256409" y="3880652"/>
            <a:ext cx="3121074" cy="2101048"/>
          </a:xfrm>
          <a:prstGeom prst="rect">
            <a:avLst/>
          </a:prstGeom>
          <a:solidFill>
            <a:schemeClr val="bg1"/>
          </a:solidFill>
          <a:ln w="63500" cap="sq">
            <a:noFill/>
            <a:miter/>
          </a:ln>
          <a:effectLst>
            <a:outerShdw blurRad="63500" sx="101000" sy="101000" algn="ctr" rotWithShape="0">
              <a:schemeClr val="tx1">
                <a:lumMod val="65000"/>
                <a:lumOff val="35000"/>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a:off x="6483731" y="4545590"/>
            <a:ext cx="2666431" cy="1253974"/>
          </a:xfrm>
          <a:prstGeom prst="rect">
            <a:avLst/>
          </a:prstGeom>
          <a:noFill/>
          <a:ln>
            <a:noFill/>
          </a:ln>
        </p:spPr>
        <p:txBody>
          <a:bodyPr vert="horz" wrap="square" lIns="0" tIns="0" rIns="0" bIns="0" rtlCol="0" anchor="t"/>
          <a:lstStyle/>
          <a:p>
            <a:pPr>
              <a:lnSpc>
                <a:spcPct val="150000"/>
              </a:lnSpc>
            </a:pPr>
            <a:r>
              <a:rPr kumimoji="1" lang="en-US" altLang="zh-CN" sz="14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国家工作人员在社会保险管理、监督工作中</a:t>
            </a:r>
            <a:r>
              <a:rPr kumimoji="1" lang="zh-CN" altLang="en-US"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滥用职权</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4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玩忽职守、徇私舞弊的</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dirty="0"/>
          </a:p>
        </p:txBody>
      </p:sp>
      <p:sp>
        <p:nvSpPr>
          <p:cNvPr id="21" name="标题 1"/>
          <p:cNvSpPr txBox="1"/>
          <p:nvPr/>
        </p:nvSpPr>
        <p:spPr>
          <a:xfrm>
            <a:off x="7302934" y="3984558"/>
            <a:ext cx="1028025" cy="507718"/>
          </a:xfrm>
          <a:prstGeom prst="rect">
            <a:avLst/>
          </a:prstGeom>
          <a:noFill/>
          <a:ln>
            <a:noFill/>
          </a:ln>
        </p:spPr>
        <p:txBody>
          <a:bodyPr vert="horz" wrap="square" lIns="91440" tIns="45720" rIns="91440" bIns="45720" rtlCol="0" anchor="ctr"/>
          <a:lstStyle/>
          <a:p>
            <a:pPr algn="ctr">
              <a:lnSpc>
                <a:spcPct val="130000"/>
              </a:lnSpc>
            </a:pPr>
            <a:r>
              <a:rPr kumimoji="1" lang="en-US" altLang="zh-CN" sz="3200">
                <a:ln w="12700">
                  <a:noFill/>
                </a:ln>
                <a:solidFill>
                  <a:srgbClr val="D9D9D9">
                    <a:alpha val="100000"/>
                  </a:srgbClr>
                </a:solidFill>
                <a:latin typeface="Source Han Sans CN Heavy Bold" panose="020B0A00000000000000" charset="-122"/>
                <a:ea typeface="Source Han Sans CN Heavy Bold" panose="020B0A00000000000000" charset="-122"/>
                <a:cs typeface="Source Han Sans CN Heavy Bold" panose="020B0A00000000000000" charset="-122"/>
              </a:rPr>
              <a:t>05</a:t>
            </a:r>
            <a:endParaRPr kumimoji="1" lang="zh-CN" altLang="en-US"/>
          </a:p>
        </p:txBody>
      </p:sp>
      <p:sp>
        <p:nvSpPr>
          <p:cNvPr id="22" name="标题 1"/>
          <p:cNvSpPr txBox="1"/>
          <p:nvPr/>
        </p:nvSpPr>
        <p:spPr>
          <a:xfrm flipH="1" flipV="1">
            <a:off x="9614773" y="5563604"/>
            <a:ext cx="520062" cy="412721"/>
          </a:xfrm>
          <a:custGeom>
            <a:avLst/>
            <a:gdLst>
              <a:gd name="connsiteX0" fmla="*/ 172500 w 431250"/>
              <a:gd name="connsiteY0" fmla="*/ 342240 h 342240"/>
              <a:gd name="connsiteX1" fmla="*/ 0 w 431250"/>
              <a:gd name="connsiteY1" fmla="*/ 342240 h 342240"/>
              <a:gd name="connsiteX2" fmla="*/ 0 w 431250"/>
              <a:gd name="connsiteY2" fmla="*/ 169740 h 342240"/>
              <a:gd name="connsiteX3" fmla="*/ 172500 w 431250"/>
              <a:gd name="connsiteY3" fmla="*/ 0 h 342240"/>
              <a:gd name="connsiteX4" fmla="*/ 172500 w 431250"/>
              <a:gd name="connsiteY4" fmla="*/ 74003 h 342240"/>
              <a:gd name="connsiteX5" fmla="*/ 74089 w 431250"/>
              <a:gd name="connsiteY5" fmla="*/ 169740 h 342240"/>
              <a:gd name="connsiteX6" fmla="*/ 172500 w 431250"/>
              <a:gd name="connsiteY6" fmla="*/ 169740 h 342240"/>
              <a:gd name="connsiteX7" fmla="*/ 431250 w 431250"/>
              <a:gd name="connsiteY7" fmla="*/ 342240 h 342240"/>
              <a:gd name="connsiteX8" fmla="*/ 258750 w 431250"/>
              <a:gd name="connsiteY8" fmla="*/ 342240 h 342240"/>
              <a:gd name="connsiteX9" fmla="*/ 258750 w 431250"/>
              <a:gd name="connsiteY9" fmla="*/ 169740 h 342240"/>
              <a:gd name="connsiteX10" fmla="*/ 431250 w 431250"/>
              <a:gd name="connsiteY10" fmla="*/ 0 h 342240"/>
              <a:gd name="connsiteX11" fmla="*/ 431250 w 431250"/>
              <a:gd name="connsiteY11" fmla="*/ 74003 h 342240"/>
              <a:gd name="connsiteX12" fmla="*/ 332839 w 431250"/>
              <a:gd name="connsiteY12" fmla="*/ 169740 h 342240"/>
              <a:gd name="connsiteX13" fmla="*/ 431250 w 431250"/>
              <a:gd name="connsiteY13" fmla="*/ 169740 h 342240"/>
            </a:gdLst>
            <a:ahLst/>
            <a:cxnLst/>
            <a:rect l="l" t="t" r="r" b="b"/>
            <a:pathLst>
              <a:path w="431250" h="342240">
                <a:moveTo>
                  <a:pt x="172500" y="342240"/>
                </a:moveTo>
                <a:lnTo>
                  <a:pt x="0" y="342240"/>
                </a:lnTo>
                <a:lnTo>
                  <a:pt x="0" y="169740"/>
                </a:lnTo>
                <a:cubicBezTo>
                  <a:pt x="1508" y="75551"/>
                  <a:pt x="78299" y="-12"/>
                  <a:pt x="172500" y="0"/>
                </a:cubicBezTo>
                <a:lnTo>
                  <a:pt x="172500" y="74003"/>
                </a:lnTo>
                <a:cubicBezTo>
                  <a:pt x="119195" y="74028"/>
                  <a:pt x="75583" y="116456"/>
                  <a:pt x="74089" y="169740"/>
                </a:cubicBezTo>
                <a:lnTo>
                  <a:pt x="172500" y="169740"/>
                </a:lnTo>
                <a:close/>
                <a:moveTo>
                  <a:pt x="431250" y="342240"/>
                </a:moveTo>
                <a:lnTo>
                  <a:pt x="258750" y="342240"/>
                </a:lnTo>
                <a:lnTo>
                  <a:pt x="258750" y="169740"/>
                </a:lnTo>
                <a:cubicBezTo>
                  <a:pt x="260258" y="75551"/>
                  <a:pt x="337049" y="-12"/>
                  <a:pt x="431250" y="0"/>
                </a:cubicBezTo>
                <a:lnTo>
                  <a:pt x="431250" y="74003"/>
                </a:lnTo>
                <a:cubicBezTo>
                  <a:pt x="377945" y="74028"/>
                  <a:pt x="334333" y="116456"/>
                  <a:pt x="332839" y="169740"/>
                </a:cubicBezTo>
                <a:lnTo>
                  <a:pt x="431250" y="169740"/>
                </a:lnTo>
                <a:close/>
              </a:path>
            </a:pathLst>
          </a:custGeom>
          <a:noFill/>
          <a:ln w="6350" cap="flat">
            <a:solidFill>
              <a:schemeClr val="accent1"/>
            </a:solidFill>
            <a:miter/>
          </a:ln>
        </p:spPr>
        <p:txBody>
          <a:bodyPr vert="horz" wrap="square" lIns="91440" tIns="45720" rIns="91440" bIns="45720" rtlCol="0" anchor="ctr"/>
          <a:lstStyle/>
          <a:p>
            <a:pPr algn="l">
              <a:lnSpc>
                <a:spcPct val="110000"/>
              </a:lnSpc>
            </a:pPr>
            <a:endParaRPr kumimoji="1" lang="zh-CN" altLang="en-US"/>
          </a:p>
        </p:txBody>
      </p:sp>
      <p:sp>
        <p:nvSpPr>
          <p:cNvPr id="23" name="标题 1"/>
          <p:cNvSpPr txBox="1"/>
          <p:nvPr/>
        </p:nvSpPr>
        <p:spPr>
          <a:xfrm rot="13500000">
            <a:off x="-92440" y="6146988"/>
            <a:ext cx="1673663" cy="869932"/>
          </a:xfrm>
          <a:custGeom>
            <a:avLst/>
            <a:gdLst>
              <a:gd name="connsiteX0" fmla="*/ 903093 w 903093"/>
              <a:gd name="connsiteY0" fmla="*/ 469407 h 469407"/>
              <a:gd name="connsiteX1" fmla="*/ 0 w 903093"/>
              <a:gd name="connsiteY1" fmla="*/ 469407 h 469407"/>
              <a:gd name="connsiteX2" fmla="*/ 114300 w 903093"/>
              <a:gd name="connsiteY2" fmla="*/ 355107 h 469407"/>
              <a:gd name="connsiteX3" fmla="*/ 788793 w 903093"/>
              <a:gd name="connsiteY3" fmla="*/ 355107 h 469407"/>
              <a:gd name="connsiteX4" fmla="*/ 788793 w 903093"/>
              <a:gd name="connsiteY4" fmla="*/ 0 h 469407"/>
              <a:gd name="connsiteX5" fmla="*/ 903093 w 903093"/>
              <a:gd name="connsiteY5" fmla="*/ 114300 h 469407"/>
            </a:gdLst>
            <a:ahLst/>
            <a:cxnLst/>
            <a:rect l="l" t="t" r="r" b="b"/>
            <a:pathLst>
              <a:path w="903093" h="469407">
                <a:moveTo>
                  <a:pt x="903093" y="469407"/>
                </a:moveTo>
                <a:lnTo>
                  <a:pt x="0" y="469407"/>
                </a:lnTo>
                <a:lnTo>
                  <a:pt x="114300" y="355107"/>
                </a:lnTo>
                <a:lnTo>
                  <a:pt x="788793" y="355107"/>
                </a:lnTo>
                <a:lnTo>
                  <a:pt x="788793" y="0"/>
                </a:lnTo>
                <a:lnTo>
                  <a:pt x="903093" y="114300"/>
                </a:lnTo>
                <a:close/>
              </a:path>
            </a:pathLst>
          </a:custGeom>
          <a:solidFill>
            <a:schemeClr val="accent1">
              <a:lumMod val="60000"/>
              <a:lumOff val="40000"/>
            </a:schemeClr>
          </a:solidFill>
          <a:ln w="9525" cap="sq">
            <a:noFill/>
            <a:miter/>
          </a:ln>
        </p:spPr>
        <p:txBody>
          <a:bodyPr vert="horz" wrap="square" lIns="91440" tIns="45720" rIns="91440" bIns="45720" rtlCol="0" anchor="ctr"/>
          <a:lstStyle/>
          <a:p>
            <a:pPr algn="ctr">
              <a:lnSpc>
                <a:spcPct val="110000"/>
              </a:lnSpc>
            </a:pPr>
            <a:endParaRPr kumimoji="1" lang="zh-CN" altLang="en-US"/>
          </a:p>
        </p:txBody>
      </p:sp>
      <p:sp>
        <p:nvSpPr>
          <p:cNvPr id="24" name="标题 1"/>
          <p:cNvSpPr txBox="1"/>
          <p:nvPr/>
        </p:nvSpPr>
        <p:spPr>
          <a:xfrm>
            <a:off x="203200" y="5511800"/>
            <a:ext cx="2527300" cy="1346200"/>
          </a:xfrm>
          <a:prstGeom prst="triangle">
            <a:avLst/>
          </a:prstGeom>
          <a:solidFill>
            <a:schemeClr val="accent1"/>
          </a:solidFill>
          <a:ln w="9525" cap="sq">
            <a:noFill/>
            <a:miter/>
          </a:ln>
        </p:spPr>
        <p:txBody>
          <a:bodyPr vert="horz" wrap="square" lIns="91440" tIns="45720" rIns="91440" bIns="45720" rtlCol="0" anchor="ctr"/>
          <a:lstStyle/>
          <a:p>
            <a:pPr algn="ctr">
              <a:lnSpc>
                <a:spcPct val="110000"/>
              </a:lnSpc>
            </a:pPr>
            <a:endParaRPr kumimoji="1" lang="zh-CN" altLang="en-US"/>
          </a:p>
        </p:txBody>
      </p:sp>
      <p:sp>
        <p:nvSpPr>
          <p:cNvPr id="25" name="标题 1"/>
          <p:cNvSpPr txBox="1"/>
          <p:nvPr/>
        </p:nvSpPr>
        <p:spPr>
          <a:xfrm>
            <a:off x="744390" y="671727"/>
            <a:ext cx="9653446" cy="432000"/>
          </a:xfrm>
          <a:prstGeom prst="rect">
            <a:avLst/>
          </a:prstGeom>
          <a:noFill/>
          <a:ln cap="sq">
            <a:noFill/>
          </a:ln>
        </p:spPr>
        <p:txBody>
          <a:bodyPr vert="horz" wrap="square" lIns="0" tIns="0" rIns="0" bIns="0" rtlCol="0" anchor="ctr"/>
          <a:lstStyle/>
          <a:p>
            <a:pPr algn="l">
              <a:lnSpc>
                <a:spcPct val="150000"/>
              </a:lnSpc>
            </a:pPr>
            <a:r>
              <a:rPr kumimoji="1" lang="zh-CN" altLang="en-US" sz="20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（三）</a:t>
            </a:r>
            <a:r>
              <a:rPr kumimoji="1" lang="en-US" altLang="zh-CN" sz="20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社会保险经办机构、社会保险费征收机构、社会保险服务机构等机构的法律责任</a:t>
            </a:r>
            <a:endParaRPr kumimoji="1" lang="zh-CN" altLang="en-US" sz="2000" dirty="0"/>
          </a:p>
        </p:txBody>
      </p:sp>
      <p:sp>
        <p:nvSpPr>
          <p:cNvPr id="26" name="标题 1"/>
          <p:cNvSpPr txBox="1"/>
          <p:nvPr/>
        </p:nvSpPr>
        <p:spPr>
          <a:xfrm>
            <a:off x="-254644" y="189343"/>
            <a:ext cx="915043" cy="563880"/>
          </a:xfrm>
          <a:prstGeom prst="rect">
            <a:avLst/>
          </a:prstGeom>
          <a:solidFill>
            <a:schemeClr val="accent1">
              <a:lumMod val="40000"/>
              <a:lumOff val="60000"/>
              <a:alpha val="7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7" name="标题 1"/>
          <p:cNvSpPr txBox="1"/>
          <p:nvPr/>
        </p:nvSpPr>
        <p:spPr>
          <a:xfrm>
            <a:off x="319024" y="390511"/>
            <a:ext cx="167640" cy="16764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p:cNvPicPr>
            <a:picLocks noChangeAspect="1"/>
          </p:cNvPicPr>
          <p:nvPr/>
        </p:nvPicPr>
        <p:blipFill>
          <a:blip r:embed="rId1"/>
          <a:srcRect/>
          <a:stretch>
            <a:fillRect/>
          </a:stretch>
        </p:blipFill>
        <p:spPr>
          <a:xfrm>
            <a:off x="0" y="0"/>
            <a:ext cx="12192000" cy="6858000"/>
          </a:xfrm>
          <a:prstGeom prst="rect">
            <a:avLst/>
          </a:prstGeom>
          <a:noFill/>
          <a:ln>
            <a:noFill/>
          </a:ln>
        </p:spPr>
      </p:pic>
      <p:sp>
        <p:nvSpPr>
          <p:cNvPr id="16" name="标题 1"/>
          <p:cNvSpPr txBox="1"/>
          <p:nvPr/>
        </p:nvSpPr>
        <p:spPr>
          <a:xfrm>
            <a:off x="673100" y="4402723"/>
            <a:ext cx="3666015" cy="99360"/>
          </a:xfrm>
          <a:custGeom>
            <a:avLst/>
            <a:gdLst>
              <a:gd name="connsiteX0" fmla="*/ 49680 w 3666015"/>
              <a:gd name="connsiteY0" fmla="*/ 0 h 99360"/>
              <a:gd name="connsiteX1" fmla="*/ 646702 w 3666015"/>
              <a:gd name="connsiteY1" fmla="*/ 0 h 99360"/>
              <a:gd name="connsiteX2" fmla="*/ 681831 w 3666015"/>
              <a:gd name="connsiteY2" fmla="*/ 14551 h 99360"/>
              <a:gd name="connsiteX3" fmla="*/ 693083 w 3666015"/>
              <a:gd name="connsiteY3" fmla="*/ 41716 h 99360"/>
              <a:gd name="connsiteX4" fmla="*/ 3658050 w 3666015"/>
              <a:gd name="connsiteY4" fmla="*/ 41716 h 99360"/>
              <a:gd name="connsiteX5" fmla="*/ 3666015 w 3666015"/>
              <a:gd name="connsiteY5" fmla="*/ 49681 h 99360"/>
              <a:gd name="connsiteX6" fmla="*/ 3666014 w 3666015"/>
              <a:gd name="connsiteY6" fmla="*/ 49681 h 99360"/>
              <a:gd name="connsiteX7" fmla="*/ 3658049 w 3666015"/>
              <a:gd name="connsiteY7" fmla="*/ 57646 h 99360"/>
              <a:gd name="connsiteX8" fmla="*/ 693083 w 3666015"/>
              <a:gd name="connsiteY8" fmla="*/ 57645 h 99360"/>
              <a:gd name="connsiteX9" fmla="*/ 681831 w 3666015"/>
              <a:gd name="connsiteY9" fmla="*/ 84809 h 99360"/>
              <a:gd name="connsiteX10" fmla="*/ 646702 w 3666015"/>
              <a:gd name="connsiteY10" fmla="*/ 99360 h 99360"/>
              <a:gd name="connsiteX11" fmla="*/ 49680 w 3666015"/>
              <a:gd name="connsiteY11" fmla="*/ 99360 h 99360"/>
              <a:gd name="connsiteX12" fmla="*/ 0 w 3666015"/>
              <a:gd name="connsiteY12" fmla="*/ 49680 h 99360"/>
              <a:gd name="connsiteX13" fmla="*/ 49680 w 3666015"/>
              <a:gd name="connsiteY13" fmla="*/ 0 h 99360"/>
            </a:gdLst>
            <a:ahLst/>
            <a:cxnLst/>
            <a:rect l="l" t="t" r="r" b="b"/>
            <a:pathLst>
              <a:path w="3666015" h="99360">
                <a:moveTo>
                  <a:pt x="49680" y="0"/>
                </a:moveTo>
                <a:lnTo>
                  <a:pt x="646702" y="0"/>
                </a:lnTo>
                <a:cubicBezTo>
                  <a:pt x="660421" y="0"/>
                  <a:pt x="672841" y="5561"/>
                  <a:pt x="681831" y="14551"/>
                </a:cubicBezTo>
                <a:lnTo>
                  <a:pt x="693083" y="41716"/>
                </a:lnTo>
                <a:lnTo>
                  <a:pt x="3658050" y="41716"/>
                </a:lnTo>
                <a:cubicBezTo>
                  <a:pt x="3662449" y="41716"/>
                  <a:pt x="3666015" y="45282"/>
                  <a:pt x="3666015" y="49681"/>
                </a:cubicBezTo>
                <a:lnTo>
                  <a:pt x="3666014" y="49681"/>
                </a:lnTo>
                <a:cubicBezTo>
                  <a:pt x="3666014" y="54080"/>
                  <a:pt x="3662448" y="57646"/>
                  <a:pt x="3658049" y="57646"/>
                </a:cubicBezTo>
                <a:lnTo>
                  <a:pt x="693083" y="57645"/>
                </a:lnTo>
                <a:lnTo>
                  <a:pt x="681831" y="84809"/>
                </a:lnTo>
                <a:cubicBezTo>
                  <a:pt x="672841" y="93800"/>
                  <a:pt x="660421" y="99360"/>
                  <a:pt x="646702" y="99360"/>
                </a:cubicBezTo>
                <a:lnTo>
                  <a:pt x="49680" y="99360"/>
                </a:lnTo>
                <a:cubicBezTo>
                  <a:pt x="22242" y="99360"/>
                  <a:pt x="0" y="77118"/>
                  <a:pt x="0" y="49680"/>
                </a:cubicBezTo>
                <a:cubicBezTo>
                  <a:pt x="0" y="22242"/>
                  <a:pt x="22242" y="0"/>
                  <a:pt x="49680" y="0"/>
                </a:cubicBezTo>
                <a:close/>
              </a:path>
            </a:pathLst>
          </a:custGeom>
          <a:solidFill>
            <a:schemeClr val="accent1"/>
          </a:soli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7" name="标题 1"/>
          <p:cNvSpPr txBox="1"/>
          <p:nvPr/>
        </p:nvSpPr>
        <p:spPr>
          <a:xfrm>
            <a:off x="673100" y="1925541"/>
            <a:ext cx="5545168" cy="210132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a:off x="8868415"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9" name="标题 1"/>
          <p:cNvSpPr txBox="1"/>
          <p:nvPr/>
        </p:nvSpPr>
        <p:spPr>
          <a:xfrm>
            <a:off x="8868415"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0" name="标题 1"/>
          <p:cNvSpPr txBox="1"/>
          <p:nvPr/>
        </p:nvSpPr>
        <p:spPr>
          <a:xfrm>
            <a:off x="8868415"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1" name="标题 1"/>
          <p:cNvSpPr txBox="1"/>
          <p:nvPr/>
        </p:nvSpPr>
        <p:spPr>
          <a:xfrm flipH="1" flipV="1">
            <a:off x="9004177" y="5839748"/>
            <a:ext cx="262868" cy="25438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2" name="标题 1"/>
          <p:cNvSpPr txBox="1"/>
          <p:nvPr/>
        </p:nvSpPr>
        <p:spPr>
          <a:xfrm>
            <a:off x="9926462"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23" name="标题 1"/>
          <p:cNvSpPr txBox="1"/>
          <p:nvPr/>
        </p:nvSpPr>
        <p:spPr>
          <a:xfrm>
            <a:off x="9926462"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4" name="标题 1"/>
          <p:cNvSpPr txBox="1"/>
          <p:nvPr/>
        </p:nvSpPr>
        <p:spPr>
          <a:xfrm>
            <a:off x="9926462"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5" name="标题 1"/>
          <p:cNvSpPr txBox="1"/>
          <p:nvPr/>
        </p:nvSpPr>
        <p:spPr>
          <a:xfrm>
            <a:off x="10062224" y="5839748"/>
            <a:ext cx="262868" cy="254388"/>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6" name="标题 1"/>
          <p:cNvSpPr txBox="1"/>
          <p:nvPr/>
        </p:nvSpPr>
        <p:spPr>
          <a:xfrm>
            <a:off x="10984508"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27" name="标题 1"/>
          <p:cNvSpPr txBox="1"/>
          <p:nvPr/>
        </p:nvSpPr>
        <p:spPr>
          <a:xfrm>
            <a:off x="10984508"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8" name="标题 1"/>
          <p:cNvSpPr txBox="1"/>
          <p:nvPr/>
        </p:nvSpPr>
        <p:spPr>
          <a:xfrm>
            <a:off x="10984508"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9" name="标题 1"/>
          <p:cNvSpPr txBox="1"/>
          <p:nvPr/>
        </p:nvSpPr>
        <p:spPr>
          <a:xfrm>
            <a:off x="11120270" y="5839748"/>
            <a:ext cx="262868" cy="254388"/>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30" name="标题 1"/>
          <p:cNvSpPr txBox="1"/>
          <p:nvPr/>
        </p:nvSpPr>
        <p:spPr>
          <a:xfrm>
            <a:off x="1057442" y="6116804"/>
            <a:ext cx="6287421" cy="825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a:off x="663674" y="6006164"/>
            <a:ext cx="431956" cy="229536"/>
          </a:xfrm>
          <a:custGeom>
            <a:avLst/>
            <a:gdLst>
              <a:gd name="connsiteX0" fmla="*/ 258232 w 431956"/>
              <a:gd name="connsiteY0" fmla="*/ 0 h 229536"/>
              <a:gd name="connsiteX1" fmla="*/ 345094 w 431956"/>
              <a:gd name="connsiteY1" fmla="*/ 0 h 229536"/>
              <a:gd name="connsiteX2" fmla="*/ 431956 w 431956"/>
              <a:gd name="connsiteY2" fmla="*/ 114768 h 229536"/>
              <a:gd name="connsiteX3" fmla="*/ 345094 w 431956"/>
              <a:gd name="connsiteY3" fmla="*/ 229536 h 229536"/>
              <a:gd name="connsiteX4" fmla="*/ 258232 w 431956"/>
              <a:gd name="connsiteY4" fmla="*/ 229536 h 229536"/>
              <a:gd name="connsiteX5" fmla="*/ 345094 w 431956"/>
              <a:gd name="connsiteY5" fmla="*/ 114768 h 229536"/>
              <a:gd name="connsiteX6" fmla="*/ 129116 w 431956"/>
              <a:gd name="connsiteY6" fmla="*/ 0 h 229536"/>
              <a:gd name="connsiteX7" fmla="*/ 215978 w 431956"/>
              <a:gd name="connsiteY7" fmla="*/ 0 h 229536"/>
              <a:gd name="connsiteX8" fmla="*/ 302840 w 431956"/>
              <a:gd name="connsiteY8" fmla="*/ 114768 h 229536"/>
              <a:gd name="connsiteX9" fmla="*/ 215978 w 431956"/>
              <a:gd name="connsiteY9" fmla="*/ 229536 h 229536"/>
              <a:gd name="connsiteX10" fmla="*/ 129116 w 431956"/>
              <a:gd name="connsiteY10" fmla="*/ 229536 h 229536"/>
              <a:gd name="connsiteX11" fmla="*/ 215978 w 431956"/>
              <a:gd name="connsiteY11" fmla="*/ 114768 h 229536"/>
              <a:gd name="connsiteX12" fmla="*/ 0 w 431956"/>
              <a:gd name="connsiteY12" fmla="*/ 0 h 229536"/>
              <a:gd name="connsiteX13" fmla="*/ 86862 w 431956"/>
              <a:gd name="connsiteY13" fmla="*/ 0 h 229536"/>
              <a:gd name="connsiteX14" fmla="*/ 173724 w 431956"/>
              <a:gd name="connsiteY14" fmla="*/ 114768 h 229536"/>
              <a:gd name="connsiteX15" fmla="*/ 86862 w 431956"/>
              <a:gd name="connsiteY15" fmla="*/ 229536 h 229536"/>
              <a:gd name="connsiteX16" fmla="*/ 0 w 431956"/>
              <a:gd name="connsiteY16" fmla="*/ 229536 h 229536"/>
              <a:gd name="connsiteX17" fmla="*/ 86862 w 431956"/>
              <a:gd name="connsiteY17" fmla="*/ 114768 h 229536"/>
            </a:gdLst>
            <a:ahLst/>
            <a:cxnLst/>
            <a:rect l="l" t="t" r="r" b="b"/>
            <a:pathLst>
              <a:path w="431956" h="229536">
                <a:moveTo>
                  <a:pt x="258232" y="0"/>
                </a:moveTo>
                <a:lnTo>
                  <a:pt x="345094" y="0"/>
                </a:lnTo>
                <a:lnTo>
                  <a:pt x="431956" y="114768"/>
                </a:lnTo>
                <a:lnTo>
                  <a:pt x="345094" y="229536"/>
                </a:lnTo>
                <a:lnTo>
                  <a:pt x="258232" y="229536"/>
                </a:lnTo>
                <a:lnTo>
                  <a:pt x="345094" y="114768"/>
                </a:lnTo>
                <a:close/>
                <a:moveTo>
                  <a:pt x="129116" y="0"/>
                </a:moveTo>
                <a:lnTo>
                  <a:pt x="215978" y="0"/>
                </a:lnTo>
                <a:lnTo>
                  <a:pt x="302840" y="114768"/>
                </a:lnTo>
                <a:lnTo>
                  <a:pt x="215978" y="229536"/>
                </a:lnTo>
                <a:lnTo>
                  <a:pt x="129116" y="229536"/>
                </a:lnTo>
                <a:lnTo>
                  <a:pt x="215978" y="114768"/>
                </a:lnTo>
                <a:close/>
                <a:moveTo>
                  <a:pt x="0" y="0"/>
                </a:moveTo>
                <a:lnTo>
                  <a:pt x="86862" y="0"/>
                </a:lnTo>
                <a:lnTo>
                  <a:pt x="173724" y="114768"/>
                </a:lnTo>
                <a:lnTo>
                  <a:pt x="86862" y="229536"/>
                </a:lnTo>
                <a:lnTo>
                  <a:pt x="0" y="229536"/>
                </a:lnTo>
                <a:lnTo>
                  <a:pt x="86862" y="114768"/>
                </a:lnTo>
                <a:close/>
              </a:path>
            </a:pathLst>
          </a:custGeom>
          <a:solidFill>
            <a:schemeClr val="accent1"/>
          </a:solidFill>
          <a:ln w="12700" cap="sq">
            <a:noFill/>
            <a:miter/>
          </a:ln>
          <a:effectLst>
            <a:outerShdw blurRad="101600" dist="38100" dir="10800000" algn="r" rotWithShape="0">
              <a:schemeClr val="tx1">
                <a:lumMod val="85000"/>
                <a:lumOff val="15000"/>
                <a:alpha val="3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a:off x="6467440" y="1835105"/>
            <a:ext cx="5092700" cy="3459108"/>
          </a:xfrm>
          <a:prstGeom prst="roundRect">
            <a:avLst>
              <a:gd name="adj" fmla="val 2422"/>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a:off x="6426200" y="1858075"/>
            <a:ext cx="5092700" cy="3459108"/>
          </a:xfrm>
          <a:prstGeom prst="roundRect">
            <a:avLst>
              <a:gd name="adj" fmla="val 242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a:off x="888036" y="1918299"/>
            <a:ext cx="5117375" cy="2098388"/>
          </a:xfrm>
          <a:prstGeom prst="rect">
            <a:avLst/>
          </a:prstGeom>
          <a:noFill/>
          <a:ln>
            <a:noFill/>
          </a:ln>
        </p:spPr>
        <p:txBody>
          <a:bodyPr vert="horz" wrap="square" lIns="0" tIns="0" rIns="0" bIns="0" rtlCol="0" anchor="ctr"/>
          <a:lstStyle/>
          <a:p>
            <a:pPr algn="l">
              <a:lnSpc>
                <a:spcPct val="130000"/>
              </a:lnSpc>
            </a:pPr>
            <a:r>
              <a:rPr kumimoji="1" lang="zh-CN" altLang="en-US" sz="4300" smtClean="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总结</a:t>
            </a:r>
            <a:endParaRPr kumimoji="1" lang="zh-CN" altLang="en-US" dirty="0"/>
          </a:p>
        </p:txBody>
      </p:sp>
      <p:sp>
        <p:nvSpPr>
          <p:cNvPr id="35" name="标题 1"/>
          <p:cNvSpPr txBox="1"/>
          <p:nvPr/>
        </p:nvSpPr>
        <p:spPr>
          <a:xfrm>
            <a:off x="10825642" y="1285827"/>
            <a:ext cx="693258" cy="130222"/>
          </a:xfrm>
          <a:prstGeom prst="roundRect">
            <a:avLst>
              <a:gd name="adj" fmla="val 50000"/>
            </a:avLst>
          </a:prstGeom>
          <a:gradFill>
            <a:gsLst>
              <a:gs pos="10000">
                <a:schemeClr val="accent1"/>
              </a:gs>
              <a:gs pos="100000">
                <a:schemeClr val="accent1">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a:off x="9996622" y="1285827"/>
            <a:ext cx="693258" cy="130222"/>
          </a:xfrm>
          <a:prstGeom prst="roundRect">
            <a:avLst>
              <a:gd name="adj" fmla="val 50000"/>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flipH="1" flipV="1">
            <a:off x="7298333" y="6083166"/>
            <a:ext cx="78380" cy="7838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8" name="图片"/>
          <p:cNvPicPr>
            <a:picLocks noChangeAspect="1"/>
          </p:cNvPicPr>
          <p:nvPr/>
        </p:nvPicPr>
        <p:blipFill>
          <a:blip r:embed="rId2"/>
          <a:srcRect l="7365" t="19013" r="5995" b="23271"/>
          <a:stretch>
            <a:fillRect/>
          </a:stretch>
        </p:blipFill>
        <p:spPr>
          <a:xfrm>
            <a:off x="6510410" y="1925540"/>
            <a:ext cx="4920553" cy="3277880"/>
          </a:xfrm>
          <a:custGeom>
            <a:avLst/>
            <a:gdLst>
              <a:gd name="connsiteX0" fmla="*/ 0 w 4920553"/>
              <a:gd name="connsiteY0" fmla="*/ 0 h 3277880"/>
              <a:gd name="connsiteX1" fmla="*/ 4920553 w 4920553"/>
              <a:gd name="connsiteY1" fmla="*/ 0 h 3277880"/>
              <a:gd name="connsiteX2" fmla="*/ 4920553 w 4920553"/>
              <a:gd name="connsiteY2" fmla="*/ 3277880 h 3277880"/>
              <a:gd name="connsiteX3" fmla="*/ 0 w 4920553"/>
              <a:gd name="connsiteY3" fmla="*/ 3277880 h 3277880"/>
              <a:gd name="connsiteX4" fmla="*/ 0 w 4920553"/>
              <a:gd name="connsiteY4" fmla="*/ 0 h 3277880"/>
            </a:gdLst>
            <a:ahLst/>
            <a:cxnLst/>
            <a:rect l="l" t="t" r="r" b="b"/>
            <a:pathLst>
              <a:path w="4920553" h="3277880">
                <a:moveTo>
                  <a:pt x="0" y="0"/>
                </a:moveTo>
                <a:lnTo>
                  <a:pt x="4920553" y="0"/>
                </a:lnTo>
                <a:lnTo>
                  <a:pt x="4920553" y="3277880"/>
                </a:lnTo>
                <a:lnTo>
                  <a:pt x="0" y="3277880"/>
                </a:lnTo>
                <a:lnTo>
                  <a:pt x="0" y="0"/>
                </a:lnTo>
                <a:close/>
              </a:path>
            </a:pathLst>
          </a:custGeom>
          <a:noFill/>
          <a:ln>
            <a:noFill/>
          </a:ln>
        </p:spPr>
      </p:pic>
      <p:sp>
        <p:nvSpPr>
          <p:cNvPr id="39" name="标题 1"/>
          <p:cNvSpPr txBox="1"/>
          <p:nvPr/>
        </p:nvSpPr>
        <p:spPr>
          <a:xfrm>
            <a:off x="6510410" y="1925540"/>
            <a:ext cx="4920553" cy="3277880"/>
          </a:xfrm>
          <a:prstGeom prst="rect">
            <a:avLst/>
          </a:prstGeom>
          <a:gradFill>
            <a:gsLst>
              <a:gs pos="85000">
                <a:schemeClr val="bg1">
                  <a:alpha val="0"/>
                </a:schemeClr>
              </a:gs>
              <a:gs pos="100000">
                <a:schemeClr val="bg1">
                  <a:alpha val="6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41" name="标题 1"/>
          <p:cNvSpPr txBox="1"/>
          <p:nvPr/>
        </p:nvSpPr>
        <p:spPr>
          <a:xfrm rot="-10800000">
            <a:off x="10689880" y="4553805"/>
            <a:ext cx="927100" cy="839210"/>
          </a:xfrm>
          <a:prstGeom prst="diagStripe">
            <a:avLst>
              <a:gd name="adj" fmla="val 19733"/>
            </a:avLst>
          </a:prstGeom>
          <a:gradFill>
            <a:gsLst>
              <a:gs pos="0">
                <a:schemeClr val="accent2">
                  <a:lumMod val="75000"/>
                </a:schemeClr>
              </a:gs>
              <a:gs pos="59000">
                <a:schemeClr val="accent2"/>
              </a:gs>
            </a:gsLst>
            <a:lin ang="5400000" scaled="0"/>
          </a:gradFill>
          <a:ln w="12700" cap="sq">
            <a:noFill/>
            <a:miter/>
          </a:ln>
          <a:effectLst>
            <a:outerShdw blurRad="101600" dist="38100" dir="13500000" algn="br"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2" name="标题 1"/>
          <p:cNvSpPr txBox="1"/>
          <p:nvPr/>
        </p:nvSpPr>
        <p:spPr>
          <a:xfrm rot="5400000" flipH="1">
            <a:off x="11519198" y="4509755"/>
            <a:ext cx="138724" cy="56840"/>
          </a:xfrm>
          <a:prstGeom prst="triangle">
            <a:avLst>
              <a:gd name="adj" fmla="val 375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3" name="标题 1"/>
          <p:cNvSpPr txBox="1"/>
          <p:nvPr/>
        </p:nvSpPr>
        <p:spPr>
          <a:xfrm rot="10800000" flipH="1">
            <a:off x="10583863" y="5317093"/>
            <a:ext cx="190132" cy="75921"/>
          </a:xfrm>
          <a:prstGeom prst="triangle">
            <a:avLst>
              <a:gd name="adj" fmla="val 55501"/>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4" name="标题 1"/>
          <p:cNvSpPr txBox="1"/>
          <p:nvPr/>
        </p:nvSpPr>
        <p:spPr>
          <a:xfrm>
            <a:off x="6369360" y="1780949"/>
            <a:ext cx="927100" cy="839210"/>
          </a:xfrm>
          <a:prstGeom prst="diagStripe">
            <a:avLst>
              <a:gd name="adj" fmla="val 19733"/>
            </a:avLst>
          </a:prstGeom>
          <a:gradFill>
            <a:gsLst>
              <a:gs pos="61000">
                <a:schemeClr val="accent1"/>
              </a:gs>
              <a:gs pos="100000">
                <a:schemeClr val="accent1">
                  <a:lumMod val="60000"/>
                  <a:lumOff val="40000"/>
                </a:schemeClr>
              </a:gs>
            </a:gsLst>
            <a:lin ang="5400000" scaled="0"/>
          </a:gradFill>
          <a:ln w="12700" cap="sq">
            <a:noFill/>
            <a:miter/>
          </a:ln>
          <a:effectLst>
            <a:outerShdw blurRad="101600" dist="38100" dir="2700000" algn="tl"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5" name="标题 1"/>
          <p:cNvSpPr txBox="1"/>
          <p:nvPr/>
        </p:nvSpPr>
        <p:spPr>
          <a:xfrm>
            <a:off x="7231063" y="1780949"/>
            <a:ext cx="127000" cy="54156"/>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6" name="标题 1"/>
          <p:cNvSpPr txBox="1"/>
          <p:nvPr/>
        </p:nvSpPr>
        <p:spPr>
          <a:xfrm rot="16200000">
            <a:off x="6335622" y="2604170"/>
            <a:ext cx="127000" cy="54156"/>
          </a:xfrm>
          <a:prstGeom prst="triangle">
            <a:avLst>
              <a:gd name="adj" fmla="val 625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8488831" y="3464498"/>
            <a:ext cx="3237482" cy="1923078"/>
          </a:xfrm>
          <a:prstGeom prst="rect">
            <a:avLst/>
          </a:prstGeom>
          <a:noFill/>
          <a:ln>
            <a:noFill/>
          </a:ln>
        </p:spPr>
        <p:txBody>
          <a:bodyPr vert="horz" wrap="square" lIns="91440" tIns="45720" rIns="91440" bIns="45720" rtlCol="0" anchor="t"/>
          <a:lstStyle/>
          <a:p>
            <a:pPr algn="l">
              <a:lnSpc>
                <a:spcPct val="150000"/>
              </a:lnSpc>
            </a:pPr>
            <a:r>
              <a:rPr kumimoji="1" lang="en-US" altLang="zh-CN" sz="1400" b="1" dirty="0" err="1">
                <a:ln w="12700">
                  <a:noFill/>
                </a:ln>
                <a:solidFill>
                  <a:srgbClr val="FF0000"/>
                </a:solidFill>
                <a:latin typeface="Source Han Sans CN Normal" panose="020B0400000000000000" charset="-122"/>
                <a:ea typeface="Source Han Sans CN Normal" panose="020B0400000000000000" charset="-122"/>
                <a:cs typeface="Source Han Sans CN Normal" panose="020B0400000000000000" charset="-122"/>
              </a:rPr>
              <a:t>国家机关、事业单位、社会团体</a:t>
            </a:r>
            <a:r>
              <a:rPr kumimoji="1" lang="en-US" altLang="zh-CN" sz="14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和与其建立劳动关系的劳动者，订立、履行、变更、解除或者终止劳动合同，依照劳动合同法执行</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400" dirty="0"/>
          </a:p>
        </p:txBody>
      </p:sp>
      <p:sp>
        <p:nvSpPr>
          <p:cNvPr id="5" name="标题 1"/>
          <p:cNvSpPr txBox="1"/>
          <p:nvPr/>
        </p:nvSpPr>
        <p:spPr>
          <a:xfrm>
            <a:off x="290945" y="2419977"/>
            <a:ext cx="3334503" cy="1570328"/>
          </a:xfrm>
          <a:prstGeom prst="rect">
            <a:avLst/>
          </a:prstGeom>
          <a:noFill/>
          <a:ln>
            <a:noFill/>
          </a:ln>
        </p:spPr>
        <p:txBody>
          <a:bodyPr vert="horz" wrap="square" lIns="91440" tIns="45720" rIns="91440" bIns="45720" rtlCol="0" anchor="t"/>
          <a:lstStyle/>
          <a:p>
            <a:pPr>
              <a:lnSpc>
                <a:spcPct val="150000"/>
              </a:lnSpc>
            </a:pPr>
            <a:r>
              <a:rPr kumimoji="1" lang="en-US" altLang="zh-CN" sz="1400" b="1" dirty="0">
                <a:ln w="12700">
                  <a:noFill/>
                </a:ln>
                <a:solidFill>
                  <a:srgbClr val="FF0000"/>
                </a:solidFill>
                <a:latin typeface="Source Han Sans CN Normal" panose="020B0400000000000000" charset="-122"/>
                <a:ea typeface="Source Han Sans CN Normal" panose="020B0400000000000000" charset="-122"/>
                <a:cs typeface="Source Han Sans CN Normal" panose="020B0400000000000000" charset="-122"/>
              </a:rPr>
              <a:t>事业单位</a:t>
            </a:r>
            <a:r>
              <a:rPr kumimoji="1" lang="en-US" altLang="zh-CN" sz="14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与实行聘用制的工作人员订立、履行、变更、解除或者终止劳动合同，法律、行政法规或者国务院另有规定的，依照其规定；未作规定的，依照劳动合同法有关规定执行。</a:t>
            </a:r>
            <a:r>
              <a:rPr kumimoji="1" lang="en-US" altLang="zh-CN" sz="915"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endParaRPr kumimoji="1" lang="zh-CN" altLang="en-US" dirty="0"/>
          </a:p>
        </p:txBody>
      </p:sp>
      <p:sp>
        <p:nvSpPr>
          <p:cNvPr id="6" name="标题 1"/>
          <p:cNvSpPr txBox="1"/>
          <p:nvPr/>
        </p:nvSpPr>
        <p:spPr>
          <a:xfrm>
            <a:off x="8598845" y="1357745"/>
            <a:ext cx="3302209" cy="1686708"/>
          </a:xfrm>
          <a:prstGeom prst="rect">
            <a:avLst/>
          </a:prstGeom>
          <a:noFill/>
          <a:ln>
            <a:noFill/>
          </a:ln>
        </p:spPr>
        <p:txBody>
          <a:bodyPr vert="horz" wrap="square" lIns="91440" tIns="45720" rIns="91440" bIns="45720" rtlCol="0" anchor="t"/>
          <a:lstStyle/>
          <a:p>
            <a:pPr>
              <a:lnSpc>
                <a:spcPct val="150000"/>
              </a:lnSpc>
            </a:pPr>
            <a:r>
              <a:rPr kumimoji="1" lang="en-US" altLang="zh-CN" sz="14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中华人民共和国境内的</a:t>
            </a:r>
            <a:r>
              <a:rPr kumimoji="1" lang="en-US" altLang="zh-CN" sz="1400" b="1" dirty="0">
                <a:ln w="12700">
                  <a:noFill/>
                </a:ln>
                <a:solidFill>
                  <a:srgbClr val="FF0000"/>
                </a:solidFill>
                <a:latin typeface="Source Han Sans CN Normal" panose="020B0400000000000000" charset="-122"/>
                <a:ea typeface="Source Han Sans CN Normal" panose="020B0400000000000000" charset="-122"/>
                <a:cs typeface="Source Han Sans CN Normal" panose="020B0400000000000000" charset="-122"/>
              </a:rPr>
              <a:t>企业</a:t>
            </a:r>
            <a:r>
              <a:rPr kumimoji="1" lang="en-US" altLang="zh-CN" sz="14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400" b="1" dirty="0">
                <a:ln w="12700">
                  <a:noFill/>
                </a:ln>
                <a:solidFill>
                  <a:srgbClr val="FF0000"/>
                </a:solidFill>
                <a:latin typeface="Source Han Sans CN Normal" panose="020B0400000000000000" charset="-122"/>
                <a:ea typeface="Source Han Sans CN Normal" panose="020B0400000000000000" charset="-122"/>
                <a:cs typeface="Source Han Sans CN Normal" panose="020B0400000000000000" charset="-122"/>
              </a:rPr>
              <a:t>个体经济组织、民办非企业单位</a:t>
            </a:r>
            <a:r>
              <a:rPr kumimoji="1" lang="en-US" altLang="zh-CN" sz="14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等组织（以下称用人单位）与劳动者建立劳动关系，订立、履行、变更、解除或者终止劳动合同，适用劳动合同法。</a:t>
            </a:r>
            <a:endParaRPr kumimoji="1" lang="zh-CN" altLang="en-US" sz="1400" dirty="0"/>
          </a:p>
        </p:txBody>
      </p:sp>
      <p:sp>
        <p:nvSpPr>
          <p:cNvPr id="7" name="标题 1"/>
          <p:cNvSpPr txBox="1"/>
          <p:nvPr/>
        </p:nvSpPr>
        <p:spPr>
          <a:xfrm>
            <a:off x="5586920" y="1661903"/>
            <a:ext cx="2884697" cy="536531"/>
          </a:xfrm>
          <a:prstGeom prst="homePlate">
            <a:avLst>
              <a:gd name="adj" fmla="val 5877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rot="18900000">
            <a:off x="5416116" y="1713638"/>
            <a:ext cx="414022" cy="433060"/>
          </a:xfrm>
          <a:prstGeom prst="roundRect">
            <a:avLst/>
          </a:prstGeom>
          <a:solidFill>
            <a:schemeClr val="bg1"/>
          </a:solidFill>
          <a:ln w="12700" cap="sq">
            <a:solidFill>
              <a:schemeClr val="bg1"/>
            </a:solid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rot="18900000">
            <a:off x="5287217" y="1713638"/>
            <a:ext cx="415978" cy="433060"/>
          </a:xfrm>
          <a:prstGeom prst="roundRect">
            <a:avLst/>
          </a:prstGeom>
          <a:solidFill>
            <a:schemeClr val="accent1"/>
          </a:solidFill>
          <a:ln w="12700" cap="sq">
            <a:solidFill>
              <a:schemeClr val="bg1"/>
            </a:solidFill>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flipH="1">
            <a:off x="3720383" y="2668610"/>
            <a:ext cx="2884697" cy="536531"/>
          </a:xfrm>
          <a:prstGeom prst="homePlate">
            <a:avLst>
              <a:gd name="adj" fmla="val 58772"/>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rot="2700000" flipH="1">
            <a:off x="6394156" y="2722534"/>
            <a:ext cx="414022" cy="433060"/>
          </a:xfrm>
          <a:prstGeom prst="roundRect">
            <a:avLst/>
          </a:prstGeom>
          <a:solidFill>
            <a:schemeClr val="bg1"/>
          </a:solidFill>
          <a:ln w="12700" cap="sq">
            <a:solidFill>
              <a:schemeClr val="bg1"/>
            </a:solidFill>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rot="2700000" flipH="1">
            <a:off x="6521099" y="2729804"/>
            <a:ext cx="415978" cy="433060"/>
          </a:xfrm>
          <a:prstGeom prst="roundRect">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5586920" y="3654851"/>
            <a:ext cx="2884697" cy="536531"/>
          </a:xfrm>
          <a:prstGeom prst="homePlate">
            <a:avLst>
              <a:gd name="adj" fmla="val 5877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rot="18900000">
            <a:off x="5416116" y="3706784"/>
            <a:ext cx="414022" cy="433060"/>
          </a:xfrm>
          <a:prstGeom prst="roundRect">
            <a:avLst/>
          </a:prstGeom>
          <a:solidFill>
            <a:schemeClr val="bg1"/>
          </a:solidFill>
          <a:ln w="12700" cap="sq">
            <a:solidFill>
              <a:schemeClr val="bg1"/>
            </a:solid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rot="18900000">
            <a:off x="5287217" y="3714054"/>
            <a:ext cx="415978" cy="433060"/>
          </a:xfrm>
          <a:prstGeom prst="roundRect">
            <a:avLst/>
          </a:prstGeom>
          <a:solidFill>
            <a:schemeClr val="accent1"/>
          </a:solidFill>
          <a:ln w="12700" cap="sq">
            <a:solidFill>
              <a:schemeClr val="bg1"/>
            </a:solidFill>
            <a:miter/>
          </a:ln>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flipH="1">
            <a:off x="3720383" y="4637110"/>
            <a:ext cx="2884697" cy="536531"/>
          </a:xfrm>
          <a:prstGeom prst="homePlate">
            <a:avLst>
              <a:gd name="adj" fmla="val 58772"/>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7" name="标题 1"/>
          <p:cNvSpPr txBox="1"/>
          <p:nvPr/>
        </p:nvSpPr>
        <p:spPr>
          <a:xfrm rot="2700000" flipH="1">
            <a:off x="6394156" y="4691034"/>
            <a:ext cx="414022" cy="433060"/>
          </a:xfrm>
          <a:prstGeom prst="roundRect">
            <a:avLst/>
          </a:prstGeom>
          <a:solidFill>
            <a:schemeClr val="bg1"/>
          </a:solidFill>
          <a:ln w="12700" cap="sq">
            <a:solidFill>
              <a:schemeClr val="bg1"/>
            </a:solid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rot="2700000" flipH="1">
            <a:off x="6521099" y="4698304"/>
            <a:ext cx="415978" cy="433060"/>
          </a:xfrm>
          <a:prstGeom prst="roundRect">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9" name="标题 1"/>
          <p:cNvSpPr txBox="1"/>
          <p:nvPr/>
        </p:nvSpPr>
        <p:spPr>
          <a:xfrm>
            <a:off x="5973575" y="1745502"/>
            <a:ext cx="2212170" cy="369332"/>
          </a:xfrm>
          <a:prstGeom prst="rect">
            <a:avLst/>
          </a:prstGeom>
          <a:noFill/>
          <a:ln>
            <a:noFill/>
          </a:ln>
        </p:spPr>
        <p:txBody>
          <a:bodyPr vert="horz" wrap="square" lIns="0" tIns="0" rIns="0" bIns="0" rtlCol="0" anchor="ctr"/>
          <a:lstStyle/>
          <a:p>
            <a:pPr algn="l">
              <a:lnSpc>
                <a:spcPct val="120000"/>
              </a:lnSpc>
            </a:pPr>
            <a:r>
              <a:rPr kumimoji="1" lang="en-US" altLang="zh-CN" sz="1600">
                <a:ln w="12700">
                  <a:noFill/>
                </a:ln>
                <a:solidFill>
                  <a:srgbClr val="FFFFFF">
                    <a:alpha val="100000"/>
                  </a:srgbClr>
                </a:solidFill>
                <a:latin typeface="OPPOSans H" panose="00020600040101010101" charset="-122"/>
                <a:ea typeface="OPPOSans H" panose="00020600040101010101" charset="-122"/>
                <a:cs typeface="OPPOSans H" panose="00020600040101010101" charset="-122"/>
              </a:rPr>
              <a:t>PART 01</a:t>
            </a:r>
            <a:endParaRPr kumimoji="1" lang="zh-CN" altLang="en-US"/>
          </a:p>
        </p:txBody>
      </p:sp>
      <p:sp>
        <p:nvSpPr>
          <p:cNvPr id="20" name="标题 1"/>
          <p:cNvSpPr txBox="1"/>
          <p:nvPr/>
        </p:nvSpPr>
        <p:spPr>
          <a:xfrm>
            <a:off x="4032566" y="2746868"/>
            <a:ext cx="2212170" cy="369332"/>
          </a:xfrm>
          <a:prstGeom prst="rect">
            <a:avLst/>
          </a:prstGeom>
          <a:noFill/>
          <a:ln>
            <a:noFill/>
          </a:ln>
        </p:spPr>
        <p:txBody>
          <a:bodyPr vert="horz" wrap="square" lIns="0" tIns="0" rIns="0" bIns="0" rtlCol="0" anchor="ctr"/>
          <a:lstStyle/>
          <a:p>
            <a:pPr algn="l">
              <a:lnSpc>
                <a:spcPct val="120000"/>
              </a:lnSpc>
            </a:pPr>
            <a:r>
              <a:rPr kumimoji="1" lang="en-US" altLang="zh-CN" sz="1600">
                <a:ln w="12700">
                  <a:noFill/>
                </a:ln>
                <a:solidFill>
                  <a:srgbClr val="FFFFFF">
                    <a:alpha val="100000"/>
                  </a:srgbClr>
                </a:solidFill>
                <a:latin typeface="OPPOSans H" panose="00020600040101010101" charset="-122"/>
                <a:ea typeface="OPPOSans H" panose="00020600040101010101" charset="-122"/>
                <a:cs typeface="OPPOSans H" panose="00020600040101010101" charset="-122"/>
              </a:rPr>
              <a:t>PART 02</a:t>
            </a:r>
            <a:endParaRPr kumimoji="1" lang="zh-CN" altLang="en-US"/>
          </a:p>
        </p:txBody>
      </p:sp>
      <p:sp>
        <p:nvSpPr>
          <p:cNvPr id="21" name="标题 1"/>
          <p:cNvSpPr txBox="1"/>
          <p:nvPr/>
        </p:nvSpPr>
        <p:spPr>
          <a:xfrm>
            <a:off x="4032566" y="4715368"/>
            <a:ext cx="2212170" cy="369332"/>
          </a:xfrm>
          <a:prstGeom prst="rect">
            <a:avLst/>
          </a:prstGeom>
          <a:noFill/>
          <a:ln>
            <a:noFill/>
          </a:ln>
        </p:spPr>
        <p:txBody>
          <a:bodyPr vert="horz" wrap="square" lIns="0" tIns="0" rIns="0" bIns="0" rtlCol="0" anchor="ctr"/>
          <a:lstStyle/>
          <a:p>
            <a:pPr algn="l">
              <a:lnSpc>
                <a:spcPct val="120000"/>
              </a:lnSpc>
            </a:pPr>
            <a:r>
              <a:rPr kumimoji="1" lang="en-US" altLang="zh-CN" sz="1600">
                <a:ln w="12700">
                  <a:noFill/>
                </a:ln>
                <a:solidFill>
                  <a:srgbClr val="FFFFFF">
                    <a:alpha val="100000"/>
                  </a:srgbClr>
                </a:solidFill>
                <a:latin typeface="OPPOSans H" panose="00020600040101010101" charset="-122"/>
                <a:ea typeface="OPPOSans H" panose="00020600040101010101" charset="-122"/>
                <a:cs typeface="OPPOSans H" panose="00020600040101010101" charset="-122"/>
              </a:rPr>
              <a:t>PART 04</a:t>
            </a:r>
            <a:endParaRPr kumimoji="1" lang="zh-CN" altLang="en-US"/>
          </a:p>
        </p:txBody>
      </p:sp>
      <p:sp>
        <p:nvSpPr>
          <p:cNvPr id="22" name="标题 1"/>
          <p:cNvSpPr txBox="1"/>
          <p:nvPr/>
        </p:nvSpPr>
        <p:spPr>
          <a:xfrm>
            <a:off x="5973575" y="3743157"/>
            <a:ext cx="2212170" cy="369332"/>
          </a:xfrm>
          <a:prstGeom prst="rect">
            <a:avLst/>
          </a:prstGeom>
          <a:noFill/>
          <a:ln>
            <a:noFill/>
          </a:ln>
        </p:spPr>
        <p:txBody>
          <a:bodyPr vert="horz" wrap="square" lIns="0" tIns="0" rIns="0" bIns="0" rtlCol="0" anchor="ctr"/>
          <a:lstStyle/>
          <a:p>
            <a:pPr algn="l">
              <a:lnSpc>
                <a:spcPct val="120000"/>
              </a:lnSpc>
            </a:pPr>
            <a:r>
              <a:rPr kumimoji="1" lang="en-US" altLang="zh-CN" sz="1600">
                <a:ln w="12700">
                  <a:noFill/>
                </a:ln>
                <a:solidFill>
                  <a:srgbClr val="FFFFFF">
                    <a:alpha val="100000"/>
                  </a:srgbClr>
                </a:solidFill>
                <a:latin typeface="OPPOSans H" panose="00020600040101010101" charset="-122"/>
                <a:ea typeface="OPPOSans H" panose="00020600040101010101" charset="-122"/>
                <a:cs typeface="OPPOSans H" panose="00020600040101010101" charset="-122"/>
              </a:rPr>
              <a:t>PART 03</a:t>
            </a:r>
            <a:endParaRPr kumimoji="1" lang="zh-CN" altLang="en-US"/>
          </a:p>
        </p:txBody>
      </p:sp>
      <p:sp>
        <p:nvSpPr>
          <p:cNvPr id="23" name="标题 1"/>
          <p:cNvSpPr txBox="1"/>
          <p:nvPr/>
        </p:nvSpPr>
        <p:spPr>
          <a:xfrm>
            <a:off x="6610464" y="2848215"/>
            <a:ext cx="237248" cy="196238"/>
          </a:xfrm>
          <a:custGeom>
            <a:avLst/>
            <a:gdLst>
              <a:gd name="connsiteX0" fmla="*/ 114387 w 870468"/>
              <a:gd name="connsiteY0" fmla="*/ 394297 h 720000"/>
              <a:gd name="connsiteX1" fmla="*/ 125598 w 870468"/>
              <a:gd name="connsiteY1" fmla="*/ 421319 h 720000"/>
              <a:gd name="connsiteX2" fmla="*/ 153878 w 870468"/>
              <a:gd name="connsiteY2" fmla="*/ 433051 h 720000"/>
              <a:gd name="connsiteX3" fmla="*/ 449972 w 870468"/>
              <a:gd name="connsiteY3" fmla="*/ 433051 h 720000"/>
              <a:gd name="connsiteX4" fmla="*/ 478295 w 870468"/>
              <a:gd name="connsiteY4" fmla="*/ 421319 h 720000"/>
              <a:gd name="connsiteX5" fmla="*/ 489465 w 870468"/>
              <a:gd name="connsiteY5" fmla="*/ 394297 h 720000"/>
              <a:gd name="connsiteX6" fmla="*/ 116266 w 870468"/>
              <a:gd name="connsiteY6" fmla="*/ 68594 h 720000"/>
              <a:gd name="connsiteX7" fmla="*/ 68708 w 870468"/>
              <a:gd name="connsiteY7" fmla="*/ 116152 h 720000"/>
              <a:gd name="connsiteX8" fmla="*/ 68708 w 870468"/>
              <a:gd name="connsiteY8" fmla="*/ 241561 h 720000"/>
              <a:gd name="connsiteX9" fmla="*/ 801875 w 870468"/>
              <a:gd name="connsiteY9" fmla="*/ 241561 h 720000"/>
              <a:gd name="connsiteX10" fmla="*/ 801875 w 870468"/>
              <a:gd name="connsiteY10" fmla="*/ 116152 h 720000"/>
              <a:gd name="connsiteX11" fmla="*/ 754317 w 870468"/>
              <a:gd name="connsiteY11" fmla="*/ 68594 h 720000"/>
              <a:gd name="connsiteX12" fmla="*/ 598821 w 870468"/>
              <a:gd name="connsiteY12" fmla="*/ 68594 h 720000"/>
              <a:gd name="connsiteX13" fmla="*/ 116266 w 870468"/>
              <a:gd name="connsiteY13" fmla="*/ 0 h 720000"/>
              <a:gd name="connsiteX14" fmla="*/ 598821 w 870468"/>
              <a:gd name="connsiteY14" fmla="*/ 0 h 720000"/>
              <a:gd name="connsiteX15" fmla="*/ 754317 w 870468"/>
              <a:gd name="connsiteY15" fmla="*/ 0 h 720000"/>
              <a:gd name="connsiteX16" fmla="*/ 870468 w 870468"/>
              <a:gd name="connsiteY16" fmla="*/ 116152 h 720000"/>
              <a:gd name="connsiteX17" fmla="*/ 870468 w 870468"/>
              <a:gd name="connsiteY17" fmla="*/ 360001 h 720000"/>
              <a:gd name="connsiteX18" fmla="*/ 870468 w 870468"/>
              <a:gd name="connsiteY18" fmla="*/ 603736 h 720000"/>
              <a:gd name="connsiteX19" fmla="*/ 754317 w 870468"/>
              <a:gd name="connsiteY19" fmla="*/ 720000 h 720000"/>
              <a:gd name="connsiteX20" fmla="*/ 598821 w 870468"/>
              <a:gd name="connsiteY20" fmla="*/ 720000 h 720000"/>
              <a:gd name="connsiteX21" fmla="*/ 116266 w 870468"/>
              <a:gd name="connsiteY21" fmla="*/ 720000 h 720000"/>
              <a:gd name="connsiteX22" fmla="*/ 115 w 870468"/>
              <a:gd name="connsiteY22" fmla="*/ 603850 h 720000"/>
              <a:gd name="connsiteX23" fmla="*/ 115 w 870468"/>
              <a:gd name="connsiteY23" fmla="*/ 360279 h 720000"/>
              <a:gd name="connsiteX24" fmla="*/ 0 w 870468"/>
              <a:gd name="connsiteY24" fmla="*/ 360001 h 720000"/>
              <a:gd name="connsiteX25" fmla="*/ 115 w 870468"/>
              <a:gd name="connsiteY25" fmla="*/ 359723 h 720000"/>
              <a:gd name="connsiteX26" fmla="*/ 115 w 870468"/>
              <a:gd name="connsiteY26" fmla="*/ 116152 h 720000"/>
              <a:gd name="connsiteX27" fmla="*/ 116266 w 870468"/>
              <a:gd name="connsiteY27" fmla="*/ 0 h 720000"/>
            </a:gdLst>
            <a:ahLst/>
            <a:cxnLst/>
            <a:rect l="l" t="t" r="r" b="b"/>
            <a:pathLst>
              <a:path w="870468" h="720000">
                <a:moveTo>
                  <a:pt x="114387" y="394297"/>
                </a:moveTo>
                <a:lnTo>
                  <a:pt x="125598" y="421319"/>
                </a:lnTo>
                <a:cubicBezTo>
                  <a:pt x="132843" y="428564"/>
                  <a:pt x="142846" y="433051"/>
                  <a:pt x="153878" y="433051"/>
                </a:cubicBezTo>
                <a:lnTo>
                  <a:pt x="449972" y="433051"/>
                </a:lnTo>
                <a:cubicBezTo>
                  <a:pt x="461061" y="433051"/>
                  <a:pt x="471064" y="428564"/>
                  <a:pt x="478295" y="421319"/>
                </a:cubicBezTo>
                <a:lnTo>
                  <a:pt x="489465" y="394297"/>
                </a:lnTo>
                <a:close/>
                <a:moveTo>
                  <a:pt x="116266" y="68594"/>
                </a:moveTo>
                <a:cubicBezTo>
                  <a:pt x="89972" y="68594"/>
                  <a:pt x="68708" y="89972"/>
                  <a:pt x="68708" y="116152"/>
                </a:cubicBezTo>
                <a:lnTo>
                  <a:pt x="68708" y="241561"/>
                </a:lnTo>
                <a:lnTo>
                  <a:pt x="801875" y="241561"/>
                </a:lnTo>
                <a:lnTo>
                  <a:pt x="801875" y="116152"/>
                </a:lnTo>
                <a:cubicBezTo>
                  <a:pt x="801875" y="89858"/>
                  <a:pt x="780497" y="68594"/>
                  <a:pt x="754317" y="68594"/>
                </a:cubicBezTo>
                <a:lnTo>
                  <a:pt x="598821" y="68594"/>
                </a:lnTo>
                <a:close/>
                <a:moveTo>
                  <a:pt x="116266" y="0"/>
                </a:moveTo>
                <a:lnTo>
                  <a:pt x="598821" y="0"/>
                </a:lnTo>
                <a:lnTo>
                  <a:pt x="754317" y="0"/>
                </a:lnTo>
                <a:cubicBezTo>
                  <a:pt x="818338" y="0"/>
                  <a:pt x="870468" y="52131"/>
                  <a:pt x="870468" y="116152"/>
                </a:cubicBezTo>
                <a:lnTo>
                  <a:pt x="870468" y="360001"/>
                </a:lnTo>
                <a:lnTo>
                  <a:pt x="870468" y="603736"/>
                </a:lnTo>
                <a:cubicBezTo>
                  <a:pt x="870468" y="667870"/>
                  <a:pt x="818338" y="720000"/>
                  <a:pt x="754317" y="720000"/>
                </a:cubicBezTo>
                <a:lnTo>
                  <a:pt x="598821" y="720000"/>
                </a:lnTo>
                <a:lnTo>
                  <a:pt x="116266" y="720000"/>
                </a:lnTo>
                <a:cubicBezTo>
                  <a:pt x="52246" y="720000"/>
                  <a:pt x="115" y="667870"/>
                  <a:pt x="115" y="603850"/>
                </a:cubicBezTo>
                <a:lnTo>
                  <a:pt x="115" y="360279"/>
                </a:lnTo>
                <a:lnTo>
                  <a:pt x="0" y="360001"/>
                </a:lnTo>
                <a:lnTo>
                  <a:pt x="115" y="359723"/>
                </a:lnTo>
                <a:lnTo>
                  <a:pt x="115" y="116152"/>
                </a:lnTo>
                <a:cubicBezTo>
                  <a:pt x="115" y="52131"/>
                  <a:pt x="52246" y="0"/>
                  <a:pt x="116266" y="0"/>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4" name="标题 1"/>
          <p:cNvSpPr txBox="1"/>
          <p:nvPr/>
        </p:nvSpPr>
        <p:spPr>
          <a:xfrm>
            <a:off x="6617015" y="4816716"/>
            <a:ext cx="224147" cy="196237"/>
          </a:xfrm>
          <a:custGeom>
            <a:avLst/>
            <a:gdLst>
              <a:gd name="connsiteX0" fmla="*/ 411293 w 822401"/>
              <a:gd name="connsiteY0" fmla="*/ 234366 h 720000"/>
              <a:gd name="connsiteX1" fmla="*/ 536928 w 822401"/>
              <a:gd name="connsiteY1" fmla="*/ 360000 h 720000"/>
              <a:gd name="connsiteX2" fmla="*/ 411293 w 822401"/>
              <a:gd name="connsiteY2" fmla="*/ 485635 h 720000"/>
              <a:gd name="connsiteX3" fmla="*/ 285659 w 822401"/>
              <a:gd name="connsiteY3" fmla="*/ 360000 h 720000"/>
              <a:gd name="connsiteX4" fmla="*/ 411293 w 822401"/>
              <a:gd name="connsiteY4" fmla="*/ 234366 h 720000"/>
              <a:gd name="connsiteX5" fmla="*/ 411293 w 822401"/>
              <a:gd name="connsiteY5" fmla="*/ 178938 h 720000"/>
              <a:gd name="connsiteX6" fmla="*/ 230231 w 822401"/>
              <a:gd name="connsiteY6" fmla="*/ 360000 h 720000"/>
              <a:gd name="connsiteX7" fmla="*/ 411293 w 822401"/>
              <a:gd name="connsiteY7" fmla="*/ 541063 h 720000"/>
              <a:gd name="connsiteX8" fmla="*/ 592355 w 822401"/>
              <a:gd name="connsiteY8" fmla="*/ 360000 h 720000"/>
              <a:gd name="connsiteX9" fmla="*/ 411293 w 822401"/>
              <a:gd name="connsiteY9" fmla="*/ 178938 h 720000"/>
              <a:gd name="connsiteX10" fmla="*/ 219884 w 822401"/>
              <a:gd name="connsiteY10" fmla="*/ 0 h 720000"/>
              <a:gd name="connsiteX11" fmla="*/ 602517 w 822401"/>
              <a:gd name="connsiteY11" fmla="*/ 0 h 720000"/>
              <a:gd name="connsiteX12" fmla="*/ 627275 w 822401"/>
              <a:gd name="connsiteY12" fmla="*/ 14319 h 720000"/>
              <a:gd name="connsiteX13" fmla="*/ 818591 w 822401"/>
              <a:gd name="connsiteY13" fmla="*/ 345682 h 720000"/>
              <a:gd name="connsiteX14" fmla="*/ 818591 w 822401"/>
              <a:gd name="connsiteY14" fmla="*/ 374319 h 720000"/>
              <a:gd name="connsiteX15" fmla="*/ 627367 w 822401"/>
              <a:gd name="connsiteY15" fmla="*/ 705682 h 720000"/>
              <a:gd name="connsiteX16" fmla="*/ 602609 w 822401"/>
              <a:gd name="connsiteY16" fmla="*/ 720000 h 720000"/>
              <a:gd name="connsiteX17" fmla="*/ 219977 w 822401"/>
              <a:gd name="connsiteY17" fmla="*/ 720000 h 720000"/>
              <a:gd name="connsiteX18" fmla="*/ 195219 w 822401"/>
              <a:gd name="connsiteY18" fmla="*/ 705682 h 720000"/>
              <a:gd name="connsiteX19" fmla="*/ 3811 w 822401"/>
              <a:gd name="connsiteY19" fmla="*/ 374319 h 720000"/>
              <a:gd name="connsiteX20" fmla="*/ 3811 w 822401"/>
              <a:gd name="connsiteY20" fmla="*/ 345682 h 720000"/>
              <a:gd name="connsiteX21" fmla="*/ 195127 w 822401"/>
              <a:gd name="connsiteY21" fmla="*/ 14319 h 720000"/>
              <a:gd name="connsiteX22" fmla="*/ 219884 w 822401"/>
              <a:gd name="connsiteY22" fmla="*/ 0 h 720000"/>
            </a:gdLst>
            <a:ahLst/>
            <a:cxnLst/>
            <a:rect l="l" t="t" r="r" b="b"/>
            <a:pathLst>
              <a:path w="822401" h="720000">
                <a:moveTo>
                  <a:pt x="411293" y="234366"/>
                </a:moveTo>
                <a:cubicBezTo>
                  <a:pt x="480577" y="234366"/>
                  <a:pt x="536928" y="290716"/>
                  <a:pt x="536928" y="360000"/>
                </a:cubicBezTo>
                <a:cubicBezTo>
                  <a:pt x="536928" y="429284"/>
                  <a:pt x="480577" y="485635"/>
                  <a:pt x="411293" y="485635"/>
                </a:cubicBezTo>
                <a:cubicBezTo>
                  <a:pt x="342009" y="485635"/>
                  <a:pt x="285659" y="429284"/>
                  <a:pt x="285659" y="360000"/>
                </a:cubicBezTo>
                <a:cubicBezTo>
                  <a:pt x="285659" y="290716"/>
                  <a:pt x="342009" y="234366"/>
                  <a:pt x="411293" y="234366"/>
                </a:cubicBezTo>
                <a:close/>
                <a:moveTo>
                  <a:pt x="411293" y="178938"/>
                </a:moveTo>
                <a:cubicBezTo>
                  <a:pt x="311432" y="178938"/>
                  <a:pt x="230231" y="260139"/>
                  <a:pt x="230231" y="360000"/>
                </a:cubicBezTo>
                <a:cubicBezTo>
                  <a:pt x="230231" y="459862"/>
                  <a:pt x="311432" y="541063"/>
                  <a:pt x="411293" y="541063"/>
                </a:cubicBezTo>
                <a:cubicBezTo>
                  <a:pt x="511154" y="541063"/>
                  <a:pt x="592355" y="459862"/>
                  <a:pt x="592355" y="360000"/>
                </a:cubicBezTo>
                <a:cubicBezTo>
                  <a:pt x="592355" y="260139"/>
                  <a:pt x="511154" y="178938"/>
                  <a:pt x="411293" y="178938"/>
                </a:cubicBezTo>
                <a:close/>
                <a:moveTo>
                  <a:pt x="219884" y="0"/>
                </a:moveTo>
                <a:lnTo>
                  <a:pt x="602517" y="0"/>
                </a:lnTo>
                <a:cubicBezTo>
                  <a:pt x="612679" y="0"/>
                  <a:pt x="622194" y="5451"/>
                  <a:pt x="627275" y="14319"/>
                </a:cubicBezTo>
                <a:lnTo>
                  <a:pt x="818591" y="345682"/>
                </a:lnTo>
                <a:cubicBezTo>
                  <a:pt x="823672" y="354550"/>
                  <a:pt x="823672" y="365451"/>
                  <a:pt x="818591" y="374319"/>
                </a:cubicBezTo>
                <a:lnTo>
                  <a:pt x="627367" y="705682"/>
                </a:lnTo>
                <a:cubicBezTo>
                  <a:pt x="622286" y="714550"/>
                  <a:pt x="612771" y="720000"/>
                  <a:pt x="602609" y="720000"/>
                </a:cubicBezTo>
                <a:lnTo>
                  <a:pt x="219977" y="720000"/>
                </a:lnTo>
                <a:cubicBezTo>
                  <a:pt x="209815" y="720000"/>
                  <a:pt x="200300" y="714550"/>
                  <a:pt x="195219" y="705682"/>
                </a:cubicBezTo>
                <a:lnTo>
                  <a:pt x="3811" y="374319"/>
                </a:lnTo>
                <a:cubicBezTo>
                  <a:pt x="-1270" y="365543"/>
                  <a:pt x="-1270" y="354550"/>
                  <a:pt x="3811" y="345682"/>
                </a:cubicBezTo>
                <a:lnTo>
                  <a:pt x="195127" y="14319"/>
                </a:lnTo>
                <a:cubicBezTo>
                  <a:pt x="200208" y="5451"/>
                  <a:pt x="209723" y="0"/>
                  <a:pt x="219884" y="0"/>
                </a:cubicBezTo>
                <a:close/>
              </a:path>
            </a:pathLst>
          </a:custGeom>
          <a:solidFill>
            <a:schemeClr val="bg1"/>
          </a:solidFill>
          <a:ln w="1553" cap="flat">
            <a:noFill/>
            <a:miter/>
          </a:ln>
        </p:spPr>
        <p:txBody>
          <a:bodyPr vert="horz" wrap="square" lIns="91440" tIns="45720" rIns="91440" bIns="45720" rtlCol="0" anchor="ctr"/>
          <a:lstStyle/>
          <a:p>
            <a:pPr algn="l">
              <a:lnSpc>
                <a:spcPct val="110000"/>
              </a:lnSpc>
            </a:pPr>
            <a:endParaRPr kumimoji="1" lang="zh-CN" altLang="en-US"/>
          </a:p>
        </p:txBody>
      </p:sp>
      <p:sp>
        <p:nvSpPr>
          <p:cNvPr id="25" name="标题 1"/>
          <p:cNvSpPr txBox="1"/>
          <p:nvPr/>
        </p:nvSpPr>
        <p:spPr>
          <a:xfrm>
            <a:off x="5386981" y="3832465"/>
            <a:ext cx="216451" cy="196238"/>
          </a:xfrm>
          <a:custGeom>
            <a:avLst/>
            <a:gdLst>
              <a:gd name="connsiteX0" fmla="*/ 31770 w 794163"/>
              <a:gd name="connsiteY0" fmla="*/ 656460 h 720001"/>
              <a:gd name="connsiteX1" fmla="*/ 762297 w 794163"/>
              <a:gd name="connsiteY1" fmla="*/ 656460 h 720001"/>
              <a:gd name="connsiteX2" fmla="*/ 794163 w 794163"/>
              <a:gd name="connsiteY2" fmla="*/ 688230 h 720001"/>
              <a:gd name="connsiteX3" fmla="*/ 762392 w 794163"/>
              <a:gd name="connsiteY3" fmla="*/ 720001 h 720001"/>
              <a:gd name="connsiteX4" fmla="*/ 31770 w 794163"/>
              <a:gd name="connsiteY4" fmla="*/ 720001 h 720001"/>
              <a:gd name="connsiteX5" fmla="*/ 0 w 794163"/>
              <a:gd name="connsiteY5" fmla="*/ 688230 h 720001"/>
              <a:gd name="connsiteX6" fmla="*/ 31770 w 794163"/>
              <a:gd name="connsiteY6" fmla="*/ 656460 h 720001"/>
              <a:gd name="connsiteX7" fmla="*/ 613493 w 794163"/>
              <a:gd name="connsiteY7" fmla="*/ 317608 h 720001"/>
              <a:gd name="connsiteX8" fmla="*/ 710048 w 794163"/>
              <a:gd name="connsiteY8" fmla="*/ 317608 h 720001"/>
              <a:gd name="connsiteX9" fmla="*/ 767655 w 794163"/>
              <a:gd name="connsiteY9" fmla="*/ 375216 h 720001"/>
              <a:gd name="connsiteX10" fmla="*/ 767655 w 794163"/>
              <a:gd name="connsiteY10" fmla="*/ 524689 h 720001"/>
              <a:gd name="connsiteX11" fmla="*/ 710048 w 794163"/>
              <a:gd name="connsiteY11" fmla="*/ 582297 h 720001"/>
              <a:gd name="connsiteX12" fmla="*/ 613493 w 794163"/>
              <a:gd name="connsiteY12" fmla="*/ 582297 h 720001"/>
              <a:gd name="connsiteX13" fmla="*/ 555885 w 794163"/>
              <a:gd name="connsiteY13" fmla="*/ 524689 h 720001"/>
              <a:gd name="connsiteX14" fmla="*/ 555885 w 794163"/>
              <a:gd name="connsiteY14" fmla="*/ 375216 h 720001"/>
              <a:gd name="connsiteX15" fmla="*/ 613493 w 794163"/>
              <a:gd name="connsiteY15" fmla="*/ 317608 h 720001"/>
              <a:gd name="connsiteX16" fmla="*/ 84019 w 794163"/>
              <a:gd name="connsiteY16" fmla="*/ 211770 h 720001"/>
              <a:gd name="connsiteX17" fmla="*/ 180574 w 794163"/>
              <a:gd name="connsiteY17" fmla="*/ 211770 h 720001"/>
              <a:gd name="connsiteX18" fmla="*/ 238182 w 794163"/>
              <a:gd name="connsiteY18" fmla="*/ 269282 h 720001"/>
              <a:gd name="connsiteX19" fmla="*/ 238182 w 794163"/>
              <a:gd name="connsiteY19" fmla="*/ 524785 h 720001"/>
              <a:gd name="connsiteX20" fmla="*/ 180574 w 794163"/>
              <a:gd name="connsiteY20" fmla="*/ 582393 h 720001"/>
              <a:gd name="connsiteX21" fmla="*/ 84019 w 794163"/>
              <a:gd name="connsiteY21" fmla="*/ 582393 h 720001"/>
              <a:gd name="connsiteX22" fmla="*/ 26411 w 794163"/>
              <a:gd name="connsiteY22" fmla="*/ 524785 h 720001"/>
              <a:gd name="connsiteX23" fmla="*/ 26411 w 794163"/>
              <a:gd name="connsiteY23" fmla="*/ 269378 h 720001"/>
              <a:gd name="connsiteX24" fmla="*/ 84019 w 794163"/>
              <a:gd name="connsiteY24" fmla="*/ 211770 h 720001"/>
              <a:gd name="connsiteX25" fmla="*/ 348708 w 794163"/>
              <a:gd name="connsiteY25" fmla="*/ 0 h 720001"/>
              <a:gd name="connsiteX26" fmla="*/ 445359 w 794163"/>
              <a:gd name="connsiteY26" fmla="*/ 0 h 720001"/>
              <a:gd name="connsiteX27" fmla="*/ 502871 w 794163"/>
              <a:gd name="connsiteY27" fmla="*/ 57607 h 720001"/>
              <a:gd name="connsiteX28" fmla="*/ 502871 w 794163"/>
              <a:gd name="connsiteY28" fmla="*/ 524785 h 720001"/>
              <a:gd name="connsiteX29" fmla="*/ 445263 w 794163"/>
              <a:gd name="connsiteY29" fmla="*/ 582393 h 720001"/>
              <a:gd name="connsiteX30" fmla="*/ 348708 w 794163"/>
              <a:gd name="connsiteY30" fmla="*/ 582393 h 720001"/>
              <a:gd name="connsiteX31" fmla="*/ 291100 w 794163"/>
              <a:gd name="connsiteY31" fmla="*/ 524785 h 720001"/>
              <a:gd name="connsiteX32" fmla="*/ 291100 w 794163"/>
              <a:gd name="connsiteY32" fmla="*/ 57607 h 720001"/>
              <a:gd name="connsiteX33" fmla="*/ 348708 w 794163"/>
              <a:gd name="connsiteY33" fmla="*/ 0 h 720001"/>
            </a:gdLst>
            <a:ahLst/>
            <a:cxnLst/>
            <a:rect l="l" t="t" r="r" b="b"/>
            <a:pathLst>
              <a:path w="794163" h="720001">
                <a:moveTo>
                  <a:pt x="31770" y="656460"/>
                </a:moveTo>
                <a:lnTo>
                  <a:pt x="762297" y="656460"/>
                </a:lnTo>
                <a:cubicBezTo>
                  <a:pt x="779904" y="656460"/>
                  <a:pt x="794067" y="670622"/>
                  <a:pt x="794163" y="688230"/>
                </a:cubicBezTo>
                <a:cubicBezTo>
                  <a:pt x="794163" y="705742"/>
                  <a:pt x="779904" y="720001"/>
                  <a:pt x="762392" y="720001"/>
                </a:cubicBezTo>
                <a:lnTo>
                  <a:pt x="31770" y="720001"/>
                </a:lnTo>
                <a:cubicBezTo>
                  <a:pt x="14258" y="720001"/>
                  <a:pt x="0" y="705742"/>
                  <a:pt x="0" y="688230"/>
                </a:cubicBezTo>
                <a:cubicBezTo>
                  <a:pt x="0" y="670718"/>
                  <a:pt x="14258" y="656460"/>
                  <a:pt x="31770" y="656460"/>
                </a:cubicBezTo>
                <a:close/>
                <a:moveTo>
                  <a:pt x="613493" y="317608"/>
                </a:moveTo>
                <a:lnTo>
                  <a:pt x="710048" y="317608"/>
                </a:lnTo>
                <a:cubicBezTo>
                  <a:pt x="741818" y="317608"/>
                  <a:pt x="767655" y="343445"/>
                  <a:pt x="767655" y="375216"/>
                </a:cubicBezTo>
                <a:lnTo>
                  <a:pt x="767655" y="524689"/>
                </a:lnTo>
                <a:cubicBezTo>
                  <a:pt x="767655" y="556364"/>
                  <a:pt x="741723" y="582297"/>
                  <a:pt x="710048" y="582297"/>
                </a:cubicBezTo>
                <a:lnTo>
                  <a:pt x="613493" y="582297"/>
                </a:lnTo>
                <a:cubicBezTo>
                  <a:pt x="581818" y="582297"/>
                  <a:pt x="555885" y="556364"/>
                  <a:pt x="555885" y="524689"/>
                </a:cubicBezTo>
                <a:lnTo>
                  <a:pt x="555885" y="375216"/>
                </a:lnTo>
                <a:cubicBezTo>
                  <a:pt x="555885" y="343349"/>
                  <a:pt x="581722" y="317608"/>
                  <a:pt x="613493" y="317608"/>
                </a:cubicBezTo>
                <a:close/>
                <a:moveTo>
                  <a:pt x="84019" y="211770"/>
                </a:moveTo>
                <a:lnTo>
                  <a:pt x="180574" y="211770"/>
                </a:lnTo>
                <a:cubicBezTo>
                  <a:pt x="212440" y="211770"/>
                  <a:pt x="238182" y="237512"/>
                  <a:pt x="238182" y="269282"/>
                </a:cubicBezTo>
                <a:lnTo>
                  <a:pt x="238182" y="524785"/>
                </a:lnTo>
                <a:cubicBezTo>
                  <a:pt x="238182" y="556460"/>
                  <a:pt x="212248" y="582393"/>
                  <a:pt x="180574" y="582393"/>
                </a:cubicBezTo>
                <a:lnTo>
                  <a:pt x="84019" y="582393"/>
                </a:lnTo>
                <a:cubicBezTo>
                  <a:pt x="52344" y="582393"/>
                  <a:pt x="26411" y="556460"/>
                  <a:pt x="26411" y="524785"/>
                </a:cubicBezTo>
                <a:lnTo>
                  <a:pt x="26411" y="269378"/>
                </a:lnTo>
                <a:cubicBezTo>
                  <a:pt x="26411" y="237512"/>
                  <a:pt x="52248" y="211770"/>
                  <a:pt x="84019" y="211770"/>
                </a:cubicBezTo>
                <a:close/>
                <a:moveTo>
                  <a:pt x="348708" y="0"/>
                </a:moveTo>
                <a:lnTo>
                  <a:pt x="445359" y="0"/>
                </a:lnTo>
                <a:cubicBezTo>
                  <a:pt x="477129" y="0"/>
                  <a:pt x="502871" y="25741"/>
                  <a:pt x="502871" y="57607"/>
                </a:cubicBezTo>
                <a:lnTo>
                  <a:pt x="502871" y="524785"/>
                </a:lnTo>
                <a:cubicBezTo>
                  <a:pt x="502871" y="556460"/>
                  <a:pt x="476937" y="582393"/>
                  <a:pt x="445263" y="582393"/>
                </a:cubicBezTo>
                <a:lnTo>
                  <a:pt x="348708" y="582393"/>
                </a:lnTo>
                <a:cubicBezTo>
                  <a:pt x="317033" y="582393"/>
                  <a:pt x="291100" y="556460"/>
                  <a:pt x="291100" y="524785"/>
                </a:cubicBezTo>
                <a:lnTo>
                  <a:pt x="291100" y="57607"/>
                </a:lnTo>
                <a:cubicBezTo>
                  <a:pt x="291100" y="25741"/>
                  <a:pt x="316937" y="0"/>
                  <a:pt x="348708" y="0"/>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6" name="标题 1"/>
          <p:cNvSpPr txBox="1"/>
          <p:nvPr/>
        </p:nvSpPr>
        <p:spPr>
          <a:xfrm>
            <a:off x="5404627" y="1832049"/>
            <a:ext cx="181158" cy="196238"/>
          </a:xfrm>
          <a:custGeom>
            <a:avLst/>
            <a:gdLst>
              <a:gd name="connsiteX0" fmla="*/ 332293 w 664672"/>
              <a:gd name="connsiteY0" fmla="*/ 387672 h 720001"/>
              <a:gd name="connsiteX1" fmla="*/ 660804 w 664672"/>
              <a:gd name="connsiteY1" fmla="*/ 598902 h 720001"/>
              <a:gd name="connsiteX2" fmla="*/ 563560 w 664672"/>
              <a:gd name="connsiteY2" fmla="*/ 720001 h 720001"/>
              <a:gd name="connsiteX3" fmla="*/ 101112 w 664672"/>
              <a:gd name="connsiteY3" fmla="*/ 720001 h 720001"/>
              <a:gd name="connsiteX4" fmla="*/ 3868 w 664672"/>
              <a:gd name="connsiteY4" fmla="*/ 598902 h 720001"/>
              <a:gd name="connsiteX5" fmla="*/ 332293 w 664672"/>
              <a:gd name="connsiteY5" fmla="*/ 387672 h 720001"/>
              <a:gd name="connsiteX6" fmla="*/ 332293 w 664672"/>
              <a:gd name="connsiteY6" fmla="*/ 0 h 720001"/>
              <a:gd name="connsiteX7" fmla="*/ 509517 w 664672"/>
              <a:gd name="connsiteY7" fmla="*/ 177224 h 720001"/>
              <a:gd name="connsiteX8" fmla="*/ 332293 w 664672"/>
              <a:gd name="connsiteY8" fmla="*/ 354448 h 720001"/>
              <a:gd name="connsiteX9" fmla="*/ 155069 w 664672"/>
              <a:gd name="connsiteY9" fmla="*/ 177224 h 720001"/>
              <a:gd name="connsiteX10" fmla="*/ 332293 w 664672"/>
              <a:gd name="connsiteY10" fmla="*/ 0 h 720001"/>
            </a:gdLst>
            <a:ahLst/>
            <a:cxnLst/>
            <a:rect l="l" t="t" r="r" b="b"/>
            <a:pathLst>
              <a:path w="664672" h="720001">
                <a:moveTo>
                  <a:pt x="332293" y="387672"/>
                </a:moveTo>
                <a:cubicBezTo>
                  <a:pt x="550549" y="387672"/>
                  <a:pt x="628448" y="491162"/>
                  <a:pt x="660804" y="598902"/>
                </a:cubicBezTo>
                <a:cubicBezTo>
                  <a:pt x="679021" y="659624"/>
                  <a:pt x="630616" y="720001"/>
                  <a:pt x="563560" y="720001"/>
                </a:cubicBezTo>
                <a:lnTo>
                  <a:pt x="101112" y="720001"/>
                </a:lnTo>
                <a:cubicBezTo>
                  <a:pt x="34057" y="720001"/>
                  <a:pt x="-14348" y="659624"/>
                  <a:pt x="3868" y="598902"/>
                </a:cubicBezTo>
                <a:cubicBezTo>
                  <a:pt x="36138" y="491162"/>
                  <a:pt x="114037" y="387672"/>
                  <a:pt x="332293" y="387672"/>
                </a:cubicBezTo>
                <a:close/>
                <a:moveTo>
                  <a:pt x="332293" y="0"/>
                </a:moveTo>
                <a:cubicBezTo>
                  <a:pt x="430230" y="0"/>
                  <a:pt x="509604" y="79287"/>
                  <a:pt x="509517" y="177224"/>
                </a:cubicBezTo>
                <a:cubicBezTo>
                  <a:pt x="509517" y="275074"/>
                  <a:pt x="430144" y="354448"/>
                  <a:pt x="332293" y="354448"/>
                </a:cubicBezTo>
                <a:cubicBezTo>
                  <a:pt x="234442" y="354448"/>
                  <a:pt x="155069" y="275074"/>
                  <a:pt x="155069" y="177224"/>
                </a:cubicBezTo>
                <a:cubicBezTo>
                  <a:pt x="155069" y="79287"/>
                  <a:pt x="234442" y="0"/>
                  <a:pt x="332293" y="0"/>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7"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marL="0" marR="0" lvl="0" indent="0" algn="l" defTabSz="914400" rtl="0" eaLnBrk="1" fontAlgn="auto" latinLnBrk="0" hangingPunct="1">
              <a:lnSpc>
                <a:spcPct val="110000"/>
              </a:lnSpc>
              <a:spcBef>
                <a:spcPts val="0"/>
              </a:spcBef>
              <a:spcAft>
                <a:spcPts val="0"/>
              </a:spcAft>
              <a:buClrTx/>
              <a:buSzTx/>
              <a:buFontTx/>
              <a:buNone/>
              <a:defRPr/>
            </a:pPr>
            <a:r>
              <a:rPr kumimoji="1" lang="zh-CN" altLang="en-US" sz="3200" b="0" i="0" u="none" strike="noStrike" kern="1200" cap="none" spc="0" normalizeH="0" baseline="0" noProof="0">
                <a:ln w="12700">
                  <a:noFill/>
                </a:ln>
                <a:solidFill>
                  <a:srgbClr val="000000">
                    <a:alpha val="100000"/>
                  </a:srgbClr>
                </a:solidFill>
                <a:effectLst/>
                <a:uLnTx/>
                <a:uFillTx/>
                <a:latin typeface="Source Han Sans CN Bold Bold" panose="020B0800000000000000" charset="-122"/>
                <a:ea typeface="Source Han Sans CN Bold Bold" panose="020B0800000000000000" charset="-122"/>
                <a:cs typeface="+mn-cs"/>
              </a:rPr>
              <a:t>一、劳动合同概述</a:t>
            </a:r>
            <a:endParaRPr kumimoji="1" lang="zh-CN" altLang="en-US" sz="3200" b="0" i="0" u="none" strike="noStrike" kern="1200" cap="none" spc="0" normalizeH="0" baseline="0" noProof="0" dirty="0">
              <a:ln w="12700">
                <a:noFill/>
              </a:ln>
              <a:solidFill>
                <a:srgbClr val="000000">
                  <a:alpha val="100000"/>
                </a:srgbClr>
              </a:solidFill>
              <a:effectLst/>
              <a:uLnTx/>
              <a:uFillTx/>
              <a:latin typeface="Source Han Sans CN Bold Bold" panose="020B0800000000000000" charset="-122"/>
              <a:ea typeface="Source Han Sans CN Bold Bold" panose="020B0800000000000000" charset="-122"/>
              <a:cs typeface="+mn-cs"/>
            </a:endParaRPr>
          </a:p>
        </p:txBody>
      </p:sp>
      <p:sp>
        <p:nvSpPr>
          <p:cNvPr id="28" name="标题 1"/>
          <p:cNvSpPr txBox="1"/>
          <p:nvPr/>
        </p:nvSpPr>
        <p:spPr>
          <a:xfrm>
            <a:off x="678636" y="846509"/>
            <a:ext cx="7780158" cy="432000"/>
          </a:xfrm>
          <a:prstGeom prst="rect">
            <a:avLst/>
          </a:prstGeom>
          <a:noFill/>
          <a:ln cap="sq">
            <a:noFill/>
          </a:ln>
        </p:spPr>
        <p:txBody>
          <a:bodyPr vert="horz" wrap="square" lIns="0" tIns="0" rIns="0" bIns="0" rtlCol="0" anchor="ctr"/>
          <a:lstStyle/>
          <a:p>
            <a:pPr algn="l">
              <a:lnSpc>
                <a:spcPct val="150000"/>
              </a:lnSpc>
            </a:pP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（二）</a:t>
            </a:r>
            <a:r>
              <a:rPr kumimoji="1" lang="en-US" altLang="zh-CN" sz="32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劳动合同法的适用范围</a:t>
            </a:r>
            <a:endParaRPr kumimoji="1" lang="zh-CN" altLang="en-US" dirty="0"/>
          </a:p>
        </p:txBody>
      </p:sp>
      <p:sp>
        <p:nvSpPr>
          <p:cNvPr id="29"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30" name="标题 1"/>
          <p:cNvSpPr txBox="1"/>
          <p:nvPr/>
        </p:nvSpPr>
        <p:spPr>
          <a:xfrm>
            <a:off x="338898" y="5084700"/>
            <a:ext cx="4229817" cy="1570328"/>
          </a:xfrm>
          <a:prstGeom prst="rect">
            <a:avLst/>
          </a:prstGeom>
          <a:noFill/>
          <a:ln>
            <a:noFill/>
          </a:ln>
        </p:spPr>
        <p:txBody>
          <a:bodyPr vert="horz" wrap="square" lIns="91440" tIns="45720" rIns="91440" bIns="45720" rtlCol="0" anchor="t"/>
          <a:lstStyle/>
          <a:p>
            <a:pPr>
              <a:lnSpc>
                <a:spcPct val="150000"/>
              </a:lnSpc>
            </a:pPr>
            <a:r>
              <a:rPr kumimoji="1" lang="en-US" altLang="zh-CN" sz="915"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400" dirty="0" err="1">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劳动合同法</a:t>
            </a:r>
            <a:r>
              <a:rPr kumimoji="1" lang="en-US" altLang="zh-CN" sz="1400" b="1" dirty="0" err="1">
                <a:ln w="12700">
                  <a:noFill/>
                </a:ln>
                <a:solidFill>
                  <a:srgbClr val="FF0000"/>
                </a:solidFill>
                <a:latin typeface="Source Han Sans CN Normal" panose="020B0400000000000000" charset="-122"/>
                <a:ea typeface="Source Han Sans CN Normal" panose="020B0400000000000000" charset="-122"/>
                <a:cs typeface="Source Han Sans CN Normal" panose="020B0400000000000000" charset="-122"/>
              </a:rPr>
              <a:t>不适用公务员</a:t>
            </a:r>
            <a:r>
              <a:rPr kumimoji="1" lang="en-US" altLang="zh-CN" sz="1400" dirty="0" err="1">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和</a:t>
            </a:r>
            <a:r>
              <a:rPr kumimoji="1" lang="en-US" altLang="zh-CN" sz="1400" b="1" dirty="0" err="1">
                <a:ln w="12700">
                  <a:noFill/>
                </a:ln>
                <a:solidFill>
                  <a:srgbClr val="FF0000"/>
                </a:solidFill>
                <a:latin typeface="Source Han Sans CN Normal" panose="020B0400000000000000" charset="-122"/>
                <a:ea typeface="Source Han Sans CN Normal" panose="020B0400000000000000" charset="-122"/>
                <a:cs typeface="Source Han Sans CN Normal" panose="020B0400000000000000" charset="-122"/>
              </a:rPr>
              <a:t>比照实行公务员制度的事业组织和社会团体的工作人员</a:t>
            </a:r>
            <a:r>
              <a:rPr kumimoji="1" lang="en-US" altLang="zh-CN" sz="1400" dirty="0" err="1">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，以及</a:t>
            </a:r>
            <a:r>
              <a:rPr kumimoji="1" lang="en-US" altLang="zh-CN" sz="1400" b="1" dirty="0" err="1">
                <a:ln w="12700">
                  <a:noFill/>
                </a:ln>
                <a:solidFill>
                  <a:srgbClr val="FF0000"/>
                </a:solidFill>
                <a:latin typeface="Source Han Sans CN Normal" panose="020B0400000000000000" charset="-122"/>
                <a:ea typeface="Source Han Sans CN Normal" panose="020B0400000000000000" charset="-122"/>
                <a:cs typeface="Source Han Sans CN Normal" panose="020B0400000000000000" charset="-122"/>
              </a:rPr>
              <a:t>农业劳动者</a:t>
            </a:r>
            <a:r>
              <a:rPr kumimoji="1" lang="en-US" altLang="zh-CN" sz="14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400" b="1" dirty="0">
                <a:ln w="12700">
                  <a:noFill/>
                </a:ln>
                <a:solidFill>
                  <a:srgbClr val="FF0000"/>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400" b="1" dirty="0" err="1">
                <a:ln w="12700">
                  <a:noFill/>
                </a:ln>
                <a:solidFill>
                  <a:srgbClr val="FF0000"/>
                </a:solidFill>
                <a:latin typeface="Source Han Sans CN Normal" panose="020B0400000000000000" charset="-122"/>
                <a:ea typeface="Source Han Sans CN Normal" panose="020B0400000000000000" charset="-122"/>
                <a:cs typeface="Source Han Sans CN Normal" panose="020B0400000000000000" charset="-122"/>
              </a:rPr>
              <a:t>乡镇企业职工和进城务工、经商的农民除外</a:t>
            </a:r>
            <a:r>
              <a:rPr kumimoji="1" lang="en-US" altLang="zh-CN" sz="1400" b="1" dirty="0">
                <a:ln w="12700">
                  <a:noFill/>
                </a:ln>
                <a:solidFill>
                  <a:srgbClr val="FF0000"/>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400" b="1" dirty="0" err="1">
                <a:ln w="12700">
                  <a:noFill/>
                </a:ln>
                <a:solidFill>
                  <a:srgbClr val="FF0000"/>
                </a:solidFill>
                <a:latin typeface="Source Han Sans CN Normal" panose="020B0400000000000000" charset="-122"/>
                <a:ea typeface="Source Han Sans CN Normal" panose="020B0400000000000000" charset="-122"/>
                <a:cs typeface="Source Han Sans CN Normal" panose="020B0400000000000000" charset="-122"/>
              </a:rPr>
              <a:t>现役军人和家庭保姆</a:t>
            </a:r>
            <a:r>
              <a:rPr kumimoji="1" lang="en-US" altLang="zh-CN" sz="1400" dirty="0" err="1">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等</a:t>
            </a:r>
            <a:r>
              <a:rPr kumimoji="1" lang="en-US" altLang="zh-CN" sz="1400" dirty="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5400000">
            <a:off x="-28053" y="2056790"/>
            <a:ext cx="4765761" cy="3388856"/>
          </a:xfrm>
          <a:prstGeom prst="roundRect">
            <a:avLst>
              <a:gd name="adj" fmla="val 5473"/>
            </a:avLst>
          </a:prstGeom>
          <a:solidFill>
            <a:schemeClr val="bg1"/>
          </a:solidFill>
          <a:ln w="12700" cap="sq">
            <a:gradFill>
              <a:gsLst>
                <a:gs pos="0">
                  <a:schemeClr val="accent1">
                    <a:alpha val="37000"/>
                  </a:schemeClr>
                </a:gs>
                <a:gs pos="100000">
                  <a:schemeClr val="accent1">
                    <a:lumMod val="20000"/>
                    <a:lumOff val="80000"/>
                    <a:alpha val="0"/>
                  </a:schemeClr>
                </a:gs>
              </a:gsLst>
              <a:lin ang="0" scaled="0"/>
            </a:grad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5400000">
            <a:off x="138315" y="2184617"/>
            <a:ext cx="4433026" cy="3084946"/>
          </a:xfrm>
          <a:prstGeom prst="roundRect">
            <a:avLst>
              <a:gd name="adj" fmla="val 5473"/>
            </a:avLst>
          </a:prstGeom>
          <a:gradFill>
            <a:gsLst>
              <a:gs pos="0">
                <a:schemeClr val="accent1">
                  <a:lumMod val="20000"/>
                  <a:lumOff val="80000"/>
                  <a:alpha val="56000"/>
                </a:schemeClr>
              </a:gs>
              <a:gs pos="100000">
                <a:schemeClr val="accent1">
                  <a:lumMod val="20000"/>
                  <a:lumOff val="80000"/>
                  <a:alpha val="0"/>
                </a:schemeClr>
              </a:gs>
            </a:gsLst>
            <a:lin ang="0" scaled="0"/>
          </a:gradFill>
          <a:ln w="12700" cap="sq">
            <a:gradFill>
              <a:gsLst>
                <a:gs pos="0">
                  <a:schemeClr val="accent1"/>
                </a:gs>
                <a:gs pos="100000">
                  <a:schemeClr val="accent1">
                    <a:lumMod val="20000"/>
                    <a:lumOff val="80000"/>
                    <a:alpha val="0"/>
                  </a:schemeClr>
                </a:gs>
              </a:gsLst>
              <a:lin ang="0" scaled="0"/>
            </a:grad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rot="5400000">
            <a:off x="3713119" y="2056790"/>
            <a:ext cx="4765761" cy="3388856"/>
          </a:xfrm>
          <a:prstGeom prst="roundRect">
            <a:avLst>
              <a:gd name="adj" fmla="val 5473"/>
            </a:avLst>
          </a:prstGeom>
          <a:solidFill>
            <a:schemeClr val="bg1"/>
          </a:solidFill>
          <a:ln w="12700" cap="sq">
            <a:gradFill>
              <a:gsLst>
                <a:gs pos="0">
                  <a:schemeClr val="accent1">
                    <a:alpha val="37000"/>
                  </a:schemeClr>
                </a:gs>
                <a:gs pos="100000">
                  <a:schemeClr val="accent1">
                    <a:lumMod val="20000"/>
                    <a:lumOff val="80000"/>
                    <a:alpha val="0"/>
                  </a:schemeClr>
                </a:gs>
              </a:gsLst>
              <a:lin ang="0" scaled="0"/>
            </a:gradFill>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rot="5400000">
            <a:off x="3879487" y="2184617"/>
            <a:ext cx="4433026" cy="3084946"/>
          </a:xfrm>
          <a:prstGeom prst="roundRect">
            <a:avLst>
              <a:gd name="adj" fmla="val 5473"/>
            </a:avLst>
          </a:prstGeom>
          <a:gradFill>
            <a:gsLst>
              <a:gs pos="0">
                <a:schemeClr val="accent1">
                  <a:lumMod val="20000"/>
                  <a:lumOff val="80000"/>
                  <a:alpha val="56000"/>
                </a:schemeClr>
              </a:gs>
              <a:gs pos="100000">
                <a:schemeClr val="accent1">
                  <a:lumMod val="20000"/>
                  <a:lumOff val="80000"/>
                  <a:alpha val="0"/>
                </a:schemeClr>
              </a:gs>
            </a:gsLst>
            <a:lin ang="0" scaled="0"/>
          </a:gradFill>
          <a:ln w="12700" cap="sq">
            <a:gradFill>
              <a:gsLst>
                <a:gs pos="0">
                  <a:schemeClr val="accent1"/>
                </a:gs>
                <a:gs pos="100000">
                  <a:schemeClr val="accent1">
                    <a:lumMod val="20000"/>
                    <a:lumOff val="80000"/>
                    <a:alpha val="0"/>
                  </a:schemeClr>
                </a:gs>
              </a:gsLst>
              <a:lin ang="0" scaled="0"/>
            </a:grad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rot="5400000">
            <a:off x="7454291" y="2056790"/>
            <a:ext cx="4765761" cy="3388856"/>
          </a:xfrm>
          <a:prstGeom prst="roundRect">
            <a:avLst>
              <a:gd name="adj" fmla="val 5473"/>
            </a:avLst>
          </a:prstGeom>
          <a:solidFill>
            <a:schemeClr val="bg1"/>
          </a:solidFill>
          <a:ln w="12700" cap="sq">
            <a:gradFill>
              <a:gsLst>
                <a:gs pos="0">
                  <a:schemeClr val="accent1">
                    <a:alpha val="37000"/>
                  </a:schemeClr>
                </a:gs>
                <a:gs pos="100000">
                  <a:schemeClr val="accent1">
                    <a:lumMod val="20000"/>
                    <a:lumOff val="80000"/>
                    <a:alpha val="0"/>
                  </a:schemeClr>
                </a:gs>
              </a:gsLst>
              <a:lin ang="0" scaled="0"/>
            </a:grad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rot="5400000">
            <a:off x="7620659" y="2184617"/>
            <a:ext cx="4433026" cy="3084946"/>
          </a:xfrm>
          <a:prstGeom prst="roundRect">
            <a:avLst>
              <a:gd name="adj" fmla="val 5473"/>
            </a:avLst>
          </a:prstGeom>
          <a:gradFill>
            <a:gsLst>
              <a:gs pos="0">
                <a:schemeClr val="accent1">
                  <a:lumMod val="20000"/>
                  <a:lumOff val="80000"/>
                  <a:alpha val="56000"/>
                </a:schemeClr>
              </a:gs>
              <a:gs pos="100000">
                <a:schemeClr val="accent1">
                  <a:lumMod val="20000"/>
                  <a:lumOff val="80000"/>
                  <a:alpha val="0"/>
                </a:schemeClr>
              </a:gs>
            </a:gsLst>
            <a:lin ang="0" scaled="0"/>
          </a:gradFill>
          <a:ln w="12700" cap="sq">
            <a:gradFill>
              <a:gsLst>
                <a:gs pos="0">
                  <a:schemeClr val="accent1"/>
                </a:gs>
                <a:gs pos="100000">
                  <a:schemeClr val="accent1">
                    <a:lumMod val="20000"/>
                    <a:lumOff val="80000"/>
                    <a:alpha val="0"/>
                  </a:schemeClr>
                </a:gs>
              </a:gsLst>
              <a:lin ang="0" scaled="0"/>
            </a:grad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a:off x="1291435" y="1867820"/>
            <a:ext cx="2126786" cy="457200"/>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a:off x="5032606" y="1867820"/>
            <a:ext cx="2126786" cy="457200"/>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a:off x="8773777" y="1867820"/>
            <a:ext cx="2126786" cy="457200"/>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a:off x="1562347" y="1798321"/>
            <a:ext cx="1584962" cy="596200"/>
          </a:xfrm>
          <a:prstGeom prst="rect">
            <a:avLst/>
          </a:prstGeom>
          <a:noFill/>
          <a:ln>
            <a:noFill/>
          </a:ln>
        </p:spPr>
        <p:txBody>
          <a:bodyPr vert="horz" wrap="square" lIns="0" tIns="0" rIns="0" bIns="0" rtlCol="0" anchor="ctr"/>
          <a:lstStyle/>
          <a:p>
            <a:pPr algn="ctr">
              <a:lnSpc>
                <a:spcPct val="110000"/>
              </a:lnSpc>
            </a:pPr>
            <a:r>
              <a:rPr kumimoji="1" lang="zh-CN" altLang="en-US" dirty="0">
                <a:ln w="12700">
                  <a:noFill/>
                </a:ln>
                <a:solidFill>
                  <a:srgbClr val="FFFFFF">
                    <a:alpha val="100000"/>
                  </a:srgbClr>
                </a:solidFill>
                <a:latin typeface="OPPOSans H" panose="00020600040101010101" charset="-122"/>
                <a:ea typeface="OPPOSans H" panose="00020600040101010101" charset="-122"/>
                <a:cs typeface="OPPOSans H" panose="00020600040101010101" charset="-122"/>
              </a:rPr>
              <a:t>（一）</a:t>
            </a:r>
            <a:endParaRPr kumimoji="1" lang="zh-CN" altLang="en-US" dirty="0"/>
          </a:p>
        </p:txBody>
      </p:sp>
      <p:sp>
        <p:nvSpPr>
          <p:cNvPr id="13" name="标题 1"/>
          <p:cNvSpPr txBox="1"/>
          <p:nvPr/>
        </p:nvSpPr>
        <p:spPr>
          <a:xfrm>
            <a:off x="5303518" y="1798321"/>
            <a:ext cx="1584962" cy="596200"/>
          </a:xfrm>
          <a:prstGeom prst="rect">
            <a:avLst/>
          </a:prstGeom>
          <a:noFill/>
          <a:ln>
            <a:noFill/>
          </a:ln>
        </p:spPr>
        <p:txBody>
          <a:bodyPr vert="horz" wrap="square" lIns="0" tIns="0" rIns="0" bIns="0" rtlCol="0" anchor="ctr"/>
          <a:lstStyle/>
          <a:p>
            <a:pPr algn="ctr">
              <a:lnSpc>
                <a:spcPct val="110000"/>
              </a:lnSpc>
            </a:pPr>
            <a:r>
              <a:rPr kumimoji="1" lang="zh-CN" altLang="en-US" dirty="0">
                <a:ln w="12700">
                  <a:noFill/>
                </a:ln>
                <a:solidFill>
                  <a:srgbClr val="FFFFFF">
                    <a:alpha val="100000"/>
                  </a:srgbClr>
                </a:solidFill>
                <a:latin typeface="OPPOSans H" panose="00020600040101010101" charset="-122"/>
                <a:ea typeface="OPPOSans H" panose="00020600040101010101" charset="-122"/>
                <a:cs typeface="OPPOSans H" panose="00020600040101010101" charset="-122"/>
              </a:rPr>
              <a:t>（二）</a:t>
            </a:r>
            <a:endParaRPr kumimoji="1" lang="zh-CN" altLang="en-US" dirty="0"/>
          </a:p>
        </p:txBody>
      </p:sp>
      <p:sp>
        <p:nvSpPr>
          <p:cNvPr id="14" name="标题 1"/>
          <p:cNvSpPr txBox="1"/>
          <p:nvPr/>
        </p:nvSpPr>
        <p:spPr>
          <a:xfrm>
            <a:off x="9044691" y="1798321"/>
            <a:ext cx="1584962" cy="596200"/>
          </a:xfrm>
          <a:prstGeom prst="rect">
            <a:avLst/>
          </a:prstGeom>
          <a:noFill/>
          <a:ln>
            <a:noFill/>
          </a:ln>
        </p:spPr>
        <p:txBody>
          <a:bodyPr vert="horz" wrap="square" lIns="0" tIns="0" rIns="0" bIns="0" rtlCol="0" anchor="ctr"/>
          <a:lstStyle/>
          <a:p>
            <a:pPr algn="ctr">
              <a:lnSpc>
                <a:spcPct val="110000"/>
              </a:lnSpc>
            </a:pPr>
            <a:r>
              <a:rPr kumimoji="1" lang="zh-CN" altLang="en-US" dirty="0">
                <a:ln w="12700">
                  <a:noFill/>
                </a:ln>
                <a:solidFill>
                  <a:srgbClr val="FFFFFF">
                    <a:alpha val="100000"/>
                  </a:srgbClr>
                </a:solidFill>
                <a:latin typeface="OPPOSans H" panose="00020600040101010101" charset="-122"/>
                <a:ea typeface="OPPOSans H" panose="00020600040101010101" charset="-122"/>
                <a:cs typeface="OPPOSans H" panose="00020600040101010101" charset="-122"/>
              </a:rPr>
              <a:t>（三）</a:t>
            </a:r>
            <a:endParaRPr kumimoji="1" lang="zh-CN" altLang="en-US" dirty="0"/>
          </a:p>
        </p:txBody>
      </p:sp>
      <p:sp>
        <p:nvSpPr>
          <p:cNvPr id="15" name="标题 1"/>
          <p:cNvSpPr txBox="1"/>
          <p:nvPr/>
        </p:nvSpPr>
        <p:spPr>
          <a:xfrm>
            <a:off x="1074421" y="2495212"/>
            <a:ext cx="2560816" cy="668480"/>
          </a:xfrm>
          <a:prstGeom prst="rect">
            <a:avLst/>
          </a:prstGeom>
          <a:noFill/>
          <a:ln>
            <a:noFill/>
          </a:ln>
        </p:spPr>
        <p:txBody>
          <a:bodyPr vert="horz" wrap="square" lIns="0" tIns="0" rIns="0" bIns="0" rtlCol="0" anchor="ctr"/>
          <a:lstStyle/>
          <a:p>
            <a:pPr algn="ctr">
              <a:lnSpc>
                <a:spcPct val="150000"/>
              </a:lnSpc>
            </a:pPr>
            <a:r>
              <a:rPr kumimoji="1" lang="en-US" altLang="zh-CN" sz="16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劳动合同订立的概念和原则</a:t>
            </a:r>
            <a:endParaRPr kumimoji="1" lang="zh-CN" altLang="en-US"/>
          </a:p>
        </p:txBody>
      </p:sp>
      <p:sp>
        <p:nvSpPr>
          <p:cNvPr id="16" name="标题 1"/>
          <p:cNvSpPr txBox="1"/>
          <p:nvPr/>
        </p:nvSpPr>
        <p:spPr>
          <a:xfrm>
            <a:off x="914400" y="3358491"/>
            <a:ext cx="2809985" cy="2493671"/>
          </a:xfrm>
          <a:prstGeom prst="rect">
            <a:avLst/>
          </a:prstGeom>
          <a:noFill/>
          <a:ln cap="sq">
            <a:noFill/>
          </a:ln>
        </p:spPr>
        <p:txBody>
          <a:bodyPr vert="horz" wrap="square" lIns="0" tIns="0" rIns="0" bIns="0" rtlCol="0" anchor="t"/>
          <a:lstStyle/>
          <a:p>
            <a:pPr>
              <a:lnSpc>
                <a:spcPct val="150000"/>
              </a:lnSpc>
            </a:pPr>
            <a:r>
              <a:rPr kumimoji="1" lang="en-US" altLang="zh-CN" sz="14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劳动者和用人单位经过相互选择和平等协商</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4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就劳动合同的各项条款</a:t>
            </a:r>
            <a:r>
              <a:rPr kumimoji="1" lang="en-US" altLang="zh-CN" sz="1400" b="1" dirty="0" err="1">
                <a:ln w="12700">
                  <a:noFill/>
                </a:ln>
                <a:solidFill>
                  <a:srgbClr val="FF0000"/>
                </a:solidFill>
                <a:latin typeface="Source Han Sans CN Normal" panose="020B0400000000000000" charset="-122"/>
                <a:ea typeface="Source Han Sans CN Normal" panose="020B0400000000000000" charset="-122"/>
                <a:cs typeface="Source Han Sans CN Normal" panose="020B0400000000000000" charset="-122"/>
              </a:rPr>
              <a:t>协商一致</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4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并以</a:t>
            </a:r>
            <a:r>
              <a:rPr kumimoji="1" lang="en-US" altLang="zh-CN" sz="1400" b="1" dirty="0" err="1">
                <a:ln w="12700">
                  <a:noFill/>
                </a:ln>
                <a:solidFill>
                  <a:srgbClr val="FF0000"/>
                </a:solidFill>
                <a:latin typeface="Source Han Sans CN Normal" panose="020B0400000000000000" charset="-122"/>
                <a:ea typeface="Source Han Sans CN Normal" panose="020B0400000000000000" charset="-122"/>
                <a:cs typeface="Source Han Sans CN Normal" panose="020B0400000000000000" charset="-122"/>
              </a:rPr>
              <a:t>书面形式</a:t>
            </a:r>
            <a:r>
              <a:rPr kumimoji="1" lang="en-US" altLang="zh-CN" sz="14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明确规定双方权利、义务及责任，从而</a:t>
            </a:r>
            <a:r>
              <a:rPr kumimoji="1" lang="en-US" altLang="zh-CN" sz="1400" b="1" dirty="0" err="1">
                <a:ln w="12700">
                  <a:noFill/>
                </a:ln>
                <a:solidFill>
                  <a:srgbClr val="FF0000"/>
                </a:solidFill>
                <a:latin typeface="Source Han Sans CN Normal" panose="020B0400000000000000" charset="-122"/>
                <a:ea typeface="Source Han Sans CN Normal" panose="020B0400000000000000" charset="-122"/>
                <a:cs typeface="Source Han Sans CN Normal" panose="020B0400000000000000" charset="-122"/>
              </a:rPr>
              <a:t>确立劳动关系</a:t>
            </a:r>
            <a:r>
              <a:rPr kumimoji="1" lang="en-US" altLang="zh-CN" sz="14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的法律行为</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4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遵循</a:t>
            </a:r>
            <a:r>
              <a:rPr kumimoji="1" lang="en-US" altLang="zh-CN" sz="1400" b="1" dirty="0" err="1">
                <a:ln w="12700">
                  <a:noFill/>
                </a:ln>
                <a:solidFill>
                  <a:srgbClr val="FF0000"/>
                </a:solidFill>
                <a:latin typeface="Source Han Sans CN Normal" panose="020B0400000000000000" charset="-122"/>
                <a:ea typeface="Source Han Sans CN Normal" panose="020B0400000000000000" charset="-122"/>
                <a:cs typeface="Source Han Sans CN Normal" panose="020B0400000000000000" charset="-122"/>
              </a:rPr>
              <a:t>合法、公平、平等自愿、协商一致、诚实信用</a:t>
            </a:r>
            <a:r>
              <a:rPr kumimoji="1" lang="en-US" altLang="zh-CN" sz="14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的原则</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dirty="0"/>
          </a:p>
        </p:txBody>
      </p:sp>
      <p:sp>
        <p:nvSpPr>
          <p:cNvPr id="17" name="标题 1"/>
          <p:cNvSpPr txBox="1"/>
          <p:nvPr/>
        </p:nvSpPr>
        <p:spPr>
          <a:xfrm>
            <a:off x="4815593" y="2472731"/>
            <a:ext cx="2560816" cy="643080"/>
          </a:xfrm>
          <a:prstGeom prst="rect">
            <a:avLst/>
          </a:prstGeom>
          <a:noFill/>
          <a:ln>
            <a:noFill/>
          </a:ln>
        </p:spPr>
        <p:txBody>
          <a:bodyPr vert="horz" wrap="square" lIns="0" tIns="0" rIns="0" bIns="0" rtlCol="0" anchor="ctr"/>
          <a:lstStyle/>
          <a:p>
            <a:pPr algn="ctr">
              <a:lnSpc>
                <a:spcPct val="150000"/>
              </a:lnSpc>
            </a:pPr>
            <a:r>
              <a:rPr kumimoji="1" lang="en-US" altLang="zh-CN" sz="16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劳动合同订立的主体</a:t>
            </a:r>
            <a:endParaRPr kumimoji="1" lang="zh-CN" altLang="en-US"/>
          </a:p>
        </p:txBody>
      </p:sp>
      <p:sp>
        <p:nvSpPr>
          <p:cNvPr id="18" name="标题 1"/>
          <p:cNvSpPr txBox="1"/>
          <p:nvPr/>
        </p:nvSpPr>
        <p:spPr>
          <a:xfrm>
            <a:off x="4655127" y="3256655"/>
            <a:ext cx="2749701" cy="2547245"/>
          </a:xfrm>
          <a:prstGeom prst="rect">
            <a:avLst/>
          </a:prstGeom>
          <a:noFill/>
          <a:ln cap="sq">
            <a:noFill/>
          </a:ln>
        </p:spPr>
        <p:txBody>
          <a:bodyPr vert="horz" wrap="square" lIns="0" tIns="0" rIns="0" bIns="0" rtlCol="0" anchor="t"/>
          <a:lstStyle/>
          <a:p>
            <a:pPr>
              <a:lnSpc>
                <a:spcPct val="150000"/>
              </a:lnSpc>
            </a:pPr>
            <a:r>
              <a:rPr kumimoji="1" lang="zh-CN" altLang="en-US"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1</a:t>
            </a:r>
            <a:r>
              <a:rPr kumimoji="1" lang="zh-CN" altLang="en-US"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4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资格要求</a:t>
            </a:r>
            <a:endPar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zh-CN" altLang="en-US"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劳动者具有劳动权利能力和劳动行为能力</a:t>
            </a:r>
            <a:endPar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zh-CN" altLang="en-US"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用人单位具备用人权利能力和用人行为能力</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zh-CN" altLang="en-US"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2</a:t>
            </a:r>
            <a:r>
              <a:rPr kumimoji="1" lang="zh-CN" altLang="en-US"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4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义务</a:t>
            </a:r>
            <a:endPar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zh-CN" altLang="en-US"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用人单位的义务</a:t>
            </a:r>
            <a:endPar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zh-CN" altLang="en-US"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劳动者的义务</a:t>
            </a:r>
            <a:endPar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endParaRPr kumimoji="1" lang="zh-CN" altLang="en-US" dirty="0"/>
          </a:p>
        </p:txBody>
      </p:sp>
      <p:sp>
        <p:nvSpPr>
          <p:cNvPr id="19" name="标题 1"/>
          <p:cNvSpPr txBox="1"/>
          <p:nvPr/>
        </p:nvSpPr>
        <p:spPr>
          <a:xfrm>
            <a:off x="8556765" y="2453180"/>
            <a:ext cx="2560816" cy="630380"/>
          </a:xfrm>
          <a:prstGeom prst="rect">
            <a:avLst/>
          </a:prstGeom>
          <a:noFill/>
          <a:ln>
            <a:noFill/>
          </a:ln>
        </p:spPr>
        <p:txBody>
          <a:bodyPr vert="horz" wrap="square" lIns="0" tIns="0" rIns="0" bIns="0" rtlCol="0" anchor="ctr"/>
          <a:lstStyle/>
          <a:p>
            <a:pPr algn="ctr">
              <a:lnSpc>
                <a:spcPct val="150000"/>
              </a:lnSpc>
            </a:pPr>
            <a:r>
              <a:rPr kumimoji="1" lang="en-US" altLang="zh-CN" sz="16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劳动合同订立的形式</a:t>
            </a:r>
            <a:endParaRPr kumimoji="1" lang="zh-CN" altLang="en-US"/>
          </a:p>
        </p:txBody>
      </p:sp>
      <p:sp>
        <p:nvSpPr>
          <p:cNvPr id="20" name="标题 1"/>
          <p:cNvSpPr txBox="1"/>
          <p:nvPr/>
        </p:nvSpPr>
        <p:spPr>
          <a:xfrm>
            <a:off x="8563360" y="3358492"/>
            <a:ext cx="2536532" cy="2445408"/>
          </a:xfrm>
          <a:prstGeom prst="rect">
            <a:avLst/>
          </a:prstGeom>
          <a:noFill/>
          <a:ln cap="sq">
            <a:noFill/>
          </a:ln>
        </p:spPr>
        <p:txBody>
          <a:bodyPr vert="horz" wrap="square" lIns="0" tIns="0" rIns="0" bIns="0" rtlCol="0" anchor="t"/>
          <a:lstStyle/>
          <a:p>
            <a:pPr>
              <a:lnSpc>
                <a:spcPct val="150000"/>
              </a:lnSpc>
            </a:pPr>
            <a:r>
              <a:rPr kumimoji="1" lang="en-US" altLang="zh-CN" sz="14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书面形式</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4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口头形式</a:t>
            </a:r>
            <a:r>
              <a:rPr kumimoji="1" lang="en-US" altLang="zh-CN" sz="1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endParaRPr kumimoji="1" lang="zh-CN" altLang="en-US" dirty="0"/>
          </a:p>
        </p:txBody>
      </p:sp>
      <p:sp>
        <p:nvSpPr>
          <p:cNvPr id="21" name="标题 1"/>
          <p:cNvSpPr txBox="1"/>
          <p:nvPr/>
        </p:nvSpPr>
        <p:spPr>
          <a:xfrm>
            <a:off x="2250656" y="3210936"/>
            <a:ext cx="208344" cy="45719"/>
          </a:xfrm>
          <a:prstGeom prst="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2" name="标题 1"/>
          <p:cNvSpPr txBox="1"/>
          <p:nvPr/>
        </p:nvSpPr>
        <p:spPr>
          <a:xfrm>
            <a:off x="5991828" y="3210936"/>
            <a:ext cx="208344" cy="45719"/>
          </a:xfrm>
          <a:prstGeom prst="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9727454" y="3210936"/>
            <a:ext cx="208344" cy="45719"/>
          </a:xfrm>
          <a:prstGeom prst="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4"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25" name="标题 1"/>
          <p:cNvSpPr txBox="1"/>
          <p:nvPr/>
        </p:nvSpPr>
        <p:spPr>
          <a:xfrm>
            <a:off x="810593" y="236733"/>
            <a:ext cx="7780158" cy="432000"/>
          </a:xfrm>
          <a:prstGeom prst="rect">
            <a:avLst/>
          </a:prstGeom>
          <a:noFill/>
          <a:ln cap="sq">
            <a:noFill/>
          </a:ln>
        </p:spPr>
        <p:txBody>
          <a:bodyPr vert="horz" wrap="square" lIns="0" tIns="0" rIns="0" bIns="0" rtlCol="0" anchor="ctr"/>
          <a:lstStyle/>
          <a:p>
            <a:pPr algn="l">
              <a:lnSpc>
                <a:spcPct val="150000"/>
              </a:lnSpc>
            </a:pP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二、</a:t>
            </a:r>
            <a:r>
              <a:rPr kumimoji="1" lang="en-US" altLang="zh-CN" sz="32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劳动合同的订立</a:t>
            </a:r>
            <a:endParaRPr kumimoji="1" lang="zh-CN" altLang="en-US" dirty="0"/>
          </a:p>
        </p:txBody>
      </p:sp>
      <p:sp>
        <p:nvSpPr>
          <p:cNvPr id="26"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pic>
        <p:nvPicPr>
          <p:cNvPr id="27" name="图片 26"/>
          <p:cNvPicPr>
            <a:picLocks noChangeAspect="1"/>
          </p:cNvPicPr>
          <p:nvPr/>
        </p:nvPicPr>
        <p:blipFill>
          <a:blip r:embed="rId1"/>
          <a:stretch>
            <a:fillRect/>
          </a:stretch>
        </p:blipFill>
        <p:spPr>
          <a:xfrm>
            <a:off x="8590752" y="4044771"/>
            <a:ext cx="2309812" cy="2720958"/>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10010237" y="1787155"/>
            <a:ext cx="1470031" cy="875040"/>
          </a:xfrm>
          <a:prstGeom prst="rect">
            <a:avLst/>
          </a:prstGeom>
          <a:noFill/>
          <a:ln cap="sq">
            <a:noFill/>
          </a:ln>
          <a:effectLst/>
        </p:spPr>
        <p:txBody>
          <a:bodyPr vert="horz" wrap="square" lIns="64008" tIns="32004" rIns="64008" bIns="32004" rtlCol="0" anchor="b"/>
          <a:lstStyle/>
          <a:p>
            <a:pPr algn="r">
              <a:lnSpc>
                <a:spcPct val="130000"/>
              </a:lnSpc>
            </a:pPr>
            <a:r>
              <a:rPr kumimoji="1" lang="en-US" altLang="zh-CN" sz="6200" dirty="0">
                <a:ln w="12700">
                  <a:noFill/>
                </a:ln>
                <a:solidFill>
                  <a:srgbClr val="D9D9D9">
                    <a:alpha val="100000"/>
                  </a:srgbClr>
                </a:solidFill>
                <a:latin typeface="OPPOSans B" panose="00020600040101010101" charset="-122"/>
                <a:ea typeface="OPPOSans B" panose="00020600040101010101" charset="-122"/>
                <a:cs typeface="OPPOSans B" panose="00020600040101010101" charset="-122"/>
              </a:rPr>
              <a:t>03</a:t>
            </a:r>
            <a:endParaRPr kumimoji="1" lang="zh-CN" altLang="en-US" dirty="0"/>
          </a:p>
        </p:txBody>
      </p:sp>
      <p:sp>
        <p:nvSpPr>
          <p:cNvPr id="4" name="标题 1"/>
          <p:cNvSpPr txBox="1"/>
          <p:nvPr/>
        </p:nvSpPr>
        <p:spPr>
          <a:xfrm>
            <a:off x="6246377" y="1572996"/>
            <a:ext cx="1470031" cy="875040"/>
          </a:xfrm>
          <a:prstGeom prst="rect">
            <a:avLst/>
          </a:prstGeom>
          <a:noFill/>
          <a:ln cap="sq">
            <a:noFill/>
          </a:ln>
          <a:effectLst/>
        </p:spPr>
        <p:txBody>
          <a:bodyPr vert="horz" wrap="square" lIns="64008" tIns="32004" rIns="64008" bIns="32004" rtlCol="0" anchor="b"/>
          <a:lstStyle/>
          <a:p>
            <a:pPr algn="r">
              <a:lnSpc>
                <a:spcPct val="130000"/>
              </a:lnSpc>
            </a:pPr>
            <a:r>
              <a:rPr kumimoji="1" lang="en-US" altLang="zh-CN" sz="6200" dirty="0">
                <a:ln w="12700">
                  <a:noFill/>
                </a:ln>
                <a:solidFill>
                  <a:srgbClr val="D9D9D9">
                    <a:alpha val="100000"/>
                  </a:srgbClr>
                </a:solidFill>
                <a:latin typeface="OPPOSans B" panose="00020600040101010101" charset="-122"/>
                <a:ea typeface="OPPOSans B" panose="00020600040101010101" charset="-122"/>
                <a:cs typeface="OPPOSans B" panose="00020600040101010101" charset="-122"/>
              </a:rPr>
              <a:t>02</a:t>
            </a:r>
            <a:endParaRPr kumimoji="1" lang="zh-CN" altLang="en-US" dirty="0"/>
          </a:p>
        </p:txBody>
      </p:sp>
      <p:sp>
        <p:nvSpPr>
          <p:cNvPr id="5" name="标题 1"/>
          <p:cNvSpPr txBox="1"/>
          <p:nvPr/>
        </p:nvSpPr>
        <p:spPr>
          <a:xfrm>
            <a:off x="2482517" y="1749097"/>
            <a:ext cx="1470031" cy="875040"/>
          </a:xfrm>
          <a:prstGeom prst="rect">
            <a:avLst/>
          </a:prstGeom>
          <a:noFill/>
          <a:ln cap="sq">
            <a:noFill/>
          </a:ln>
          <a:effectLst/>
        </p:spPr>
        <p:txBody>
          <a:bodyPr vert="horz" wrap="square" lIns="64008" tIns="32004" rIns="64008" bIns="32004" rtlCol="0" anchor="b"/>
          <a:lstStyle/>
          <a:p>
            <a:pPr algn="r">
              <a:lnSpc>
                <a:spcPct val="130000"/>
              </a:lnSpc>
            </a:pPr>
            <a:r>
              <a:rPr kumimoji="1" lang="en-US" altLang="zh-CN" sz="6200" dirty="0">
                <a:ln w="12700">
                  <a:noFill/>
                </a:ln>
                <a:solidFill>
                  <a:srgbClr val="D9D9D9">
                    <a:alpha val="100000"/>
                  </a:srgbClr>
                </a:solidFill>
                <a:latin typeface="OPPOSans B" panose="00020600040101010101" charset="-122"/>
                <a:ea typeface="OPPOSans B" panose="00020600040101010101" charset="-122"/>
                <a:cs typeface="OPPOSans B" panose="00020600040101010101" charset="-122"/>
              </a:rPr>
              <a:t>01</a:t>
            </a:r>
            <a:endParaRPr kumimoji="1" lang="zh-CN" altLang="en-US" dirty="0"/>
          </a:p>
        </p:txBody>
      </p:sp>
      <p:sp>
        <p:nvSpPr>
          <p:cNvPr id="6" name="标题 1"/>
          <p:cNvSpPr txBox="1"/>
          <p:nvPr/>
        </p:nvSpPr>
        <p:spPr>
          <a:xfrm>
            <a:off x="607061" y="2624137"/>
            <a:ext cx="3395086" cy="2352676"/>
          </a:xfrm>
          <a:prstGeom prst="roundRect">
            <a:avLst>
              <a:gd name="adj" fmla="val 4605"/>
            </a:avLst>
          </a:prstGeom>
          <a:solidFill>
            <a:schemeClr val="bg1">
              <a:lumMod val="95000"/>
            </a:schemeClr>
          </a:soli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a:off x="713510" y="2902527"/>
            <a:ext cx="3096490" cy="1844733"/>
          </a:xfrm>
          <a:prstGeom prst="rect">
            <a:avLst/>
          </a:prstGeom>
          <a:noFill/>
          <a:ln cap="sq">
            <a:noFill/>
          </a:ln>
          <a:effectLst/>
        </p:spPr>
        <p:txBody>
          <a:bodyPr vert="horz" wrap="square" lIns="64008" tIns="32004" rIns="64008" bIns="32004" rtlCol="0" anchor="t"/>
          <a:lstStyle/>
          <a:p>
            <a:pPr algn="l">
              <a:lnSpc>
                <a:spcPct val="150000"/>
              </a:lnSpc>
            </a:pPr>
            <a:r>
              <a:rPr kumimoji="1" lang="en-US" altLang="zh-CN" sz="1400" b="1" dirty="0" err="1">
                <a:ln w="12700">
                  <a:noFill/>
                </a:ln>
                <a:solidFill>
                  <a:srgbClr val="FF0000"/>
                </a:solidFill>
                <a:latin typeface="Source Han Sans CN Normal" panose="020B0400000000000000" charset="-122"/>
                <a:ea typeface="Source Han Sans CN Normal" panose="020B0400000000000000" charset="-122"/>
                <a:cs typeface="Source Han Sans CN Normal" panose="020B0400000000000000" charset="-122"/>
              </a:rPr>
              <a:t>固定</a:t>
            </a:r>
            <a:r>
              <a:rPr kumimoji="1" lang="en-US" altLang="zh-CN" sz="14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期限劳动合同</a:t>
            </a:r>
            <a:r>
              <a:rPr kumimoji="1" lang="en-US" altLang="zh-CN"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4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指用人单位与劳动者约定合同终止时间的劳动合同</a:t>
            </a:r>
            <a:r>
              <a:rPr kumimoji="1" lang="en-US" altLang="zh-CN"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4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用人单位与劳动者协商一致，可以订立固定期限劳动合同</a:t>
            </a:r>
            <a:r>
              <a:rPr kumimoji="1" lang="en-US" altLang="zh-CN"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400" dirty="0"/>
          </a:p>
        </p:txBody>
      </p:sp>
      <p:sp>
        <p:nvSpPr>
          <p:cNvPr id="8" name="标题 1"/>
          <p:cNvSpPr txBox="1"/>
          <p:nvPr/>
        </p:nvSpPr>
        <p:spPr>
          <a:xfrm>
            <a:off x="986335" y="2400565"/>
            <a:ext cx="437802" cy="379242"/>
          </a:xfrm>
          <a:custGeom>
            <a:avLst/>
            <a:gdLst/>
            <a:ahLst/>
            <a:cxnLst/>
            <a:rect l="l" t="t" r="r" b="b"/>
            <a:pathLst>
              <a:path w="315441" h="273249">
                <a:moveTo>
                  <a:pt x="283964" y="0"/>
                </a:moveTo>
                <a:lnTo>
                  <a:pt x="315441" y="59606"/>
                </a:lnTo>
                <a:cubicBezTo>
                  <a:pt x="289768" y="71661"/>
                  <a:pt x="272020" y="83660"/>
                  <a:pt x="262198" y="95604"/>
                </a:cubicBezTo>
                <a:cubicBezTo>
                  <a:pt x="252375" y="107547"/>
                  <a:pt x="246906" y="121667"/>
                  <a:pt x="245789" y="137964"/>
                </a:cubicBezTo>
                <a:lnTo>
                  <a:pt x="315441" y="137964"/>
                </a:lnTo>
                <a:lnTo>
                  <a:pt x="315441" y="273249"/>
                </a:lnTo>
                <a:lnTo>
                  <a:pt x="169775" y="273249"/>
                </a:lnTo>
                <a:lnTo>
                  <a:pt x="169775" y="161070"/>
                </a:lnTo>
                <a:cubicBezTo>
                  <a:pt x="169775" y="119770"/>
                  <a:pt x="178370" y="87177"/>
                  <a:pt x="195560" y="63290"/>
                </a:cubicBezTo>
                <a:cubicBezTo>
                  <a:pt x="212750" y="39403"/>
                  <a:pt x="242217" y="18306"/>
                  <a:pt x="283964" y="0"/>
                </a:cubicBezTo>
                <a:close/>
                <a:moveTo>
                  <a:pt x="114188" y="0"/>
                </a:moveTo>
                <a:lnTo>
                  <a:pt x="145665" y="59606"/>
                </a:lnTo>
                <a:cubicBezTo>
                  <a:pt x="119992" y="71661"/>
                  <a:pt x="102245" y="83660"/>
                  <a:pt x="92422" y="95604"/>
                </a:cubicBezTo>
                <a:cubicBezTo>
                  <a:pt x="82599" y="107547"/>
                  <a:pt x="77130" y="121667"/>
                  <a:pt x="76014" y="137964"/>
                </a:cubicBezTo>
                <a:lnTo>
                  <a:pt x="145665" y="137964"/>
                </a:lnTo>
                <a:lnTo>
                  <a:pt x="145665" y="273249"/>
                </a:lnTo>
                <a:lnTo>
                  <a:pt x="0" y="273249"/>
                </a:lnTo>
                <a:lnTo>
                  <a:pt x="0" y="161070"/>
                </a:lnTo>
                <a:cubicBezTo>
                  <a:pt x="0" y="119770"/>
                  <a:pt x="8595" y="87177"/>
                  <a:pt x="25784" y="63290"/>
                </a:cubicBezTo>
                <a:cubicBezTo>
                  <a:pt x="42974" y="39403"/>
                  <a:pt x="72442" y="18306"/>
                  <a:pt x="114188" y="0"/>
                </a:cubicBezTo>
                <a:close/>
              </a:path>
            </a:pathLst>
          </a:custGeom>
          <a:solidFill>
            <a:schemeClr val="accent1"/>
          </a:solidFill>
          <a:ln cap="sq">
            <a:noFill/>
          </a:ln>
          <a:effectLst/>
        </p:spPr>
        <p:txBody>
          <a:bodyPr vert="horz" wrap="square" lIns="91440" tIns="45720" rIns="91440" bIns="45720" rtlCol="0" anchor="t"/>
          <a:lstStyle/>
          <a:p>
            <a:pPr algn="l">
              <a:lnSpc>
                <a:spcPct val="100000"/>
              </a:lnSpc>
            </a:pPr>
            <a:endParaRPr kumimoji="1" lang="zh-CN" altLang="en-US"/>
          </a:p>
        </p:txBody>
      </p:sp>
      <p:sp>
        <p:nvSpPr>
          <p:cNvPr id="9" name="标题 1"/>
          <p:cNvSpPr txBox="1"/>
          <p:nvPr/>
        </p:nvSpPr>
        <p:spPr>
          <a:xfrm>
            <a:off x="4178790" y="2486381"/>
            <a:ext cx="3834420" cy="2657119"/>
          </a:xfrm>
          <a:prstGeom prst="roundRect">
            <a:avLst>
              <a:gd name="adj" fmla="val 4605"/>
            </a:avLst>
          </a:prstGeom>
          <a:solidFill>
            <a:schemeClr val="bg1">
              <a:lumMod val="95000"/>
            </a:schemeClr>
          </a:soli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a:off x="4413367" y="2861542"/>
            <a:ext cx="3356350" cy="1877866"/>
          </a:xfrm>
          <a:prstGeom prst="rect">
            <a:avLst/>
          </a:prstGeom>
          <a:noFill/>
          <a:ln cap="sq">
            <a:noFill/>
          </a:ln>
          <a:effectLst/>
        </p:spPr>
        <p:txBody>
          <a:bodyPr vert="horz" wrap="square" lIns="64008" tIns="32004" rIns="64008" bIns="32004" rtlCol="0" anchor="t"/>
          <a:lstStyle/>
          <a:p>
            <a:pPr algn="l">
              <a:lnSpc>
                <a:spcPct val="150000"/>
              </a:lnSpc>
            </a:pPr>
            <a:r>
              <a:rPr kumimoji="1" lang="en-US" altLang="zh-CN" sz="1400" b="1" dirty="0" err="1">
                <a:ln w="12700">
                  <a:noFill/>
                </a:ln>
                <a:solidFill>
                  <a:srgbClr val="FF0000"/>
                </a:solidFill>
                <a:latin typeface="Source Han Sans CN Normal" panose="020B0400000000000000" charset="-122"/>
                <a:ea typeface="Source Han Sans CN Normal" panose="020B0400000000000000" charset="-122"/>
                <a:cs typeface="Source Han Sans CN Normal" panose="020B0400000000000000" charset="-122"/>
              </a:rPr>
              <a:t>无固定</a:t>
            </a:r>
            <a:r>
              <a:rPr kumimoji="1" lang="en-US" altLang="zh-CN" sz="14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期限劳动合同</a:t>
            </a:r>
            <a:r>
              <a:rPr kumimoji="1" lang="en-US" altLang="zh-CN"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zh-CN" altLang="en-US"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指</a:t>
            </a:r>
            <a:r>
              <a:rPr kumimoji="1" lang="en-US" altLang="zh-CN" sz="14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用人单位与劳动者约定无确定终止时间的劳动合同</a:t>
            </a:r>
            <a:r>
              <a:rPr kumimoji="1" lang="en-US" altLang="zh-CN"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4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应当订立无固定期限劳动合同</a:t>
            </a:r>
            <a:r>
              <a:rPr kumimoji="1" lang="zh-CN" altLang="en-US"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的情形</a:t>
            </a:r>
            <a:endParaRPr kumimoji="1" lang="zh-CN" altLang="en-US" sz="1400" dirty="0"/>
          </a:p>
        </p:txBody>
      </p:sp>
      <p:sp>
        <p:nvSpPr>
          <p:cNvPr id="11" name="标题 1"/>
          <p:cNvSpPr txBox="1"/>
          <p:nvPr/>
        </p:nvSpPr>
        <p:spPr>
          <a:xfrm>
            <a:off x="4607143" y="2233878"/>
            <a:ext cx="494455" cy="428317"/>
          </a:xfrm>
          <a:custGeom>
            <a:avLst/>
            <a:gdLst/>
            <a:ahLst/>
            <a:cxnLst/>
            <a:rect l="l" t="t" r="r" b="b"/>
            <a:pathLst>
              <a:path w="315441" h="273249">
                <a:moveTo>
                  <a:pt x="283964" y="0"/>
                </a:moveTo>
                <a:lnTo>
                  <a:pt x="315441" y="59606"/>
                </a:lnTo>
                <a:cubicBezTo>
                  <a:pt x="289768" y="71661"/>
                  <a:pt x="272020" y="83660"/>
                  <a:pt x="262198" y="95604"/>
                </a:cubicBezTo>
                <a:cubicBezTo>
                  <a:pt x="252375" y="107547"/>
                  <a:pt x="246906" y="121667"/>
                  <a:pt x="245789" y="137964"/>
                </a:cubicBezTo>
                <a:lnTo>
                  <a:pt x="315441" y="137964"/>
                </a:lnTo>
                <a:lnTo>
                  <a:pt x="315441" y="273249"/>
                </a:lnTo>
                <a:lnTo>
                  <a:pt x="169775" y="273249"/>
                </a:lnTo>
                <a:lnTo>
                  <a:pt x="169775" y="161070"/>
                </a:lnTo>
                <a:cubicBezTo>
                  <a:pt x="169775" y="119770"/>
                  <a:pt x="178370" y="87177"/>
                  <a:pt x="195560" y="63290"/>
                </a:cubicBezTo>
                <a:cubicBezTo>
                  <a:pt x="212750" y="39403"/>
                  <a:pt x="242217" y="18306"/>
                  <a:pt x="283964" y="0"/>
                </a:cubicBezTo>
                <a:close/>
                <a:moveTo>
                  <a:pt x="114188" y="0"/>
                </a:moveTo>
                <a:lnTo>
                  <a:pt x="145665" y="59606"/>
                </a:lnTo>
                <a:cubicBezTo>
                  <a:pt x="119992" y="71661"/>
                  <a:pt x="102245" y="83660"/>
                  <a:pt x="92422" y="95604"/>
                </a:cubicBezTo>
                <a:cubicBezTo>
                  <a:pt x="82599" y="107547"/>
                  <a:pt x="77130" y="121667"/>
                  <a:pt x="76014" y="137964"/>
                </a:cubicBezTo>
                <a:lnTo>
                  <a:pt x="145665" y="137964"/>
                </a:lnTo>
                <a:lnTo>
                  <a:pt x="145665" y="273249"/>
                </a:lnTo>
                <a:lnTo>
                  <a:pt x="0" y="273249"/>
                </a:lnTo>
                <a:lnTo>
                  <a:pt x="0" y="161070"/>
                </a:lnTo>
                <a:cubicBezTo>
                  <a:pt x="0" y="119770"/>
                  <a:pt x="8595" y="87177"/>
                  <a:pt x="25784" y="63290"/>
                </a:cubicBezTo>
                <a:cubicBezTo>
                  <a:pt x="42974" y="39403"/>
                  <a:pt x="72442" y="18306"/>
                  <a:pt x="114188" y="0"/>
                </a:cubicBezTo>
                <a:close/>
              </a:path>
            </a:pathLst>
          </a:custGeom>
          <a:solidFill>
            <a:schemeClr val="accent2"/>
          </a:solidFill>
          <a:ln cap="sq">
            <a:noFill/>
          </a:ln>
          <a:effectLst/>
        </p:spPr>
        <p:txBody>
          <a:bodyPr vert="horz" wrap="square" lIns="91440" tIns="45720" rIns="91440" bIns="45720" rtlCol="0" anchor="t"/>
          <a:lstStyle/>
          <a:p>
            <a:pPr algn="l">
              <a:lnSpc>
                <a:spcPct val="100000"/>
              </a:lnSpc>
            </a:pPr>
            <a:endParaRPr kumimoji="1" lang="zh-CN" altLang="en-US"/>
          </a:p>
        </p:txBody>
      </p:sp>
      <p:sp>
        <p:nvSpPr>
          <p:cNvPr id="12" name="标题 1"/>
          <p:cNvSpPr txBox="1"/>
          <p:nvPr/>
        </p:nvSpPr>
        <p:spPr>
          <a:xfrm>
            <a:off x="8189853" y="2624137"/>
            <a:ext cx="3395086" cy="2352676"/>
          </a:xfrm>
          <a:prstGeom prst="roundRect">
            <a:avLst>
              <a:gd name="adj" fmla="val 4605"/>
            </a:avLst>
          </a:prstGeom>
          <a:solidFill>
            <a:schemeClr val="bg1">
              <a:lumMod val="95000"/>
            </a:schemeClr>
          </a:soli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8322578" y="2902527"/>
            <a:ext cx="3155912" cy="1844733"/>
          </a:xfrm>
          <a:prstGeom prst="rect">
            <a:avLst/>
          </a:prstGeom>
          <a:noFill/>
          <a:ln cap="sq">
            <a:noFill/>
          </a:ln>
          <a:effectLst/>
        </p:spPr>
        <p:txBody>
          <a:bodyPr vert="horz" wrap="square" lIns="64008" tIns="32004" rIns="64008" bIns="32004" rtlCol="0" anchor="t"/>
          <a:lstStyle/>
          <a:p>
            <a:pPr algn="l">
              <a:lnSpc>
                <a:spcPct val="150000"/>
              </a:lnSpc>
            </a:pPr>
            <a:r>
              <a:rPr kumimoji="1" lang="en-US" altLang="zh-CN" sz="1400" b="1" dirty="0" err="1">
                <a:ln w="12700">
                  <a:noFill/>
                </a:ln>
                <a:solidFill>
                  <a:srgbClr val="FF0000"/>
                </a:solidFill>
                <a:latin typeface="Source Han Sans CN Normal" panose="020B0400000000000000" charset="-122"/>
                <a:ea typeface="Source Han Sans CN Normal" panose="020B0400000000000000" charset="-122"/>
                <a:cs typeface="Source Han Sans CN Normal" panose="020B0400000000000000" charset="-122"/>
              </a:rPr>
              <a:t>以完成一定工作任务</a:t>
            </a:r>
            <a:r>
              <a:rPr kumimoji="1" lang="en-US" altLang="zh-CN" sz="14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为期限的劳动合同</a:t>
            </a:r>
            <a:r>
              <a:rPr kumimoji="1" lang="en-US" altLang="zh-CN"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4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指用人单位与劳动者约定以某项工作的完成为合同期限的劳动合同</a:t>
            </a:r>
            <a:r>
              <a:rPr kumimoji="1" lang="en-US" altLang="zh-CN"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4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用人单位与劳动者协商一致，可以订立以完成一定工作任务为期限的劳动合同</a:t>
            </a:r>
            <a:r>
              <a:rPr kumimoji="1" lang="en-US" altLang="zh-CN" sz="14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400" dirty="0"/>
          </a:p>
        </p:txBody>
      </p:sp>
      <p:sp>
        <p:nvSpPr>
          <p:cNvPr id="14" name="标题 1"/>
          <p:cNvSpPr txBox="1"/>
          <p:nvPr/>
        </p:nvSpPr>
        <p:spPr>
          <a:xfrm>
            <a:off x="8569127" y="2400565"/>
            <a:ext cx="437802" cy="379242"/>
          </a:xfrm>
          <a:custGeom>
            <a:avLst/>
            <a:gdLst/>
            <a:ahLst/>
            <a:cxnLst/>
            <a:rect l="l" t="t" r="r" b="b"/>
            <a:pathLst>
              <a:path w="315441" h="273249">
                <a:moveTo>
                  <a:pt x="283964" y="0"/>
                </a:moveTo>
                <a:lnTo>
                  <a:pt x="315441" y="59606"/>
                </a:lnTo>
                <a:cubicBezTo>
                  <a:pt x="289768" y="71661"/>
                  <a:pt x="272020" y="83660"/>
                  <a:pt x="262198" y="95604"/>
                </a:cubicBezTo>
                <a:cubicBezTo>
                  <a:pt x="252375" y="107547"/>
                  <a:pt x="246906" y="121667"/>
                  <a:pt x="245789" y="137964"/>
                </a:cubicBezTo>
                <a:lnTo>
                  <a:pt x="315441" y="137964"/>
                </a:lnTo>
                <a:lnTo>
                  <a:pt x="315441" y="273249"/>
                </a:lnTo>
                <a:lnTo>
                  <a:pt x="169775" y="273249"/>
                </a:lnTo>
                <a:lnTo>
                  <a:pt x="169775" y="161070"/>
                </a:lnTo>
                <a:cubicBezTo>
                  <a:pt x="169775" y="119770"/>
                  <a:pt x="178370" y="87177"/>
                  <a:pt x="195560" y="63290"/>
                </a:cubicBezTo>
                <a:cubicBezTo>
                  <a:pt x="212750" y="39403"/>
                  <a:pt x="242217" y="18306"/>
                  <a:pt x="283964" y="0"/>
                </a:cubicBezTo>
                <a:close/>
                <a:moveTo>
                  <a:pt x="114188" y="0"/>
                </a:moveTo>
                <a:lnTo>
                  <a:pt x="145665" y="59606"/>
                </a:lnTo>
                <a:cubicBezTo>
                  <a:pt x="119992" y="71661"/>
                  <a:pt x="102245" y="83660"/>
                  <a:pt x="92422" y="95604"/>
                </a:cubicBezTo>
                <a:cubicBezTo>
                  <a:pt x="82599" y="107547"/>
                  <a:pt x="77130" y="121667"/>
                  <a:pt x="76014" y="137964"/>
                </a:cubicBezTo>
                <a:lnTo>
                  <a:pt x="145665" y="137964"/>
                </a:lnTo>
                <a:lnTo>
                  <a:pt x="145665" y="273249"/>
                </a:lnTo>
                <a:lnTo>
                  <a:pt x="0" y="273249"/>
                </a:lnTo>
                <a:lnTo>
                  <a:pt x="0" y="161070"/>
                </a:lnTo>
                <a:cubicBezTo>
                  <a:pt x="0" y="119770"/>
                  <a:pt x="8595" y="87177"/>
                  <a:pt x="25784" y="63290"/>
                </a:cubicBezTo>
                <a:cubicBezTo>
                  <a:pt x="42974" y="39403"/>
                  <a:pt x="72442" y="18306"/>
                  <a:pt x="114188" y="0"/>
                </a:cubicBezTo>
                <a:close/>
              </a:path>
            </a:pathLst>
          </a:custGeom>
          <a:solidFill>
            <a:schemeClr val="accent1"/>
          </a:solidFill>
          <a:ln cap="sq">
            <a:noFill/>
          </a:ln>
          <a:effectLst/>
        </p:spPr>
        <p:txBody>
          <a:bodyPr vert="horz" wrap="square" lIns="91440" tIns="45720" rIns="91440" bIns="45720" rtlCol="0" anchor="t"/>
          <a:lstStyle/>
          <a:p>
            <a:pPr algn="l">
              <a:lnSpc>
                <a:spcPct val="100000"/>
              </a:lnSpc>
            </a:pPr>
            <a:endParaRPr kumimoji="1" lang="zh-CN" altLang="en-US"/>
          </a:p>
        </p:txBody>
      </p:sp>
      <p:sp>
        <p:nvSpPr>
          <p:cNvPr id="15" name="标题 1"/>
          <p:cNvSpPr txBox="1"/>
          <p:nvPr/>
        </p:nvSpPr>
        <p:spPr>
          <a:xfrm>
            <a:off x="81683" y="83685"/>
            <a:ext cx="10560703" cy="720000"/>
          </a:xfrm>
          <a:prstGeom prst="rect">
            <a:avLst/>
          </a:prstGeom>
          <a:gradFill>
            <a:gsLst>
              <a:gs pos="26000">
                <a:schemeClr val="bg1">
                  <a:alpha val="0"/>
                </a:schemeClr>
              </a:gs>
              <a:gs pos="72000">
                <a:schemeClr val="bg1">
                  <a:alpha val="100000"/>
                </a:schemeClr>
              </a:gs>
            </a:gsLst>
            <a:lin ang="10800000" scaled="0"/>
          </a:gradFill>
          <a:ln w="12700" cap="sq">
            <a:noFill/>
            <a:miter/>
          </a:ln>
          <a:effectLst>
            <a:outerShdw blurRad="165100" sx="102000" sy="102000" algn="ctr" rotWithShape="0">
              <a:srgbClr val="000000">
                <a:alpha val="10000"/>
              </a:srgbClr>
            </a:outerShdw>
          </a:effectLst>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a:off x="788969" y="862606"/>
            <a:ext cx="7780158" cy="432000"/>
          </a:xfrm>
          <a:prstGeom prst="rect">
            <a:avLst/>
          </a:prstGeom>
          <a:noFill/>
          <a:ln cap="sq">
            <a:noFill/>
          </a:ln>
        </p:spPr>
        <p:txBody>
          <a:bodyPr vert="horz" wrap="square" lIns="0" tIns="0" rIns="0" bIns="0" rtlCol="0" anchor="ctr"/>
          <a:lstStyle/>
          <a:p>
            <a:pPr algn="l">
              <a:lnSpc>
                <a:spcPct val="150000"/>
              </a:lnSpc>
            </a:pP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（四）</a:t>
            </a:r>
            <a:r>
              <a:rPr kumimoji="1" lang="en-US" altLang="zh-CN" sz="32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劳动合同的类型</a:t>
            </a:r>
            <a:endParaRPr kumimoji="1" lang="zh-CN" altLang="en-US" dirty="0"/>
          </a:p>
        </p:txBody>
      </p:sp>
      <p:sp>
        <p:nvSpPr>
          <p:cNvPr id="17" name="标题 1"/>
          <p:cNvSpPr txBox="1"/>
          <p:nvPr/>
        </p:nvSpPr>
        <p:spPr>
          <a:xfrm flipV="1">
            <a:off x="81683" y="83685"/>
            <a:ext cx="379122" cy="300902"/>
          </a:xfrm>
          <a:custGeom>
            <a:avLst/>
            <a:gdLst>
              <a:gd name="connsiteX0" fmla="*/ 4460875 w 4648200"/>
              <a:gd name="connsiteY0" fmla="*/ 1063 h 3689183"/>
              <a:gd name="connsiteX1" fmla="*/ 4648200 w 4648200"/>
              <a:gd name="connsiteY1" fmla="*/ 6183 h 3689183"/>
              <a:gd name="connsiteX2" fmla="*/ 4648200 w 4648200"/>
              <a:gd name="connsiteY2" fmla="*/ 992946 h 3689183"/>
              <a:gd name="connsiteX3" fmla="*/ 4518025 w 4648200"/>
              <a:gd name="connsiteY3" fmla="*/ 994301 h 3689183"/>
              <a:gd name="connsiteX4" fmla="*/ 4272420 w 4648200"/>
              <a:gd name="connsiteY4" fmla="*/ 1033069 h 3689183"/>
              <a:gd name="connsiteX5" fmla="*/ 3933961 w 4648200"/>
              <a:gd name="connsiteY5" fmla="*/ 1189345 h 3689183"/>
              <a:gd name="connsiteX6" fmla="*/ 3645393 w 4648200"/>
              <a:gd name="connsiteY6" fmla="*/ 1584158 h 3689183"/>
              <a:gd name="connsiteX7" fmla="*/ 3643188 w 4648200"/>
              <a:gd name="connsiteY7" fmla="*/ 1619083 h 3689183"/>
              <a:gd name="connsiteX8" fmla="*/ 4648200 w 4648200"/>
              <a:gd name="connsiteY8" fmla="*/ 1619083 h 3689183"/>
              <a:gd name="connsiteX9" fmla="*/ 4648200 w 4648200"/>
              <a:gd name="connsiteY9" fmla="*/ 3689183 h 3689183"/>
              <a:gd name="connsiteX10" fmla="*/ 2576066 w 4648200"/>
              <a:gd name="connsiteY10" fmla="*/ 3689183 h 3689183"/>
              <a:gd name="connsiteX11" fmla="*/ 2574985 w 4648200"/>
              <a:gd name="connsiteY11" fmla="*/ 2701758 h 3689183"/>
              <a:gd name="connsiteX12" fmla="*/ 2601575 w 4648200"/>
              <a:gd name="connsiteY12" fmla="*/ 1555583 h 3689183"/>
              <a:gd name="connsiteX13" fmla="*/ 2868943 w 4648200"/>
              <a:gd name="connsiteY13" fmla="*/ 806883 h 3689183"/>
              <a:gd name="connsiteX14" fmla="*/ 3025733 w 4648200"/>
              <a:gd name="connsiteY14" fmla="*/ 590276 h 3689183"/>
              <a:gd name="connsiteX15" fmla="*/ 3362139 w 4648200"/>
              <a:gd name="connsiteY15" fmla="*/ 300402 h 3689183"/>
              <a:gd name="connsiteX16" fmla="*/ 3520274 w 4648200"/>
              <a:gd name="connsiteY16" fmla="*/ 220885 h 3689183"/>
              <a:gd name="connsiteX17" fmla="*/ 4159250 w 4648200"/>
              <a:gd name="connsiteY17" fmla="*/ 13332 h 3689183"/>
              <a:gd name="connsiteX18" fmla="*/ 4460875 w 4648200"/>
              <a:gd name="connsiteY18" fmla="*/ 1063 h 3689183"/>
              <a:gd name="connsiteX19" fmla="*/ 1726629 w 4648200"/>
              <a:gd name="connsiteY19" fmla="*/ 196 h 3689183"/>
              <a:gd name="connsiteX20" fmla="*/ 1876574 w 4648200"/>
              <a:gd name="connsiteY20" fmla="*/ 1865 h 3689183"/>
              <a:gd name="connsiteX21" fmla="*/ 2070398 w 4648200"/>
              <a:gd name="connsiteY21" fmla="*/ 6183 h 3689183"/>
              <a:gd name="connsiteX22" fmla="*/ 2051050 w 4648200"/>
              <a:gd name="connsiteY22" fmla="*/ 977733 h 3689183"/>
              <a:gd name="connsiteX23" fmla="*/ 1942465 w 4648200"/>
              <a:gd name="connsiteY23" fmla="*/ 992180 h 3689183"/>
              <a:gd name="connsiteX24" fmla="*/ 1751965 w 4648200"/>
              <a:gd name="connsiteY24" fmla="*/ 1015226 h 3689183"/>
              <a:gd name="connsiteX25" fmla="*/ 1452387 w 4648200"/>
              <a:gd name="connsiteY25" fmla="*/ 1119691 h 3689183"/>
              <a:gd name="connsiteX26" fmla="*/ 1075521 w 4648200"/>
              <a:gd name="connsiteY26" fmla="*/ 1519837 h 3689183"/>
              <a:gd name="connsiteX27" fmla="*/ 1054100 w 4648200"/>
              <a:gd name="connsiteY27" fmla="*/ 1605417 h 3689183"/>
              <a:gd name="connsiteX28" fmla="*/ 1552575 w 4648200"/>
              <a:gd name="connsiteY28" fmla="*/ 1615762 h 3689183"/>
              <a:gd name="connsiteX29" fmla="*/ 2051050 w 4648200"/>
              <a:gd name="connsiteY29" fmla="*/ 1612733 h 3689183"/>
              <a:gd name="connsiteX30" fmla="*/ 2070249 w 4648200"/>
              <a:gd name="connsiteY30" fmla="*/ 3689183 h 3689183"/>
              <a:gd name="connsiteX31" fmla="*/ 0 w 4648200"/>
              <a:gd name="connsiteY31" fmla="*/ 3689183 h 3689183"/>
              <a:gd name="connsiteX32" fmla="*/ 0 w 4648200"/>
              <a:gd name="connsiteY32" fmla="*/ 2709738 h 3689183"/>
              <a:gd name="connsiteX33" fmla="*/ 46021 w 4648200"/>
              <a:gd name="connsiteY33" fmla="*/ 1365083 h 3689183"/>
              <a:gd name="connsiteX34" fmla="*/ 1435100 w 4648200"/>
              <a:gd name="connsiteY34" fmla="*/ 37821 h 3689183"/>
              <a:gd name="connsiteX35" fmla="*/ 1638300 w 4648200"/>
              <a:gd name="connsiteY35" fmla="*/ 2246 h 3689183"/>
              <a:gd name="connsiteX36" fmla="*/ 1726629 w 4648200"/>
              <a:gd name="connsiteY36" fmla="*/ 196 h 3689183"/>
            </a:gdLst>
            <a:ahLst/>
            <a:cxnLst/>
            <a:rect l="l" t="t" r="r" b="b"/>
            <a:pathLst>
              <a:path w="4648200" h="3689183">
                <a:moveTo>
                  <a:pt x="4460875" y="1063"/>
                </a:moveTo>
                <a:lnTo>
                  <a:pt x="4648200" y="6183"/>
                </a:lnTo>
                <a:lnTo>
                  <a:pt x="4648200" y="992946"/>
                </a:lnTo>
                <a:lnTo>
                  <a:pt x="4518025" y="994301"/>
                </a:lnTo>
                <a:cubicBezTo>
                  <a:pt x="4410948" y="995416"/>
                  <a:pt x="4367368" y="1002295"/>
                  <a:pt x="4272420" y="1033069"/>
                </a:cubicBezTo>
                <a:cubicBezTo>
                  <a:pt x="4059729" y="1102007"/>
                  <a:pt x="4007849" y="1125961"/>
                  <a:pt x="3933961" y="1189345"/>
                </a:cubicBezTo>
                <a:cubicBezTo>
                  <a:pt x="3806410" y="1298764"/>
                  <a:pt x="3649890" y="1512911"/>
                  <a:pt x="3645393" y="1584158"/>
                </a:cubicBezTo>
                <a:lnTo>
                  <a:pt x="3643188" y="1619083"/>
                </a:lnTo>
                <a:lnTo>
                  <a:pt x="4648200" y="1619083"/>
                </a:lnTo>
                <a:lnTo>
                  <a:pt x="4648200" y="3689183"/>
                </a:lnTo>
                <a:lnTo>
                  <a:pt x="2576066" y="3689183"/>
                </a:lnTo>
                <a:lnTo>
                  <a:pt x="2574985" y="2701758"/>
                </a:lnTo>
                <a:cubicBezTo>
                  <a:pt x="2573934" y="1741785"/>
                  <a:pt x="2574673" y="1709920"/>
                  <a:pt x="2601575" y="1555583"/>
                </a:cubicBezTo>
                <a:cubicBezTo>
                  <a:pt x="2653662" y="1256758"/>
                  <a:pt x="2689828" y="1155484"/>
                  <a:pt x="2868943" y="806883"/>
                </a:cubicBezTo>
                <a:cubicBezTo>
                  <a:pt x="2916304" y="714707"/>
                  <a:pt x="2953900" y="662768"/>
                  <a:pt x="3025733" y="590276"/>
                </a:cubicBezTo>
                <a:cubicBezTo>
                  <a:pt x="3215511" y="398756"/>
                  <a:pt x="3284551" y="339266"/>
                  <a:pt x="3362139" y="300402"/>
                </a:cubicBezTo>
                <a:cubicBezTo>
                  <a:pt x="3405693" y="278586"/>
                  <a:pt x="3476854" y="242803"/>
                  <a:pt x="3520274" y="220885"/>
                </a:cubicBezTo>
                <a:cubicBezTo>
                  <a:pt x="3682211" y="139139"/>
                  <a:pt x="3990476" y="39008"/>
                  <a:pt x="4159250" y="13332"/>
                </a:cubicBezTo>
                <a:cubicBezTo>
                  <a:pt x="4232597" y="2173"/>
                  <a:pt x="4340667" y="-2222"/>
                  <a:pt x="4460875" y="1063"/>
                </a:cubicBezTo>
                <a:close/>
                <a:moveTo>
                  <a:pt x="1726629" y="196"/>
                </a:moveTo>
                <a:cubicBezTo>
                  <a:pt x="1769816" y="127"/>
                  <a:pt x="1823273" y="678"/>
                  <a:pt x="1876574" y="1865"/>
                </a:cubicBezTo>
                <a:lnTo>
                  <a:pt x="2070398" y="6183"/>
                </a:lnTo>
                <a:lnTo>
                  <a:pt x="2051050" y="977733"/>
                </a:lnTo>
                <a:lnTo>
                  <a:pt x="1942465" y="992180"/>
                </a:lnTo>
                <a:cubicBezTo>
                  <a:pt x="1882744" y="1000126"/>
                  <a:pt x="1797019" y="1010497"/>
                  <a:pt x="1751965" y="1015226"/>
                </a:cubicBezTo>
                <a:cubicBezTo>
                  <a:pt x="1635836" y="1027415"/>
                  <a:pt x="1556549" y="1055063"/>
                  <a:pt x="1452387" y="1119691"/>
                </a:cubicBezTo>
                <a:cubicBezTo>
                  <a:pt x="1270755" y="1232387"/>
                  <a:pt x="1110238" y="1402819"/>
                  <a:pt x="1075521" y="1519837"/>
                </a:cubicBezTo>
                <a:cubicBezTo>
                  <a:pt x="1063740" y="1559550"/>
                  <a:pt x="1054100" y="1598060"/>
                  <a:pt x="1054100" y="1605417"/>
                </a:cubicBezTo>
                <a:cubicBezTo>
                  <a:pt x="1054100" y="1614607"/>
                  <a:pt x="1210038" y="1617844"/>
                  <a:pt x="1552575" y="1615762"/>
                </a:cubicBezTo>
                <a:lnTo>
                  <a:pt x="2051050" y="1612733"/>
                </a:lnTo>
                <a:lnTo>
                  <a:pt x="2070249" y="3689183"/>
                </a:lnTo>
                <a:lnTo>
                  <a:pt x="0" y="3689183"/>
                </a:lnTo>
                <a:lnTo>
                  <a:pt x="0" y="2709738"/>
                </a:lnTo>
                <a:cubicBezTo>
                  <a:pt x="0" y="1730309"/>
                  <a:pt x="6789" y="1531940"/>
                  <a:pt x="46021" y="1365083"/>
                </a:cubicBezTo>
                <a:cubicBezTo>
                  <a:pt x="218582" y="631155"/>
                  <a:pt x="687332" y="183266"/>
                  <a:pt x="1435100" y="37821"/>
                </a:cubicBezTo>
                <a:cubicBezTo>
                  <a:pt x="1522413" y="20838"/>
                  <a:pt x="1613852" y="4829"/>
                  <a:pt x="1638300" y="2246"/>
                </a:cubicBezTo>
                <a:cubicBezTo>
                  <a:pt x="1650524" y="954"/>
                  <a:pt x="1683442" y="265"/>
                  <a:pt x="1726629" y="196"/>
                </a:cubicBezTo>
                <a:close/>
              </a:path>
            </a:pathLst>
          </a:custGeom>
          <a:solidFill>
            <a:schemeClr val="accent2"/>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8" name="标题 1"/>
          <p:cNvSpPr txBox="1"/>
          <p:nvPr/>
        </p:nvSpPr>
        <p:spPr>
          <a:xfrm>
            <a:off x="460805" y="195434"/>
            <a:ext cx="7780158" cy="432000"/>
          </a:xfrm>
          <a:prstGeom prst="rect">
            <a:avLst/>
          </a:prstGeom>
          <a:noFill/>
          <a:ln cap="sq">
            <a:noFill/>
          </a:ln>
        </p:spPr>
        <p:txBody>
          <a:bodyPr vert="horz" wrap="square" lIns="0" tIns="0" rIns="0" bIns="0" rtlCol="0" anchor="ctr"/>
          <a:lstStyle/>
          <a:p>
            <a:pPr algn="l">
              <a:lnSpc>
                <a:spcPct val="150000"/>
              </a:lnSpc>
            </a:pP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二、</a:t>
            </a:r>
            <a:r>
              <a:rPr kumimoji="1" lang="en-US" altLang="zh-CN" sz="32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劳动合同的订立</a:t>
            </a:r>
            <a:endParaRPr kumimoji="1" lang="zh-CN" altLang="en-US" dirty="0"/>
          </a:p>
        </p:txBody>
      </p:sp>
      <p:pic>
        <p:nvPicPr>
          <p:cNvPr id="19" name="图片 18"/>
          <p:cNvPicPr>
            <a:picLocks noChangeAspect="1"/>
          </p:cNvPicPr>
          <p:nvPr/>
        </p:nvPicPr>
        <p:blipFill>
          <a:blip r:embed="rId1"/>
          <a:stretch>
            <a:fillRect/>
          </a:stretch>
        </p:blipFill>
        <p:spPr>
          <a:xfrm>
            <a:off x="3790916" y="4275224"/>
            <a:ext cx="4531662" cy="2293351"/>
          </a:xfrm>
          <a:prstGeom prst="rect">
            <a:avLst/>
          </a:prstGeom>
        </p:spPr>
      </p:pic>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638_2*l_h_i*1_1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LINE_FORE_SCHEMECOLOR_INDEX" val="5"/>
  <p:tag name="KSO_WM_UNIT_TEXT_FILL_FORE_SCHEMECOLOR_INDEX" val="13"/>
  <p:tag name="KSO_WM_UNIT_TEXT_FILL_TYPE" val="1"/>
  <p:tag name="KSO_WM_UNIT_USESOURCEFORMAT_APPLY"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638_2*l_h_i*1_3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USESOURCEFORMAT_APPLY" val="1"/>
</p:tagLst>
</file>

<file path=ppt/tags/tag1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638_2*l_h_a*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UNIT_USESOURCEFORMAT_APPLY" val="1"/>
</p:tagLst>
</file>

<file path=ppt/tags/tag1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638_2*l_h_a*1_3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UNIT_USESOURCEFORMAT_APPLY" val="1"/>
</p:tagLst>
</file>

<file path=ppt/tags/tag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638_2*l_h_a*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UNIT_USESOURCEFORMAT_APPLY" val="1"/>
</p:tagLst>
</file>

<file path=ppt/tags/tag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38_2*l_h_f*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UNIT_USESOURCEFORMAT_APPLY"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638_2*l_h_i*1_1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USESOURCEFORMAT_APPLY"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638_2*l_h_i*1_2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LINE_FORE_SCHEMECOLOR_INDEX" val="5"/>
  <p:tag name="KSO_WM_UNIT_TEXT_FILL_FORE_SCHEMECOLOR_INDEX" val="13"/>
  <p:tag name="KSO_WM_UNIT_TEXT_FILL_TYPE" val="1"/>
  <p:tag name="KSO_WM_UNIT_USESOURCEFORMAT_APPLY" val="1"/>
</p:tagLst>
</file>

<file path=ppt/tags/tag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638_2*l_h_f*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UNIT_USESOURCEFORMAT_APPLY"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638_2*l_h_i*1_2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USESOURCEFORMAT_APPLY"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638_2*l_h_i*1_3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LINE_FORE_SCHEMECOLOR_INDEX" val="5"/>
  <p:tag name="KSO_WM_UNIT_TEXT_FILL_FORE_SCHEMECOLOR_INDEX" val="13"/>
  <p:tag name="KSO_WM_UNIT_TEXT_FILL_TYPE" val="1"/>
  <p:tag name="KSO_WM_UNIT_USESOURCEFORMAT_APPLY" val="1"/>
</p:tagLst>
</file>

<file path=ppt/tags/tag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638_2*l_h_f*1_3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UNIT_USESOURCEFORMAT_APPLY" val="1"/>
</p:tagLst>
</file>

<file path=ppt/theme/theme1.xml><?xml version="1.0" encoding="utf-8"?>
<a:theme xmlns:a="http://schemas.openxmlformats.org/drawingml/2006/main" name="Office 主题​​">
  <a:themeElements>
    <a:clrScheme name="Office">
      <a:dk1>
        <a:srgbClr val="000000"/>
      </a:dk1>
      <a:lt1>
        <a:srgbClr val="FFFFFF"/>
      </a:lt1>
      <a:dk2>
        <a:srgbClr val="0E2841"/>
      </a:dk2>
      <a:lt2>
        <a:srgbClr val="E8E8E8"/>
      </a:lt2>
      <a:accent1>
        <a:srgbClr val="0170E1"/>
      </a:accent1>
      <a:accent2>
        <a:srgbClr val="FF7200"/>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0E2841"/>
    </a:dk2>
    <a:lt2>
      <a:srgbClr val="E8E8E8"/>
    </a:lt2>
    <a:accent1>
      <a:srgbClr val="0170E1"/>
    </a:accent1>
    <a:accent2>
      <a:srgbClr val="FF7200"/>
    </a:accent2>
    <a:accent3>
      <a:srgbClr val="196B24"/>
    </a:accent3>
    <a:accent4>
      <a:srgbClr val="0F9ED5"/>
    </a:accent4>
    <a:accent5>
      <a:srgbClr val="A02B93"/>
    </a:accent5>
    <a:accent6>
      <a:srgbClr val="4EA72E"/>
    </a:accent6>
    <a:hlink>
      <a:srgbClr val="467886"/>
    </a:hlink>
    <a:folHlink>
      <a:srgbClr val="96607D"/>
    </a:folHlink>
  </a:clrScheme>
</a:themeOverride>
</file>

<file path=docProps/app.xml><?xml version="1.0" encoding="utf-8"?>
<Properties xmlns="http://schemas.openxmlformats.org/officeDocument/2006/extended-properties" xmlns:vt="http://schemas.openxmlformats.org/officeDocument/2006/docPropsVTypes">
  <TotalTime>0</TotalTime>
  <Words>13309</Words>
  <Application>WPS 演示</Application>
  <PresentationFormat>宽屏</PresentationFormat>
  <Paragraphs>716</Paragraphs>
  <Slides>61</Slides>
  <Notes>61</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61</vt:i4>
      </vt:variant>
    </vt:vector>
  </HeadingPairs>
  <TitlesOfParts>
    <vt:vector size="76" baseType="lpstr">
      <vt:lpstr>Arial</vt:lpstr>
      <vt:lpstr>宋体</vt:lpstr>
      <vt:lpstr>Wingdings</vt:lpstr>
      <vt:lpstr>Source Han Sans CN Bold Bold</vt:lpstr>
      <vt:lpstr>Source Han Sans CN Heavy Bold</vt:lpstr>
      <vt:lpstr>Source Han Sans CN Regular</vt:lpstr>
      <vt:lpstr>Source Han Sans CN Normal</vt:lpstr>
      <vt:lpstr>OPPOSans H</vt:lpstr>
      <vt:lpstr>OPPOSans B</vt:lpstr>
      <vt:lpstr>等线</vt:lpstr>
      <vt:lpstr>微软雅黑</vt:lpstr>
      <vt:lpstr>Arial Unicode MS</vt:lpstr>
      <vt:lpstr>黑体</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武静影</cp:lastModifiedBy>
  <cp:revision>132</cp:revision>
  <dcterms:created xsi:type="dcterms:W3CDTF">2025-09-01T00:49:00Z</dcterms:created>
  <dcterms:modified xsi:type="dcterms:W3CDTF">2025-11-06T10:24:49Z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C2477FC7C2E44194A60C4999A249CC74_12</vt:lpwstr>
  </property>
  <property fmtid="{D5CDD505-2E9C-101B-9397-08002B2CF9AE}" pid="3" name="KSOProductBuildVer">
    <vt:lpwstr>2052-12.1.0.19302</vt:lpwstr>
  </property>
</Properties>
</file>